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</p:sldMasterIdLst>
  <p:notesMasterIdLst>
    <p:notesMasterId r:id="rId24"/>
  </p:notesMasterIdLst>
  <p:handoutMasterIdLst>
    <p:handoutMasterId r:id="rId25"/>
  </p:handoutMasterIdLst>
  <p:sldIdLst>
    <p:sldId id="894" r:id="rId7"/>
    <p:sldId id="1060" r:id="rId8"/>
    <p:sldId id="1056" r:id="rId9"/>
    <p:sldId id="1057" r:id="rId10"/>
    <p:sldId id="1058" r:id="rId11"/>
    <p:sldId id="1051" r:id="rId12"/>
    <p:sldId id="1038" r:id="rId13"/>
    <p:sldId id="1036" r:id="rId14"/>
    <p:sldId id="1061" r:id="rId15"/>
    <p:sldId id="1062" r:id="rId16"/>
    <p:sldId id="1046" r:id="rId17"/>
    <p:sldId id="1052" r:id="rId18"/>
    <p:sldId id="1055" r:id="rId19"/>
    <p:sldId id="1054" r:id="rId20"/>
    <p:sldId id="1063" r:id="rId21"/>
    <p:sldId id="1059" r:id="rId22"/>
    <p:sldId id="1018" r:id="rId23"/>
  </p:sldIdLst>
  <p:sldSz cx="9144000" cy="6858000" type="screen4x3"/>
  <p:notesSz cx="6797675" cy="9928225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6193"/>
    <a:srgbClr val="6A8094"/>
    <a:srgbClr val="7B8EA0"/>
    <a:srgbClr val="C2BD00"/>
    <a:srgbClr val="0033CC"/>
    <a:srgbClr val="5C5A00"/>
    <a:srgbClr val="7A7700"/>
    <a:srgbClr val="003399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3" autoAdjust="0"/>
    <p:restoredTop sz="88171" autoAdjust="0"/>
  </p:normalViewPr>
  <p:slideViewPr>
    <p:cSldViewPr>
      <p:cViewPr varScale="1">
        <p:scale>
          <a:sx n="62" d="100"/>
          <a:sy n="62" d="100"/>
        </p:scale>
        <p:origin x="14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IPSLDATP002\ICIS_Users\sabadusa\PETFORM%20MANUAL\HUB%20DIFF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gas sold in Europe under oil-index</a:t>
            </a:r>
            <a:r>
              <a:rPr lang="en-GB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and hub-indexed contracts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Oil indexation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Sheet2!$C$3:$D$3</c:f>
              <c:numCache>
                <c:formatCode>General</c:formatCode>
                <c:ptCount val="2"/>
                <c:pt idx="0">
                  <c:v>2005</c:v>
                </c:pt>
                <c:pt idx="1">
                  <c:v>2013</c:v>
                </c:pt>
              </c:numCache>
            </c:numRef>
          </c:cat>
          <c:val>
            <c:numRef>
              <c:f>Sheet2!$C$4:$D$4</c:f>
              <c:numCache>
                <c:formatCode>General</c:formatCode>
                <c:ptCount val="2"/>
                <c:pt idx="0">
                  <c:v>80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Sheet2!$B$5</c:f>
              <c:strCache>
                <c:ptCount val="1"/>
                <c:pt idx="0">
                  <c:v>Gas hub indexation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Sheet2!$C$3:$D$3</c:f>
              <c:numCache>
                <c:formatCode>General</c:formatCode>
                <c:ptCount val="2"/>
                <c:pt idx="0">
                  <c:v>2005</c:v>
                </c:pt>
                <c:pt idx="1">
                  <c:v>2013</c:v>
                </c:pt>
              </c:numCache>
            </c:numRef>
          </c:cat>
          <c:val>
            <c:numRef>
              <c:f>Sheet2!$C$5:$D$5</c:f>
              <c:numCache>
                <c:formatCode>General</c:formatCode>
                <c:ptCount val="2"/>
                <c:pt idx="0">
                  <c:v>15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656632"/>
        <c:axId val="238657416"/>
      </c:barChart>
      <c:catAx>
        <c:axId val="23865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8657416"/>
        <c:crosses val="autoZero"/>
        <c:auto val="1"/>
        <c:lblAlgn val="ctr"/>
        <c:lblOffset val="100"/>
        <c:noMultiLvlLbl val="0"/>
      </c:catAx>
      <c:valAx>
        <c:axId val="23865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865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42559-BFB6-4E23-A07A-5EC64EBFE796}" type="doc">
      <dgm:prSet loTypeId="urn:microsoft.com/office/officeart/2005/8/layout/default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1DF81796-C425-4354-BF11-2654F38C0955}">
      <dgm:prSet phldrT="[Metin]" custT="1"/>
      <dgm:spPr/>
      <dgm:t>
        <a:bodyPr/>
        <a:lstStyle/>
        <a:p>
          <a:pPr algn="ctr" rtl="0" eaLnBrk="1" fontAlgn="base" hangingPunct="1">
            <a:spcBef>
              <a:spcPct val="0"/>
            </a:spcBef>
            <a:spcAft>
              <a:spcPct val="0"/>
            </a:spcAft>
            <a:defRPr/>
          </a:pP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Physical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Infrastructure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algn="ctr" rtl="0" eaLnBrk="1" fontAlgn="base" hangingPunct="1">
            <a:spcBef>
              <a:spcPct val="0"/>
            </a:spcBef>
            <a:spcAft>
              <a:spcPct val="0"/>
            </a:spcAft>
            <a:defRPr/>
          </a:pPr>
          <a:endParaRPr lang="tr-TR" sz="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</a:t>
          </a:r>
          <a:r>
            <a:rPr lang="tr-TR" sz="1400" b="1" kern="1200" dirty="0" err="1" smtClean="0">
              <a:solidFill>
                <a:srgbClr val="296193"/>
              </a:solidFill>
            </a:rPr>
            <a:t>Very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well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developed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and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maintained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physical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infrastructure</a:t>
          </a:r>
          <a:endParaRPr lang="tr-TR" sz="1400" b="1" kern="1200" dirty="0" smtClean="0">
            <a:solidFill>
              <a:srgbClr val="296193"/>
            </a:solidFill>
          </a:endParaRP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No </a:t>
          </a:r>
          <a:r>
            <a:rPr lang="tr-TR" sz="1400" b="1" kern="1200" dirty="0" err="1" smtClean="0">
              <a:solidFill>
                <a:srgbClr val="7B8EA0"/>
              </a:solidFill>
            </a:rPr>
            <a:t>rectrictions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and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congestions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to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meet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peak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demand</a:t>
          </a:r>
          <a:endParaRPr lang="tr-TR" sz="1400" b="1" kern="1200" dirty="0" smtClean="0">
            <a:solidFill>
              <a:srgbClr val="7B8EA0"/>
            </a:solidFill>
          </a:endParaRP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Cross </a:t>
          </a:r>
          <a:r>
            <a:rPr lang="tr-TR" sz="1400" b="1" kern="1200" dirty="0" err="1" smtClean="0">
              <a:solidFill>
                <a:srgbClr val="296193"/>
              </a:solidFill>
            </a:rPr>
            <a:t>border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capacity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development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with</a:t>
          </a:r>
          <a:r>
            <a:rPr lang="tr-TR" sz="1400" b="1" kern="1200" dirty="0" smtClean="0">
              <a:solidFill>
                <a:srgbClr val="296193"/>
              </a:solidFill>
            </a:rPr>
            <a:t> minimum </a:t>
          </a:r>
          <a:r>
            <a:rPr lang="tr-TR" sz="1400" b="1" kern="1200" dirty="0" err="1" smtClean="0">
              <a:solidFill>
                <a:srgbClr val="296193"/>
              </a:solidFill>
            </a:rPr>
            <a:t>congestion</a:t>
          </a:r>
          <a:endParaRPr lang="tr-TR" sz="1400" b="1" kern="1200" dirty="0" smtClean="0">
            <a:solidFill>
              <a:srgbClr val="296193"/>
            </a:solidFill>
          </a:endParaRP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New </a:t>
          </a:r>
          <a:r>
            <a:rPr lang="tr-TR" sz="1400" b="1" kern="1200" dirty="0" err="1" smtClean="0">
              <a:solidFill>
                <a:srgbClr val="296193"/>
              </a:solidFill>
            </a:rPr>
            <a:t>storage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and</a:t>
          </a:r>
          <a:r>
            <a:rPr lang="tr-TR" sz="1400" b="1" kern="1200" dirty="0" smtClean="0">
              <a:solidFill>
                <a:srgbClr val="296193"/>
              </a:solidFill>
            </a:rPr>
            <a:t> LNG </a:t>
          </a:r>
          <a:r>
            <a:rPr lang="tr-TR" sz="1400" b="1" kern="1200" dirty="0" err="1" smtClean="0">
              <a:solidFill>
                <a:srgbClr val="296193"/>
              </a:solidFill>
            </a:rPr>
            <a:t>facilities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for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supporting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supply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security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to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seasonal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and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peak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demands</a:t>
          </a:r>
          <a:endParaRPr lang="tr-TR" sz="1400" b="1" kern="1200" dirty="0" smtClean="0">
            <a:solidFill>
              <a:srgbClr val="296193"/>
            </a:solidFill>
          </a:endParaRPr>
        </a:p>
      </dgm:t>
    </dgm:pt>
    <dgm:pt modelId="{DD87251C-ADC7-44C0-BE5C-6C680E301C86}" type="parTrans" cxnId="{14718443-2B69-4420-9A19-BE4FADB80CAD}">
      <dgm:prSet/>
      <dgm:spPr/>
      <dgm:t>
        <a:bodyPr/>
        <a:lstStyle/>
        <a:p>
          <a:endParaRPr lang="tr-TR"/>
        </a:p>
      </dgm:t>
    </dgm:pt>
    <dgm:pt modelId="{832D1816-0836-4951-B5D2-A2837A7AFF97}" type="sibTrans" cxnId="{14718443-2B69-4420-9A19-BE4FADB80CAD}">
      <dgm:prSet/>
      <dgm:spPr/>
      <dgm:t>
        <a:bodyPr/>
        <a:lstStyle/>
        <a:p>
          <a:endParaRPr lang="tr-TR"/>
        </a:p>
      </dgm:t>
    </dgm:pt>
    <dgm:pt modelId="{260BB6D7-6A4C-4A13-9F37-F0F2BB920EC5}">
      <dgm:prSet phldrT="[Metin]" custT="1"/>
      <dgm:spPr/>
      <dgm:t>
        <a:bodyPr/>
        <a:lstStyle/>
        <a:p>
          <a:pPr algn="ctr"/>
          <a:r>
            <a:rPr lang="en-US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Regulatory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Framework</a:t>
          </a:r>
          <a:r>
            <a:rPr lang="en-US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Policy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drafting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regulatory</a:t>
          </a:r>
          <a:r>
            <a:rPr lang="tr-TR" sz="1200" b="1" kern="1200" dirty="0" smtClean="0">
              <a:solidFill>
                <a:srgbClr val="296193"/>
              </a:solidFill>
            </a:rPr>
            <a:t> body </a:t>
          </a:r>
          <a:r>
            <a:rPr lang="tr-TR" sz="1200" b="1" kern="1200" dirty="0" err="1" smtClean="0">
              <a:solidFill>
                <a:srgbClr val="296193"/>
              </a:solidFill>
            </a:rPr>
            <a:t>should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understand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the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real</a:t>
          </a:r>
          <a:r>
            <a:rPr lang="tr-TR" sz="1200" b="1" kern="1200" dirty="0" smtClean="0">
              <a:solidFill>
                <a:srgbClr val="296193"/>
              </a:solidFill>
            </a:rPr>
            <a:t> Dynamics of </a:t>
          </a:r>
          <a:r>
            <a:rPr lang="tr-TR" sz="1200" b="1" kern="1200" dirty="0" err="1" smtClean="0">
              <a:solidFill>
                <a:srgbClr val="296193"/>
              </a:solidFill>
            </a:rPr>
            <a:t>the</a:t>
          </a:r>
          <a:r>
            <a:rPr lang="tr-TR" sz="1200" b="1" kern="1200" dirty="0" smtClean="0">
              <a:solidFill>
                <a:srgbClr val="296193"/>
              </a:solidFill>
            </a:rPr>
            <a:t> Energy, TPA, Network </a:t>
          </a:r>
          <a:r>
            <a:rPr lang="tr-TR" sz="1200" b="1" kern="1200" dirty="0" err="1" smtClean="0">
              <a:solidFill>
                <a:srgbClr val="296193"/>
              </a:solidFill>
            </a:rPr>
            <a:t>Code</a:t>
          </a:r>
          <a:r>
            <a:rPr lang="tr-TR" sz="1200" b="1" kern="1200" dirty="0" smtClean="0">
              <a:solidFill>
                <a:srgbClr val="296193"/>
              </a:solidFill>
            </a:rPr>
            <a:t>, </a:t>
          </a:r>
          <a:r>
            <a:rPr lang="tr-TR" sz="1200" b="1" kern="1200" dirty="0" err="1" smtClean="0">
              <a:solidFill>
                <a:srgbClr val="296193"/>
              </a:solidFill>
            </a:rPr>
            <a:t>Independent</a:t>
          </a:r>
          <a:r>
            <a:rPr lang="tr-TR" sz="1200" b="1" kern="1200" dirty="0" smtClean="0">
              <a:solidFill>
                <a:srgbClr val="296193"/>
              </a:solidFill>
            </a:rPr>
            <a:t> TSO </a:t>
          </a:r>
          <a:r>
            <a:rPr lang="tr-TR" sz="1200" b="1" kern="1200" dirty="0" err="1" smtClean="0">
              <a:solidFill>
                <a:srgbClr val="296193"/>
              </a:solidFill>
            </a:rPr>
            <a:t>etc</a:t>
          </a:r>
          <a:r>
            <a:rPr lang="tr-TR" sz="1200" b="1" kern="1200" dirty="0" smtClean="0">
              <a:solidFill>
                <a:srgbClr val="296193"/>
              </a:solidFill>
            </a:rPr>
            <a:t>.</a:t>
          </a: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Implementation</a:t>
          </a:r>
          <a:r>
            <a:rPr lang="tr-TR" sz="1200" b="1" kern="1200" dirty="0" smtClean="0">
              <a:solidFill>
                <a:srgbClr val="296193"/>
              </a:solidFill>
            </a:rPr>
            <a:t> of </a:t>
          </a:r>
          <a:r>
            <a:rPr lang="tr-TR" sz="1200" b="1" kern="1200" dirty="0" err="1" smtClean="0">
              <a:solidFill>
                <a:srgbClr val="296193"/>
              </a:solidFill>
            </a:rPr>
            <a:t>policies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via</a:t>
          </a:r>
          <a:r>
            <a:rPr lang="tr-TR" sz="1200" b="1" kern="1200" dirty="0" smtClean="0">
              <a:solidFill>
                <a:srgbClr val="296193"/>
              </a:solidFill>
            </a:rPr>
            <a:t> EU </a:t>
          </a:r>
          <a:r>
            <a:rPr lang="tr-TR" sz="1200" b="1" kern="1200" dirty="0" err="1" smtClean="0">
              <a:solidFill>
                <a:srgbClr val="296193"/>
              </a:solidFill>
            </a:rPr>
            <a:t>directives</a:t>
          </a:r>
          <a:r>
            <a:rPr lang="tr-TR" sz="1200" b="1" kern="1200" dirty="0" smtClean="0">
              <a:solidFill>
                <a:srgbClr val="296193"/>
              </a:solidFill>
            </a:rPr>
            <a:t>.   </a:t>
          </a: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Monitoring</a:t>
          </a:r>
          <a:r>
            <a:rPr lang="tr-TR" sz="1200" b="1" kern="1200" dirty="0" smtClean="0">
              <a:solidFill>
                <a:srgbClr val="296193"/>
              </a:solidFill>
            </a:rPr>
            <a:t> of </a:t>
          </a:r>
          <a:r>
            <a:rPr lang="tr-TR" sz="1200" b="1" kern="1200" dirty="0" err="1" smtClean="0">
              <a:solidFill>
                <a:srgbClr val="296193"/>
              </a:solidFill>
            </a:rPr>
            <a:t>wholesale</a:t>
          </a:r>
          <a:r>
            <a:rPr lang="tr-TR" sz="1200" b="1" kern="1200" dirty="0" smtClean="0">
              <a:solidFill>
                <a:srgbClr val="296193"/>
              </a:solidFill>
            </a:rPr>
            <a:t> market </a:t>
          </a:r>
          <a:r>
            <a:rPr lang="tr-TR" sz="1200" b="1" kern="1200" dirty="0" err="1" smtClean="0">
              <a:solidFill>
                <a:srgbClr val="296193"/>
              </a:solidFill>
            </a:rPr>
            <a:t>integrity</a:t>
          </a:r>
          <a:r>
            <a:rPr lang="tr-TR" sz="1200" b="1" kern="1200" dirty="0" smtClean="0">
              <a:solidFill>
                <a:srgbClr val="296193"/>
              </a:solidFill>
            </a:rPr>
            <a:t>, </a:t>
          </a:r>
          <a:r>
            <a:rPr lang="tr-TR" sz="1200" b="1" kern="1200" dirty="0" err="1" smtClean="0">
              <a:solidFill>
                <a:srgbClr val="296193"/>
              </a:solidFill>
            </a:rPr>
            <a:t>competition</a:t>
          </a:r>
          <a:r>
            <a:rPr lang="tr-TR" sz="1200" b="1" kern="1200" dirty="0" smtClean="0">
              <a:solidFill>
                <a:srgbClr val="296193"/>
              </a:solidFill>
            </a:rPr>
            <a:t> (</a:t>
          </a:r>
          <a:r>
            <a:rPr lang="tr-TR" sz="1200" b="1" kern="1200" dirty="0" err="1" smtClean="0">
              <a:solidFill>
                <a:srgbClr val="296193"/>
              </a:solidFill>
            </a:rPr>
            <a:t>antitrust</a:t>
          </a:r>
          <a:r>
            <a:rPr lang="tr-TR" sz="1200" b="1" kern="1200" dirty="0" smtClean="0">
              <a:solidFill>
                <a:srgbClr val="296193"/>
              </a:solidFill>
            </a:rPr>
            <a:t>)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effective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consumer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interest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protection</a:t>
          </a:r>
          <a:r>
            <a:rPr lang="tr-TR" sz="1200" b="1" kern="1200" dirty="0" smtClean="0">
              <a:solidFill>
                <a:srgbClr val="296193"/>
              </a:solidFill>
            </a:rPr>
            <a:t> is </a:t>
          </a:r>
          <a:r>
            <a:rPr lang="tr-TR" sz="1200" b="1" kern="1200" dirty="0" err="1" smtClean="0">
              <a:solidFill>
                <a:srgbClr val="296193"/>
              </a:solidFill>
            </a:rPr>
            <a:t>needed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for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competition</a:t>
          </a:r>
          <a:endParaRPr lang="tr-TR" sz="1200" b="1" kern="1200" dirty="0" smtClean="0">
            <a:solidFill>
              <a:srgbClr val="296193"/>
            </a:solidFill>
          </a:endParaRP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Unbundling</a:t>
          </a:r>
          <a:r>
            <a:rPr lang="tr-TR" sz="1200" b="1" kern="1200" dirty="0" smtClean="0">
              <a:solidFill>
                <a:srgbClr val="296193"/>
              </a:solidFill>
            </a:rPr>
            <a:t> of  </a:t>
          </a:r>
          <a:r>
            <a:rPr lang="tr-TR" sz="1200" b="1" kern="1200" dirty="0" err="1" smtClean="0">
              <a:solidFill>
                <a:srgbClr val="296193"/>
              </a:solidFill>
            </a:rPr>
            <a:t>transmission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counteraction</a:t>
          </a:r>
          <a:r>
            <a:rPr lang="tr-TR" sz="1200" b="1" kern="1200" dirty="0" smtClean="0">
              <a:solidFill>
                <a:srgbClr val="296193"/>
              </a:solidFill>
            </a:rPr>
            <a:t> of </a:t>
          </a:r>
          <a:r>
            <a:rPr lang="tr-TR" sz="1200" b="1" kern="1200" dirty="0" err="1" smtClean="0">
              <a:solidFill>
                <a:srgbClr val="296193"/>
              </a:solidFill>
            </a:rPr>
            <a:t>incumbets</a:t>
          </a:r>
          <a:r>
            <a:rPr lang="tr-TR" sz="1200" b="1" kern="1200" dirty="0" smtClean="0">
              <a:solidFill>
                <a:srgbClr val="296193"/>
              </a:solidFill>
            </a:rPr>
            <a:t>’ </a:t>
          </a:r>
          <a:r>
            <a:rPr lang="tr-TR" sz="1200" b="1" kern="1200" dirty="0" err="1" smtClean="0">
              <a:solidFill>
                <a:srgbClr val="296193"/>
              </a:solidFill>
            </a:rPr>
            <a:t>vertical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dominance</a:t>
          </a:r>
          <a:endParaRPr lang="tr-TR" sz="1200" b="1" kern="1200" dirty="0">
            <a:solidFill>
              <a:srgbClr val="296193"/>
            </a:solidFill>
          </a:endParaRPr>
        </a:p>
      </dgm:t>
    </dgm:pt>
    <dgm:pt modelId="{4FA51F96-6F75-4695-AEA9-5726DBD6C5E6}" type="parTrans" cxnId="{A7255621-8CAD-429E-8948-AF2ADAF74825}">
      <dgm:prSet/>
      <dgm:spPr/>
      <dgm:t>
        <a:bodyPr/>
        <a:lstStyle/>
        <a:p>
          <a:endParaRPr lang="tr-TR"/>
        </a:p>
      </dgm:t>
    </dgm:pt>
    <dgm:pt modelId="{A075A479-DECD-45C1-B927-3131ADFCAB67}" type="sibTrans" cxnId="{A7255621-8CAD-429E-8948-AF2ADAF74825}">
      <dgm:prSet/>
      <dgm:spPr/>
      <dgm:t>
        <a:bodyPr/>
        <a:lstStyle/>
        <a:p>
          <a:endParaRPr lang="tr-TR"/>
        </a:p>
      </dgm:t>
    </dgm:pt>
    <dgm:pt modelId="{3093E24B-E856-4A70-86FE-F7F767B8B220}">
      <dgm:prSet phldrT="[Metin]" custT="1"/>
      <dgm:spPr/>
      <dgm:t>
        <a:bodyPr/>
        <a:lstStyle/>
        <a:p>
          <a:pPr algn="ctr"/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Independent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Transmission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System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Operator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algn="l"/>
          <a:r>
            <a:rPr lang="tr-TR" sz="1100" kern="1200" dirty="0" smtClean="0"/>
            <a:t> -</a:t>
          </a:r>
          <a:r>
            <a:rPr lang="tr-TR" sz="1200" b="1" kern="1200" dirty="0" err="1" smtClean="0">
              <a:solidFill>
                <a:srgbClr val="296193"/>
              </a:solidFill>
            </a:rPr>
            <a:t>Appropriate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capacity-booking</a:t>
          </a:r>
          <a:r>
            <a:rPr lang="tr-TR" sz="1200" b="1" kern="1200" dirty="0" smtClean="0">
              <a:solidFill>
                <a:srgbClr val="296193"/>
              </a:solidFill>
            </a:rPr>
            <a:t> model (</a:t>
          </a:r>
          <a:r>
            <a:rPr lang="tr-TR" sz="1200" b="1" kern="1200" dirty="0" err="1" smtClean="0">
              <a:solidFill>
                <a:srgbClr val="296193"/>
              </a:solidFill>
            </a:rPr>
            <a:t>entry</a:t>
          </a:r>
          <a:r>
            <a:rPr lang="tr-TR" sz="1200" b="1" kern="1200" dirty="0" smtClean="0">
              <a:solidFill>
                <a:srgbClr val="296193"/>
              </a:solidFill>
            </a:rPr>
            <a:t>/</a:t>
          </a:r>
          <a:r>
            <a:rPr lang="tr-TR" sz="1200" b="1" kern="1200" dirty="0" err="1" smtClean="0">
              <a:solidFill>
                <a:srgbClr val="296193"/>
              </a:solidFill>
            </a:rPr>
            <a:t>exit</a:t>
          </a:r>
          <a:r>
            <a:rPr lang="tr-TR" sz="1200" b="1" kern="1200" dirty="0" smtClean="0">
              <a:solidFill>
                <a:srgbClr val="296193"/>
              </a:solidFill>
            </a:rPr>
            <a:t> model, </a:t>
          </a:r>
          <a:r>
            <a:rPr lang="tr-TR" sz="1200" b="1" kern="1200" dirty="0" err="1" smtClean="0">
              <a:solidFill>
                <a:srgbClr val="296193"/>
              </a:solidFill>
            </a:rPr>
            <a:t>use</a:t>
          </a:r>
          <a:r>
            <a:rPr lang="tr-TR" sz="1200" b="1" kern="1200" dirty="0" smtClean="0">
              <a:solidFill>
                <a:srgbClr val="296193"/>
              </a:solidFill>
            </a:rPr>
            <a:t> it </a:t>
          </a:r>
          <a:r>
            <a:rPr lang="tr-TR" sz="1200" b="1" kern="1200" dirty="0" err="1" smtClean="0">
              <a:solidFill>
                <a:srgbClr val="296193"/>
              </a:solidFill>
            </a:rPr>
            <a:t>or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loose</a:t>
          </a:r>
          <a:r>
            <a:rPr lang="tr-TR" sz="1200" b="1" kern="1200" dirty="0" smtClean="0">
              <a:solidFill>
                <a:srgbClr val="296193"/>
              </a:solidFill>
            </a:rPr>
            <a:t> it </a:t>
          </a:r>
          <a:r>
            <a:rPr lang="tr-TR" sz="1200" b="1" kern="1200" dirty="0" err="1" smtClean="0">
              <a:solidFill>
                <a:srgbClr val="296193"/>
              </a:solidFill>
            </a:rPr>
            <a:t>principle</a:t>
          </a:r>
          <a:r>
            <a:rPr lang="tr-TR" sz="1200" b="1" kern="1200" dirty="0" smtClean="0">
              <a:solidFill>
                <a:srgbClr val="296193"/>
              </a:solidFill>
            </a:rPr>
            <a:t>) </a:t>
          </a: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Effective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balancing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mechanism</a:t>
          </a:r>
          <a:endParaRPr lang="tr-TR" sz="1200" b="1" kern="1200" dirty="0" smtClean="0">
            <a:solidFill>
              <a:srgbClr val="296193"/>
            </a:solidFill>
          </a:endParaRP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Effective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nomination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processes</a:t>
          </a:r>
          <a:endParaRPr lang="tr-TR" sz="1200" b="1" kern="1200" dirty="0" smtClean="0">
            <a:solidFill>
              <a:srgbClr val="296193"/>
            </a:solidFill>
          </a:endParaRP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Publicizied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imbalance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charging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structures</a:t>
          </a:r>
          <a:r>
            <a:rPr lang="tr-TR" sz="1200" b="1" kern="1200" dirty="0" smtClean="0">
              <a:solidFill>
                <a:srgbClr val="296193"/>
              </a:solidFill>
            </a:rPr>
            <a:t> (not </a:t>
          </a:r>
          <a:r>
            <a:rPr lang="tr-TR" sz="1200" b="1" kern="1200" dirty="0" err="1" smtClean="0">
              <a:solidFill>
                <a:srgbClr val="296193"/>
              </a:solidFill>
            </a:rPr>
            <a:t>overly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punitive</a:t>
          </a:r>
          <a:r>
            <a:rPr lang="tr-TR" sz="1200" b="1" kern="1200" dirty="0" smtClean="0">
              <a:solidFill>
                <a:srgbClr val="296193"/>
              </a:solidFill>
            </a:rPr>
            <a:t>)</a:t>
          </a: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Very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well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integrated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storage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injection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withdrawal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processes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to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the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transmission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system</a:t>
          </a:r>
          <a:endParaRPr lang="tr-TR" sz="1200" b="1" kern="1200" dirty="0" smtClean="0">
            <a:solidFill>
              <a:srgbClr val="296193"/>
            </a:solidFill>
          </a:endParaRPr>
        </a:p>
        <a:p>
          <a:pPr algn="l"/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Transparent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tariffs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for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system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entry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exit</a:t>
          </a:r>
          <a:endParaRPr lang="tr-TR" sz="1200" b="1" kern="1200" dirty="0">
            <a:solidFill>
              <a:srgbClr val="296193"/>
            </a:solidFill>
          </a:endParaRPr>
        </a:p>
      </dgm:t>
    </dgm:pt>
    <dgm:pt modelId="{BA93C367-8DA7-4B95-8746-68D4DE491CE2}" type="parTrans" cxnId="{2412B7A1-7B10-4360-9C7F-CD5F484853E4}">
      <dgm:prSet/>
      <dgm:spPr/>
      <dgm:t>
        <a:bodyPr/>
        <a:lstStyle/>
        <a:p>
          <a:endParaRPr lang="tr-TR"/>
        </a:p>
      </dgm:t>
    </dgm:pt>
    <dgm:pt modelId="{27D42275-207F-4D0C-8284-AE032C4835AA}" type="sibTrans" cxnId="{2412B7A1-7B10-4360-9C7F-CD5F484853E4}">
      <dgm:prSet/>
      <dgm:spPr/>
      <dgm:t>
        <a:bodyPr/>
        <a:lstStyle/>
        <a:p>
          <a:endParaRPr lang="tr-TR"/>
        </a:p>
      </dgm:t>
    </dgm:pt>
    <dgm:pt modelId="{6A4CA532-80AF-43FC-BD14-EF7E5A184B76}">
      <dgm:prSet phldrT="[Metin]" custT="1"/>
      <dgm:spPr/>
      <dgm:t>
        <a:bodyPr/>
        <a:lstStyle/>
        <a:p>
          <a:pPr algn="ctr"/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Commercial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and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Market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Conditions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algn="l"/>
          <a:r>
            <a:rPr lang="tr-TR" sz="1050" kern="1200" dirty="0" smtClean="0"/>
            <a:t>-</a:t>
          </a:r>
          <a:r>
            <a:rPr lang="tr-TR" sz="1050" b="1" kern="1200" dirty="0" err="1" smtClean="0">
              <a:solidFill>
                <a:srgbClr val="296193"/>
              </a:solidFill>
            </a:rPr>
            <a:t>Formation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active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promotion</a:t>
          </a:r>
          <a:r>
            <a:rPr lang="tr-TR" sz="1050" b="1" kern="1200" dirty="0" smtClean="0">
              <a:solidFill>
                <a:srgbClr val="296193"/>
              </a:solidFill>
            </a:rPr>
            <a:t> of </a:t>
          </a:r>
          <a:r>
            <a:rPr lang="tr-TR" sz="1050" b="1" kern="1200" dirty="0" err="1" smtClean="0">
              <a:solidFill>
                <a:srgbClr val="296193"/>
              </a:solidFill>
            </a:rPr>
            <a:t>common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pricing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reference</a:t>
          </a:r>
          <a:endParaRPr lang="tr-TR" sz="1050" b="1" kern="1200" dirty="0" smtClean="0">
            <a:solidFill>
              <a:srgbClr val="296193"/>
            </a:solidFill>
          </a:endParaRPr>
        </a:p>
        <a:p>
          <a:pPr algn="l"/>
          <a:r>
            <a:rPr lang="tr-TR" sz="1050" b="1" kern="1200" dirty="0" smtClean="0">
              <a:solidFill>
                <a:srgbClr val="296193"/>
              </a:solidFill>
            </a:rPr>
            <a:t>- </a:t>
          </a:r>
          <a:r>
            <a:rPr lang="tr-TR" sz="1050" b="1" kern="1200" dirty="0" err="1" smtClean="0">
              <a:solidFill>
                <a:srgbClr val="296193"/>
              </a:solidFill>
            </a:rPr>
            <a:t>Free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day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ahead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intraday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price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assessment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mechanism</a:t>
          </a:r>
          <a:r>
            <a:rPr lang="tr-TR" sz="1050" b="1" kern="1200" dirty="0" smtClean="0">
              <a:solidFill>
                <a:srgbClr val="296193"/>
              </a:solidFill>
            </a:rPr>
            <a:t>  </a:t>
          </a:r>
          <a:br>
            <a:rPr lang="tr-TR" sz="1050" b="1" kern="1200" dirty="0" smtClean="0">
              <a:solidFill>
                <a:srgbClr val="296193"/>
              </a:solidFill>
            </a:rPr>
          </a:br>
          <a:r>
            <a:rPr lang="tr-TR" sz="1050" b="1" kern="1200" dirty="0" smtClean="0">
              <a:solidFill>
                <a:srgbClr val="296193"/>
              </a:solidFill>
            </a:rPr>
            <a:t>- Standart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commonly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expected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physical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contracts</a:t>
          </a:r>
          <a:r>
            <a:rPr lang="tr-TR" sz="1050" b="1" kern="1200" dirty="0" smtClean="0">
              <a:solidFill>
                <a:srgbClr val="296193"/>
              </a:solidFill>
            </a:rPr>
            <a:t/>
          </a:r>
          <a:br>
            <a:rPr lang="tr-TR" sz="1050" b="1" kern="1200" dirty="0" smtClean="0">
              <a:solidFill>
                <a:srgbClr val="296193"/>
              </a:solidFill>
            </a:rPr>
          </a:br>
          <a:r>
            <a:rPr lang="tr-TR" sz="1050" b="1" kern="1200" dirty="0" smtClean="0">
              <a:solidFill>
                <a:srgbClr val="296193"/>
              </a:solidFill>
            </a:rPr>
            <a:t>- No </a:t>
          </a:r>
          <a:r>
            <a:rPr lang="tr-TR" sz="1050" b="1" kern="1200" dirty="0" err="1" smtClean="0">
              <a:solidFill>
                <a:srgbClr val="296193"/>
              </a:solidFill>
            </a:rPr>
            <a:t>barrier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for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new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entries</a:t>
          </a:r>
          <a:endParaRPr lang="tr-TR" sz="1050" b="1" kern="1200" dirty="0" smtClean="0">
            <a:solidFill>
              <a:srgbClr val="296193"/>
            </a:solidFill>
          </a:endParaRPr>
        </a:p>
        <a:p>
          <a:pPr algn="l"/>
          <a:r>
            <a:rPr lang="tr-TR" sz="1050" b="1" kern="1200" dirty="0" smtClean="0">
              <a:solidFill>
                <a:srgbClr val="296193"/>
              </a:solidFill>
            </a:rPr>
            <a:t>- No </a:t>
          </a:r>
          <a:r>
            <a:rPr lang="tr-TR" sz="1050" b="1" kern="1200" dirty="0" err="1" smtClean="0">
              <a:solidFill>
                <a:srgbClr val="296193"/>
              </a:solidFill>
            </a:rPr>
            <a:t>destination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clauses</a:t>
          </a:r>
          <a:endParaRPr lang="tr-TR" sz="1050" b="1" kern="1200" dirty="0" smtClean="0">
            <a:solidFill>
              <a:srgbClr val="296193"/>
            </a:solidFill>
          </a:endParaRPr>
        </a:p>
        <a:p>
          <a:pPr algn="l"/>
          <a:r>
            <a:rPr lang="tr-TR" sz="1050" b="1" kern="1200" dirty="0" smtClean="0">
              <a:solidFill>
                <a:srgbClr val="296193"/>
              </a:solidFill>
            </a:rPr>
            <a:t>- </a:t>
          </a:r>
          <a:r>
            <a:rPr lang="tr-TR" sz="1050" b="1" kern="1200" dirty="0" err="1" smtClean="0">
              <a:solidFill>
                <a:srgbClr val="296193"/>
              </a:solidFill>
            </a:rPr>
            <a:t>Transparent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price-discovery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mechanisms</a:t>
          </a:r>
          <a:r>
            <a:rPr lang="tr-TR" sz="1050" b="1" kern="1200" dirty="0" smtClean="0">
              <a:solidFill>
                <a:srgbClr val="296193"/>
              </a:solidFill>
            </a:rPr>
            <a:t> / </a:t>
          </a:r>
          <a:r>
            <a:rPr lang="tr-TR" sz="1050" b="1" kern="1200" dirty="0" err="1" smtClean="0">
              <a:solidFill>
                <a:srgbClr val="296193"/>
              </a:solidFill>
            </a:rPr>
            <a:t>platforms</a:t>
          </a:r>
          <a:r>
            <a:rPr lang="tr-TR" sz="1050" b="1" kern="1200" dirty="0" smtClean="0">
              <a:solidFill>
                <a:srgbClr val="296193"/>
              </a:solidFill>
            </a:rPr>
            <a:t> ,</a:t>
          </a:r>
          <a:r>
            <a:rPr lang="tr-TR" sz="1050" b="1" kern="1200" dirty="0" err="1" smtClean="0">
              <a:solidFill>
                <a:srgbClr val="296193"/>
              </a:solidFill>
            </a:rPr>
            <a:t>functioning</a:t>
          </a:r>
          <a:r>
            <a:rPr lang="tr-TR" sz="1050" b="1" kern="1200" dirty="0" smtClean="0">
              <a:solidFill>
                <a:srgbClr val="296193"/>
              </a:solidFill>
            </a:rPr>
            <a:t>  </a:t>
          </a:r>
          <a:r>
            <a:rPr lang="tr-TR" sz="1050" b="1" kern="1200" dirty="0" err="1" smtClean="0">
              <a:solidFill>
                <a:srgbClr val="296193"/>
              </a:solidFill>
            </a:rPr>
            <a:t>forward</a:t>
          </a:r>
          <a:r>
            <a:rPr lang="tr-TR" sz="1050" b="1" kern="1200" dirty="0" smtClean="0">
              <a:solidFill>
                <a:srgbClr val="296193"/>
              </a:solidFill>
            </a:rPr>
            <a:t> market</a:t>
          </a:r>
        </a:p>
        <a:p>
          <a:pPr algn="l"/>
          <a:r>
            <a:rPr lang="tr-TR" sz="1050" b="1" kern="1200" dirty="0" smtClean="0">
              <a:solidFill>
                <a:srgbClr val="296193"/>
              </a:solidFill>
            </a:rPr>
            <a:t>-</a:t>
          </a:r>
          <a:r>
            <a:rPr lang="tr-TR" sz="1050" b="1" kern="1200" dirty="0" err="1" smtClean="0">
              <a:solidFill>
                <a:srgbClr val="296193"/>
              </a:solidFill>
            </a:rPr>
            <a:t>Good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synchronization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between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balancing</a:t>
          </a:r>
          <a:r>
            <a:rPr lang="tr-TR" sz="1050" b="1" kern="1200" dirty="0" smtClean="0">
              <a:solidFill>
                <a:srgbClr val="296193"/>
              </a:solidFill>
            </a:rPr>
            <a:t>, </a:t>
          </a:r>
          <a:r>
            <a:rPr lang="tr-TR" sz="1050" b="1" kern="1200" dirty="0" err="1" smtClean="0">
              <a:solidFill>
                <a:srgbClr val="296193"/>
              </a:solidFill>
            </a:rPr>
            <a:t>nearby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forward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markets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</a:p>
        <a:p>
          <a:pPr algn="l"/>
          <a:r>
            <a:rPr lang="tr-TR" sz="1050" b="1" kern="1200" dirty="0" smtClean="0">
              <a:solidFill>
                <a:srgbClr val="296193"/>
              </a:solidFill>
            </a:rPr>
            <a:t>-</a:t>
          </a:r>
          <a:r>
            <a:rPr lang="tr-TR" sz="1050" b="1" kern="1200" dirty="0" err="1" smtClean="0">
              <a:solidFill>
                <a:srgbClr val="296193"/>
              </a:solidFill>
            </a:rPr>
            <a:t>Stable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financial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credit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envrironment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mechanisms</a:t>
          </a:r>
          <a:endParaRPr lang="tr-TR" sz="1050" kern="1200" dirty="0"/>
        </a:p>
      </dgm:t>
    </dgm:pt>
    <dgm:pt modelId="{85A72389-B784-4244-AC48-FB337EBD4652}" type="parTrans" cxnId="{D8ECAF5D-DF10-44D8-9166-9F912CC94B93}">
      <dgm:prSet/>
      <dgm:spPr/>
      <dgm:t>
        <a:bodyPr/>
        <a:lstStyle/>
        <a:p>
          <a:endParaRPr lang="tr-TR"/>
        </a:p>
      </dgm:t>
    </dgm:pt>
    <dgm:pt modelId="{6AAF1759-19EB-411A-AE68-E0FB6C13054C}" type="sibTrans" cxnId="{D8ECAF5D-DF10-44D8-9166-9F912CC94B93}">
      <dgm:prSet/>
      <dgm:spPr/>
      <dgm:t>
        <a:bodyPr/>
        <a:lstStyle/>
        <a:p>
          <a:endParaRPr lang="tr-TR"/>
        </a:p>
      </dgm:t>
    </dgm:pt>
    <dgm:pt modelId="{B5F14916-13A1-4AF9-9160-EF8929ED32C0}" type="pres">
      <dgm:prSet presAssocID="{A4E42559-BFB6-4E23-A07A-5EC64EBFE7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EAC592-15F1-4A00-BBF1-1D18287E89AF}" type="pres">
      <dgm:prSet presAssocID="{1DF81796-C425-4354-BF11-2654F38C09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A1C875-0DDD-4E3C-B5A3-740097542988}" type="pres">
      <dgm:prSet presAssocID="{832D1816-0836-4951-B5D2-A2837A7AFF97}" presName="sibTrans" presStyleCnt="0"/>
      <dgm:spPr/>
      <dgm:t>
        <a:bodyPr/>
        <a:lstStyle/>
        <a:p>
          <a:endParaRPr lang="tr-TR"/>
        </a:p>
      </dgm:t>
    </dgm:pt>
    <dgm:pt modelId="{2E38F55B-BC0B-43AC-9A44-13992D51CB27}" type="pres">
      <dgm:prSet presAssocID="{260BB6D7-6A4C-4A13-9F37-F0F2BB920EC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1D9818-73DE-4AF0-89B9-F9003ED55E85}" type="pres">
      <dgm:prSet presAssocID="{A075A479-DECD-45C1-B927-3131ADFCAB67}" presName="sibTrans" presStyleCnt="0"/>
      <dgm:spPr/>
      <dgm:t>
        <a:bodyPr/>
        <a:lstStyle/>
        <a:p>
          <a:endParaRPr lang="tr-TR"/>
        </a:p>
      </dgm:t>
    </dgm:pt>
    <dgm:pt modelId="{6DF58167-B3AF-4177-9FDF-3130DAE0D800}" type="pres">
      <dgm:prSet presAssocID="{3093E24B-E856-4A70-86FE-F7F767B8B2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DD051E-DABA-467C-8397-0BD13B00E5EF}" type="pres">
      <dgm:prSet presAssocID="{27D42275-207F-4D0C-8284-AE032C4835AA}" presName="sibTrans" presStyleCnt="0"/>
      <dgm:spPr/>
      <dgm:t>
        <a:bodyPr/>
        <a:lstStyle/>
        <a:p>
          <a:endParaRPr lang="tr-TR"/>
        </a:p>
      </dgm:t>
    </dgm:pt>
    <dgm:pt modelId="{62A2423B-6D20-4251-AE51-5202CF204674}" type="pres">
      <dgm:prSet presAssocID="{6A4CA532-80AF-43FC-BD14-EF7E5A184B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4DF837-1F63-4737-8FDC-16981907FBC5}" type="presOf" srcId="{6A4CA532-80AF-43FC-BD14-EF7E5A184B76}" destId="{62A2423B-6D20-4251-AE51-5202CF204674}" srcOrd="0" destOrd="0" presId="urn:microsoft.com/office/officeart/2005/8/layout/default#1"/>
    <dgm:cxn modelId="{EDF1804A-24E2-4C60-A458-E020CA0A6340}" type="presOf" srcId="{3093E24B-E856-4A70-86FE-F7F767B8B220}" destId="{6DF58167-B3AF-4177-9FDF-3130DAE0D800}" srcOrd="0" destOrd="0" presId="urn:microsoft.com/office/officeart/2005/8/layout/default#1"/>
    <dgm:cxn modelId="{A7255621-8CAD-429E-8948-AF2ADAF74825}" srcId="{A4E42559-BFB6-4E23-A07A-5EC64EBFE796}" destId="{260BB6D7-6A4C-4A13-9F37-F0F2BB920EC5}" srcOrd="1" destOrd="0" parTransId="{4FA51F96-6F75-4695-AEA9-5726DBD6C5E6}" sibTransId="{A075A479-DECD-45C1-B927-3131ADFCAB67}"/>
    <dgm:cxn modelId="{80F0BF41-91A5-45A9-86DB-147892CDF3BD}" type="presOf" srcId="{260BB6D7-6A4C-4A13-9F37-F0F2BB920EC5}" destId="{2E38F55B-BC0B-43AC-9A44-13992D51CB27}" srcOrd="0" destOrd="0" presId="urn:microsoft.com/office/officeart/2005/8/layout/default#1"/>
    <dgm:cxn modelId="{2412B7A1-7B10-4360-9C7F-CD5F484853E4}" srcId="{A4E42559-BFB6-4E23-A07A-5EC64EBFE796}" destId="{3093E24B-E856-4A70-86FE-F7F767B8B220}" srcOrd="2" destOrd="0" parTransId="{BA93C367-8DA7-4B95-8746-68D4DE491CE2}" sibTransId="{27D42275-207F-4D0C-8284-AE032C4835AA}"/>
    <dgm:cxn modelId="{14718443-2B69-4420-9A19-BE4FADB80CAD}" srcId="{A4E42559-BFB6-4E23-A07A-5EC64EBFE796}" destId="{1DF81796-C425-4354-BF11-2654F38C0955}" srcOrd="0" destOrd="0" parTransId="{DD87251C-ADC7-44C0-BE5C-6C680E301C86}" sibTransId="{832D1816-0836-4951-B5D2-A2837A7AFF97}"/>
    <dgm:cxn modelId="{616C0A30-DF99-4CAE-B570-98C2FFB1421C}" type="presOf" srcId="{1DF81796-C425-4354-BF11-2654F38C0955}" destId="{93EAC592-15F1-4A00-BBF1-1D18287E89AF}" srcOrd="0" destOrd="0" presId="urn:microsoft.com/office/officeart/2005/8/layout/default#1"/>
    <dgm:cxn modelId="{D8ECAF5D-DF10-44D8-9166-9F912CC94B93}" srcId="{A4E42559-BFB6-4E23-A07A-5EC64EBFE796}" destId="{6A4CA532-80AF-43FC-BD14-EF7E5A184B76}" srcOrd="3" destOrd="0" parTransId="{85A72389-B784-4244-AC48-FB337EBD4652}" sibTransId="{6AAF1759-19EB-411A-AE68-E0FB6C13054C}"/>
    <dgm:cxn modelId="{4E235154-CFC6-4D31-A3FB-B02BFC06FC3E}" type="presOf" srcId="{A4E42559-BFB6-4E23-A07A-5EC64EBFE796}" destId="{B5F14916-13A1-4AF9-9160-EF8929ED32C0}" srcOrd="0" destOrd="0" presId="urn:microsoft.com/office/officeart/2005/8/layout/default#1"/>
    <dgm:cxn modelId="{6770E2ED-06E6-4116-9AD5-4ACCFE56FBD8}" type="presParOf" srcId="{B5F14916-13A1-4AF9-9160-EF8929ED32C0}" destId="{93EAC592-15F1-4A00-BBF1-1D18287E89AF}" srcOrd="0" destOrd="0" presId="urn:microsoft.com/office/officeart/2005/8/layout/default#1"/>
    <dgm:cxn modelId="{F96B3388-1422-46D7-921C-3BD86248C49D}" type="presParOf" srcId="{B5F14916-13A1-4AF9-9160-EF8929ED32C0}" destId="{20A1C875-0DDD-4E3C-B5A3-740097542988}" srcOrd="1" destOrd="0" presId="urn:microsoft.com/office/officeart/2005/8/layout/default#1"/>
    <dgm:cxn modelId="{667E026F-057A-4FC0-B02C-43F097FCDF4A}" type="presParOf" srcId="{B5F14916-13A1-4AF9-9160-EF8929ED32C0}" destId="{2E38F55B-BC0B-43AC-9A44-13992D51CB27}" srcOrd="2" destOrd="0" presId="urn:microsoft.com/office/officeart/2005/8/layout/default#1"/>
    <dgm:cxn modelId="{1AFD5C68-C6F2-44F1-8AD8-222EE4D6C829}" type="presParOf" srcId="{B5F14916-13A1-4AF9-9160-EF8929ED32C0}" destId="{4B1D9818-73DE-4AF0-89B9-F9003ED55E85}" srcOrd="3" destOrd="0" presId="urn:microsoft.com/office/officeart/2005/8/layout/default#1"/>
    <dgm:cxn modelId="{D62186F3-CBCC-481E-B596-F4F2EEEAB708}" type="presParOf" srcId="{B5F14916-13A1-4AF9-9160-EF8929ED32C0}" destId="{6DF58167-B3AF-4177-9FDF-3130DAE0D800}" srcOrd="4" destOrd="0" presId="urn:microsoft.com/office/officeart/2005/8/layout/default#1"/>
    <dgm:cxn modelId="{C5121425-9D01-432A-96DF-20C1B5C9C0F9}" type="presParOf" srcId="{B5F14916-13A1-4AF9-9160-EF8929ED32C0}" destId="{B9DD051E-DABA-467C-8397-0BD13B00E5EF}" srcOrd="5" destOrd="0" presId="urn:microsoft.com/office/officeart/2005/8/layout/default#1"/>
    <dgm:cxn modelId="{DB4B44A8-79BA-4969-8F44-E633FF06F1C5}" type="presParOf" srcId="{B5F14916-13A1-4AF9-9160-EF8929ED32C0}" destId="{62A2423B-6D20-4251-AE51-5202CF204674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AC592-15F1-4A00-BBF1-1D18287E89AF}">
      <dsp:nvSpPr>
        <dsp:cNvPr id="0" name=""/>
        <dsp:cNvSpPr/>
      </dsp:nvSpPr>
      <dsp:spPr>
        <a:xfrm>
          <a:off x="134563" y="534"/>
          <a:ext cx="3872790" cy="2323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Physical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Infrastructure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lvl="0" algn="ctr" defTabSz="6223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defRPr/>
          </a:pPr>
          <a:endParaRPr lang="tr-TR" sz="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</a:t>
          </a:r>
          <a:r>
            <a:rPr lang="tr-TR" sz="1400" b="1" kern="1200" dirty="0" err="1" smtClean="0">
              <a:solidFill>
                <a:srgbClr val="296193"/>
              </a:solidFill>
            </a:rPr>
            <a:t>Very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well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developed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and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maintained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physical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infrastructure</a:t>
          </a:r>
          <a:endParaRPr lang="tr-TR" sz="140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No </a:t>
          </a:r>
          <a:r>
            <a:rPr lang="tr-TR" sz="1400" b="1" kern="1200" dirty="0" err="1" smtClean="0">
              <a:solidFill>
                <a:srgbClr val="7B8EA0"/>
              </a:solidFill>
            </a:rPr>
            <a:t>rectrictions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and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congestions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to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meet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peak</a:t>
          </a:r>
          <a:r>
            <a:rPr lang="tr-TR" sz="1400" b="1" kern="1200" dirty="0" smtClean="0">
              <a:solidFill>
                <a:srgbClr val="7B8EA0"/>
              </a:solidFill>
            </a:rPr>
            <a:t> </a:t>
          </a:r>
          <a:r>
            <a:rPr lang="tr-TR" sz="1400" b="1" kern="1200" dirty="0" err="1" smtClean="0">
              <a:solidFill>
                <a:srgbClr val="7B8EA0"/>
              </a:solidFill>
            </a:rPr>
            <a:t>demand</a:t>
          </a:r>
          <a:endParaRPr lang="tr-TR" sz="1400" b="1" kern="1200" dirty="0" smtClean="0">
            <a:solidFill>
              <a:srgbClr val="7B8EA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Cross </a:t>
          </a:r>
          <a:r>
            <a:rPr lang="tr-TR" sz="1400" b="1" kern="1200" dirty="0" err="1" smtClean="0">
              <a:solidFill>
                <a:srgbClr val="296193"/>
              </a:solidFill>
            </a:rPr>
            <a:t>border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capacity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development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with</a:t>
          </a:r>
          <a:r>
            <a:rPr lang="tr-TR" sz="1400" b="1" kern="1200" dirty="0" smtClean="0">
              <a:solidFill>
                <a:srgbClr val="296193"/>
              </a:solidFill>
            </a:rPr>
            <a:t> minimum </a:t>
          </a:r>
          <a:r>
            <a:rPr lang="tr-TR" sz="1400" b="1" kern="1200" dirty="0" err="1" smtClean="0">
              <a:solidFill>
                <a:srgbClr val="296193"/>
              </a:solidFill>
            </a:rPr>
            <a:t>congestion</a:t>
          </a:r>
          <a:endParaRPr lang="tr-TR" sz="140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296193"/>
              </a:solidFill>
            </a:rPr>
            <a:t>- New </a:t>
          </a:r>
          <a:r>
            <a:rPr lang="tr-TR" sz="1400" b="1" kern="1200" dirty="0" err="1" smtClean="0">
              <a:solidFill>
                <a:srgbClr val="296193"/>
              </a:solidFill>
            </a:rPr>
            <a:t>storage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and</a:t>
          </a:r>
          <a:r>
            <a:rPr lang="tr-TR" sz="1400" b="1" kern="1200" dirty="0" smtClean="0">
              <a:solidFill>
                <a:srgbClr val="296193"/>
              </a:solidFill>
            </a:rPr>
            <a:t> LNG </a:t>
          </a:r>
          <a:r>
            <a:rPr lang="tr-TR" sz="1400" b="1" kern="1200" dirty="0" err="1" smtClean="0">
              <a:solidFill>
                <a:srgbClr val="296193"/>
              </a:solidFill>
            </a:rPr>
            <a:t>facilities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for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supporting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supply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security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to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seasonal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and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peak</a:t>
          </a:r>
          <a:r>
            <a:rPr lang="tr-TR" sz="1400" b="1" kern="1200" dirty="0" smtClean="0">
              <a:solidFill>
                <a:srgbClr val="296193"/>
              </a:solidFill>
            </a:rPr>
            <a:t> </a:t>
          </a:r>
          <a:r>
            <a:rPr lang="tr-TR" sz="1400" b="1" kern="1200" dirty="0" err="1" smtClean="0">
              <a:solidFill>
                <a:srgbClr val="296193"/>
              </a:solidFill>
            </a:rPr>
            <a:t>demands</a:t>
          </a:r>
          <a:endParaRPr lang="tr-TR" sz="1400" b="1" kern="1200" dirty="0" smtClean="0">
            <a:solidFill>
              <a:srgbClr val="296193"/>
            </a:solidFill>
          </a:endParaRPr>
        </a:p>
      </dsp:txBody>
      <dsp:txXfrm>
        <a:off x="134563" y="534"/>
        <a:ext cx="3872790" cy="2323674"/>
      </dsp:txXfrm>
    </dsp:sp>
    <dsp:sp modelId="{2E38F55B-BC0B-43AC-9A44-13992D51CB27}">
      <dsp:nvSpPr>
        <dsp:cNvPr id="0" name=""/>
        <dsp:cNvSpPr/>
      </dsp:nvSpPr>
      <dsp:spPr>
        <a:xfrm>
          <a:off x="4394633" y="534"/>
          <a:ext cx="3872790" cy="2323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Regulatory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Framework</a:t>
          </a:r>
          <a:r>
            <a:rPr lang="en-US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Policy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drafting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regulatory</a:t>
          </a:r>
          <a:r>
            <a:rPr lang="tr-TR" sz="1200" b="1" kern="1200" dirty="0" smtClean="0">
              <a:solidFill>
                <a:srgbClr val="296193"/>
              </a:solidFill>
            </a:rPr>
            <a:t> body </a:t>
          </a:r>
          <a:r>
            <a:rPr lang="tr-TR" sz="1200" b="1" kern="1200" dirty="0" err="1" smtClean="0">
              <a:solidFill>
                <a:srgbClr val="296193"/>
              </a:solidFill>
            </a:rPr>
            <a:t>should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understand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the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real</a:t>
          </a:r>
          <a:r>
            <a:rPr lang="tr-TR" sz="1200" b="1" kern="1200" dirty="0" smtClean="0">
              <a:solidFill>
                <a:srgbClr val="296193"/>
              </a:solidFill>
            </a:rPr>
            <a:t> Dynamics of </a:t>
          </a:r>
          <a:r>
            <a:rPr lang="tr-TR" sz="1200" b="1" kern="1200" dirty="0" err="1" smtClean="0">
              <a:solidFill>
                <a:srgbClr val="296193"/>
              </a:solidFill>
            </a:rPr>
            <a:t>the</a:t>
          </a:r>
          <a:r>
            <a:rPr lang="tr-TR" sz="1200" b="1" kern="1200" dirty="0" smtClean="0">
              <a:solidFill>
                <a:srgbClr val="296193"/>
              </a:solidFill>
            </a:rPr>
            <a:t> Energy, TPA, Network </a:t>
          </a:r>
          <a:r>
            <a:rPr lang="tr-TR" sz="1200" b="1" kern="1200" dirty="0" err="1" smtClean="0">
              <a:solidFill>
                <a:srgbClr val="296193"/>
              </a:solidFill>
            </a:rPr>
            <a:t>Code</a:t>
          </a:r>
          <a:r>
            <a:rPr lang="tr-TR" sz="1200" b="1" kern="1200" dirty="0" smtClean="0">
              <a:solidFill>
                <a:srgbClr val="296193"/>
              </a:solidFill>
            </a:rPr>
            <a:t>, </a:t>
          </a:r>
          <a:r>
            <a:rPr lang="tr-TR" sz="1200" b="1" kern="1200" dirty="0" err="1" smtClean="0">
              <a:solidFill>
                <a:srgbClr val="296193"/>
              </a:solidFill>
            </a:rPr>
            <a:t>Independent</a:t>
          </a:r>
          <a:r>
            <a:rPr lang="tr-TR" sz="1200" b="1" kern="1200" dirty="0" smtClean="0">
              <a:solidFill>
                <a:srgbClr val="296193"/>
              </a:solidFill>
            </a:rPr>
            <a:t> TSO </a:t>
          </a:r>
          <a:r>
            <a:rPr lang="tr-TR" sz="1200" b="1" kern="1200" dirty="0" err="1" smtClean="0">
              <a:solidFill>
                <a:srgbClr val="296193"/>
              </a:solidFill>
            </a:rPr>
            <a:t>etc</a:t>
          </a:r>
          <a:r>
            <a:rPr lang="tr-TR" sz="1200" b="1" kern="1200" dirty="0" smtClean="0">
              <a:solidFill>
                <a:srgbClr val="296193"/>
              </a:solidFill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Implementation</a:t>
          </a:r>
          <a:r>
            <a:rPr lang="tr-TR" sz="1200" b="1" kern="1200" dirty="0" smtClean="0">
              <a:solidFill>
                <a:srgbClr val="296193"/>
              </a:solidFill>
            </a:rPr>
            <a:t> of </a:t>
          </a:r>
          <a:r>
            <a:rPr lang="tr-TR" sz="1200" b="1" kern="1200" dirty="0" err="1" smtClean="0">
              <a:solidFill>
                <a:srgbClr val="296193"/>
              </a:solidFill>
            </a:rPr>
            <a:t>policies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via</a:t>
          </a:r>
          <a:r>
            <a:rPr lang="tr-TR" sz="1200" b="1" kern="1200" dirty="0" smtClean="0">
              <a:solidFill>
                <a:srgbClr val="296193"/>
              </a:solidFill>
            </a:rPr>
            <a:t> EU </a:t>
          </a:r>
          <a:r>
            <a:rPr lang="tr-TR" sz="1200" b="1" kern="1200" dirty="0" err="1" smtClean="0">
              <a:solidFill>
                <a:srgbClr val="296193"/>
              </a:solidFill>
            </a:rPr>
            <a:t>directives</a:t>
          </a:r>
          <a:r>
            <a:rPr lang="tr-TR" sz="1200" b="1" kern="1200" dirty="0" smtClean="0">
              <a:solidFill>
                <a:srgbClr val="296193"/>
              </a:solidFill>
            </a:rPr>
            <a:t>.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Monitoring</a:t>
          </a:r>
          <a:r>
            <a:rPr lang="tr-TR" sz="1200" b="1" kern="1200" dirty="0" smtClean="0">
              <a:solidFill>
                <a:srgbClr val="296193"/>
              </a:solidFill>
            </a:rPr>
            <a:t> of </a:t>
          </a:r>
          <a:r>
            <a:rPr lang="tr-TR" sz="1200" b="1" kern="1200" dirty="0" err="1" smtClean="0">
              <a:solidFill>
                <a:srgbClr val="296193"/>
              </a:solidFill>
            </a:rPr>
            <a:t>wholesale</a:t>
          </a:r>
          <a:r>
            <a:rPr lang="tr-TR" sz="1200" b="1" kern="1200" dirty="0" smtClean="0">
              <a:solidFill>
                <a:srgbClr val="296193"/>
              </a:solidFill>
            </a:rPr>
            <a:t> market </a:t>
          </a:r>
          <a:r>
            <a:rPr lang="tr-TR" sz="1200" b="1" kern="1200" dirty="0" err="1" smtClean="0">
              <a:solidFill>
                <a:srgbClr val="296193"/>
              </a:solidFill>
            </a:rPr>
            <a:t>integrity</a:t>
          </a:r>
          <a:r>
            <a:rPr lang="tr-TR" sz="1200" b="1" kern="1200" dirty="0" smtClean="0">
              <a:solidFill>
                <a:srgbClr val="296193"/>
              </a:solidFill>
            </a:rPr>
            <a:t>, </a:t>
          </a:r>
          <a:r>
            <a:rPr lang="tr-TR" sz="1200" b="1" kern="1200" dirty="0" err="1" smtClean="0">
              <a:solidFill>
                <a:srgbClr val="296193"/>
              </a:solidFill>
            </a:rPr>
            <a:t>competition</a:t>
          </a:r>
          <a:r>
            <a:rPr lang="tr-TR" sz="1200" b="1" kern="1200" dirty="0" smtClean="0">
              <a:solidFill>
                <a:srgbClr val="296193"/>
              </a:solidFill>
            </a:rPr>
            <a:t> (</a:t>
          </a:r>
          <a:r>
            <a:rPr lang="tr-TR" sz="1200" b="1" kern="1200" dirty="0" err="1" smtClean="0">
              <a:solidFill>
                <a:srgbClr val="296193"/>
              </a:solidFill>
            </a:rPr>
            <a:t>antitrust</a:t>
          </a:r>
          <a:r>
            <a:rPr lang="tr-TR" sz="1200" b="1" kern="1200" dirty="0" smtClean="0">
              <a:solidFill>
                <a:srgbClr val="296193"/>
              </a:solidFill>
            </a:rPr>
            <a:t>)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effective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consumer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interest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protection</a:t>
          </a:r>
          <a:r>
            <a:rPr lang="tr-TR" sz="1200" b="1" kern="1200" dirty="0" smtClean="0">
              <a:solidFill>
                <a:srgbClr val="296193"/>
              </a:solidFill>
            </a:rPr>
            <a:t> is </a:t>
          </a:r>
          <a:r>
            <a:rPr lang="tr-TR" sz="1200" b="1" kern="1200" dirty="0" err="1" smtClean="0">
              <a:solidFill>
                <a:srgbClr val="296193"/>
              </a:solidFill>
            </a:rPr>
            <a:t>needed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for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competition</a:t>
          </a:r>
          <a:endParaRPr lang="tr-TR" sz="120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Unbundling</a:t>
          </a:r>
          <a:r>
            <a:rPr lang="tr-TR" sz="1200" b="1" kern="1200" dirty="0" smtClean="0">
              <a:solidFill>
                <a:srgbClr val="296193"/>
              </a:solidFill>
            </a:rPr>
            <a:t> of  </a:t>
          </a:r>
          <a:r>
            <a:rPr lang="tr-TR" sz="1200" b="1" kern="1200" dirty="0" err="1" smtClean="0">
              <a:solidFill>
                <a:srgbClr val="296193"/>
              </a:solidFill>
            </a:rPr>
            <a:t>transmission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counteraction</a:t>
          </a:r>
          <a:r>
            <a:rPr lang="tr-TR" sz="1200" b="1" kern="1200" dirty="0" smtClean="0">
              <a:solidFill>
                <a:srgbClr val="296193"/>
              </a:solidFill>
            </a:rPr>
            <a:t> of </a:t>
          </a:r>
          <a:r>
            <a:rPr lang="tr-TR" sz="1200" b="1" kern="1200" dirty="0" err="1" smtClean="0">
              <a:solidFill>
                <a:srgbClr val="296193"/>
              </a:solidFill>
            </a:rPr>
            <a:t>incumbets</a:t>
          </a:r>
          <a:r>
            <a:rPr lang="tr-TR" sz="1200" b="1" kern="1200" dirty="0" smtClean="0">
              <a:solidFill>
                <a:srgbClr val="296193"/>
              </a:solidFill>
            </a:rPr>
            <a:t>’ </a:t>
          </a:r>
          <a:r>
            <a:rPr lang="tr-TR" sz="1200" b="1" kern="1200" dirty="0" err="1" smtClean="0">
              <a:solidFill>
                <a:srgbClr val="296193"/>
              </a:solidFill>
            </a:rPr>
            <a:t>vertical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dominance</a:t>
          </a:r>
          <a:endParaRPr lang="tr-TR" sz="1200" b="1" kern="1200" dirty="0">
            <a:solidFill>
              <a:srgbClr val="296193"/>
            </a:solidFill>
          </a:endParaRPr>
        </a:p>
      </dsp:txBody>
      <dsp:txXfrm>
        <a:off x="4394633" y="534"/>
        <a:ext cx="3872790" cy="2323674"/>
      </dsp:txXfrm>
    </dsp:sp>
    <dsp:sp modelId="{6DF58167-B3AF-4177-9FDF-3130DAE0D800}">
      <dsp:nvSpPr>
        <dsp:cNvPr id="0" name=""/>
        <dsp:cNvSpPr/>
      </dsp:nvSpPr>
      <dsp:spPr>
        <a:xfrm>
          <a:off x="134563" y="2711488"/>
          <a:ext cx="3872790" cy="2323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Independent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Transmission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System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Operator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 -</a:t>
          </a:r>
          <a:r>
            <a:rPr lang="tr-TR" sz="1200" b="1" kern="1200" dirty="0" err="1" smtClean="0">
              <a:solidFill>
                <a:srgbClr val="296193"/>
              </a:solidFill>
            </a:rPr>
            <a:t>Appropriate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capacity-booking</a:t>
          </a:r>
          <a:r>
            <a:rPr lang="tr-TR" sz="1200" b="1" kern="1200" dirty="0" smtClean="0">
              <a:solidFill>
                <a:srgbClr val="296193"/>
              </a:solidFill>
            </a:rPr>
            <a:t> model (</a:t>
          </a:r>
          <a:r>
            <a:rPr lang="tr-TR" sz="1200" b="1" kern="1200" dirty="0" err="1" smtClean="0">
              <a:solidFill>
                <a:srgbClr val="296193"/>
              </a:solidFill>
            </a:rPr>
            <a:t>entry</a:t>
          </a:r>
          <a:r>
            <a:rPr lang="tr-TR" sz="1200" b="1" kern="1200" dirty="0" smtClean="0">
              <a:solidFill>
                <a:srgbClr val="296193"/>
              </a:solidFill>
            </a:rPr>
            <a:t>/</a:t>
          </a:r>
          <a:r>
            <a:rPr lang="tr-TR" sz="1200" b="1" kern="1200" dirty="0" err="1" smtClean="0">
              <a:solidFill>
                <a:srgbClr val="296193"/>
              </a:solidFill>
            </a:rPr>
            <a:t>exit</a:t>
          </a:r>
          <a:r>
            <a:rPr lang="tr-TR" sz="1200" b="1" kern="1200" dirty="0" smtClean="0">
              <a:solidFill>
                <a:srgbClr val="296193"/>
              </a:solidFill>
            </a:rPr>
            <a:t> model, </a:t>
          </a:r>
          <a:r>
            <a:rPr lang="tr-TR" sz="1200" b="1" kern="1200" dirty="0" err="1" smtClean="0">
              <a:solidFill>
                <a:srgbClr val="296193"/>
              </a:solidFill>
            </a:rPr>
            <a:t>use</a:t>
          </a:r>
          <a:r>
            <a:rPr lang="tr-TR" sz="1200" b="1" kern="1200" dirty="0" smtClean="0">
              <a:solidFill>
                <a:srgbClr val="296193"/>
              </a:solidFill>
            </a:rPr>
            <a:t> it </a:t>
          </a:r>
          <a:r>
            <a:rPr lang="tr-TR" sz="1200" b="1" kern="1200" dirty="0" err="1" smtClean="0">
              <a:solidFill>
                <a:srgbClr val="296193"/>
              </a:solidFill>
            </a:rPr>
            <a:t>or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loose</a:t>
          </a:r>
          <a:r>
            <a:rPr lang="tr-TR" sz="1200" b="1" kern="1200" dirty="0" smtClean="0">
              <a:solidFill>
                <a:srgbClr val="296193"/>
              </a:solidFill>
            </a:rPr>
            <a:t> it </a:t>
          </a:r>
          <a:r>
            <a:rPr lang="tr-TR" sz="1200" b="1" kern="1200" dirty="0" err="1" smtClean="0">
              <a:solidFill>
                <a:srgbClr val="296193"/>
              </a:solidFill>
            </a:rPr>
            <a:t>principle</a:t>
          </a:r>
          <a:r>
            <a:rPr lang="tr-TR" sz="1200" b="1" kern="1200" dirty="0" smtClean="0">
              <a:solidFill>
                <a:srgbClr val="296193"/>
              </a:solidFill>
            </a:rPr>
            <a:t>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Effective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balancing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mechanism</a:t>
          </a:r>
          <a:endParaRPr lang="tr-TR" sz="120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Effective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nomination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processes</a:t>
          </a:r>
          <a:endParaRPr lang="tr-TR" sz="120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 </a:t>
          </a:r>
          <a:r>
            <a:rPr lang="tr-TR" sz="1200" b="1" kern="1200" dirty="0" err="1" smtClean="0">
              <a:solidFill>
                <a:srgbClr val="296193"/>
              </a:solidFill>
            </a:rPr>
            <a:t>Publicizied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imbalance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charging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structures</a:t>
          </a:r>
          <a:r>
            <a:rPr lang="tr-TR" sz="1200" b="1" kern="1200" dirty="0" smtClean="0">
              <a:solidFill>
                <a:srgbClr val="296193"/>
              </a:solidFill>
            </a:rPr>
            <a:t> (not </a:t>
          </a:r>
          <a:r>
            <a:rPr lang="tr-TR" sz="1200" b="1" kern="1200" dirty="0" err="1" smtClean="0">
              <a:solidFill>
                <a:srgbClr val="296193"/>
              </a:solidFill>
            </a:rPr>
            <a:t>overly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punitive</a:t>
          </a:r>
          <a:r>
            <a:rPr lang="tr-TR" sz="1200" b="1" kern="1200" dirty="0" smtClean="0">
              <a:solidFill>
                <a:srgbClr val="296193"/>
              </a:solidFill>
            </a:rPr>
            <a:t>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Very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well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integrated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storage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injection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withdrawal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processes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to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the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transmission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system</a:t>
          </a:r>
          <a:endParaRPr lang="tr-TR" sz="120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rgbClr val="296193"/>
              </a:solidFill>
            </a:rPr>
            <a:t>-</a:t>
          </a:r>
          <a:r>
            <a:rPr lang="tr-TR" sz="1200" b="1" kern="1200" dirty="0" err="1" smtClean="0">
              <a:solidFill>
                <a:srgbClr val="296193"/>
              </a:solidFill>
            </a:rPr>
            <a:t>Transparent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tariffs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for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system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entry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and</a:t>
          </a:r>
          <a:r>
            <a:rPr lang="tr-TR" sz="1200" b="1" kern="1200" dirty="0" smtClean="0">
              <a:solidFill>
                <a:srgbClr val="296193"/>
              </a:solidFill>
            </a:rPr>
            <a:t> </a:t>
          </a:r>
          <a:r>
            <a:rPr lang="tr-TR" sz="1200" b="1" kern="1200" dirty="0" err="1" smtClean="0">
              <a:solidFill>
                <a:srgbClr val="296193"/>
              </a:solidFill>
            </a:rPr>
            <a:t>exit</a:t>
          </a:r>
          <a:endParaRPr lang="tr-TR" sz="1200" b="1" kern="1200" dirty="0">
            <a:solidFill>
              <a:srgbClr val="296193"/>
            </a:solidFill>
          </a:endParaRPr>
        </a:p>
      </dsp:txBody>
      <dsp:txXfrm>
        <a:off x="134563" y="2711488"/>
        <a:ext cx="3872790" cy="2323674"/>
      </dsp:txXfrm>
    </dsp:sp>
    <dsp:sp modelId="{62A2423B-6D20-4251-AE51-5202CF204674}">
      <dsp:nvSpPr>
        <dsp:cNvPr id="0" name=""/>
        <dsp:cNvSpPr/>
      </dsp:nvSpPr>
      <dsp:spPr>
        <a:xfrm>
          <a:off x="4394633" y="2711488"/>
          <a:ext cx="3872790" cy="2323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Commercial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and</a:t>
          </a:r>
          <a:r>
            <a:rPr lang="tr-TR" sz="1400" b="1" kern="1200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 Market </a:t>
          </a:r>
          <a:r>
            <a:rPr lang="tr-TR" sz="1400" b="1" kern="1200" dirty="0" err="1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ea typeface="+mj-ea"/>
              <a:cs typeface="+mj-cs"/>
            </a:rPr>
            <a:t>Conditions</a:t>
          </a:r>
          <a:endParaRPr lang="tr-TR" sz="1400" b="1" kern="1200" dirty="0" smtClean="0">
            <a:solidFill>
              <a:srgbClr val="C2BD00"/>
            </a:solidFill>
            <a:effectLst>
              <a:outerShdw blurRad="38100" dist="38100" dir="2700000" algn="tl">
                <a:srgbClr val="C0C0C0"/>
              </a:outerShdw>
            </a:effectLst>
            <a:latin typeface="Georgia" pitchFamily="18" charset="0"/>
            <a:ea typeface="+mj-ea"/>
            <a:cs typeface="+mj-cs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kern="1200" dirty="0" smtClean="0"/>
            <a:t>-</a:t>
          </a:r>
          <a:r>
            <a:rPr lang="tr-TR" sz="1050" b="1" kern="1200" dirty="0" err="1" smtClean="0">
              <a:solidFill>
                <a:srgbClr val="296193"/>
              </a:solidFill>
            </a:rPr>
            <a:t>Formation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active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promotion</a:t>
          </a:r>
          <a:r>
            <a:rPr lang="tr-TR" sz="1050" b="1" kern="1200" dirty="0" smtClean="0">
              <a:solidFill>
                <a:srgbClr val="296193"/>
              </a:solidFill>
            </a:rPr>
            <a:t> of </a:t>
          </a:r>
          <a:r>
            <a:rPr lang="tr-TR" sz="1050" b="1" kern="1200" dirty="0" err="1" smtClean="0">
              <a:solidFill>
                <a:srgbClr val="296193"/>
              </a:solidFill>
            </a:rPr>
            <a:t>common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pricing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reference</a:t>
          </a:r>
          <a:endParaRPr lang="tr-TR" sz="105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>
              <a:solidFill>
                <a:srgbClr val="296193"/>
              </a:solidFill>
            </a:rPr>
            <a:t>- </a:t>
          </a:r>
          <a:r>
            <a:rPr lang="tr-TR" sz="1050" b="1" kern="1200" dirty="0" err="1" smtClean="0">
              <a:solidFill>
                <a:srgbClr val="296193"/>
              </a:solidFill>
            </a:rPr>
            <a:t>Free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day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ahead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intraday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price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assessment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mechanism</a:t>
          </a:r>
          <a:r>
            <a:rPr lang="tr-TR" sz="1050" b="1" kern="1200" dirty="0" smtClean="0">
              <a:solidFill>
                <a:srgbClr val="296193"/>
              </a:solidFill>
            </a:rPr>
            <a:t>  </a:t>
          </a:r>
          <a:br>
            <a:rPr lang="tr-TR" sz="1050" b="1" kern="1200" dirty="0" smtClean="0">
              <a:solidFill>
                <a:srgbClr val="296193"/>
              </a:solidFill>
            </a:rPr>
          </a:br>
          <a:r>
            <a:rPr lang="tr-TR" sz="1050" b="1" kern="1200" dirty="0" smtClean="0">
              <a:solidFill>
                <a:srgbClr val="296193"/>
              </a:solidFill>
            </a:rPr>
            <a:t>- Standart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commonly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expected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physical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contracts</a:t>
          </a:r>
          <a:r>
            <a:rPr lang="tr-TR" sz="1050" b="1" kern="1200" dirty="0" smtClean="0">
              <a:solidFill>
                <a:srgbClr val="296193"/>
              </a:solidFill>
            </a:rPr>
            <a:t/>
          </a:r>
          <a:br>
            <a:rPr lang="tr-TR" sz="1050" b="1" kern="1200" dirty="0" smtClean="0">
              <a:solidFill>
                <a:srgbClr val="296193"/>
              </a:solidFill>
            </a:rPr>
          </a:br>
          <a:r>
            <a:rPr lang="tr-TR" sz="1050" b="1" kern="1200" dirty="0" smtClean="0">
              <a:solidFill>
                <a:srgbClr val="296193"/>
              </a:solidFill>
            </a:rPr>
            <a:t>- No </a:t>
          </a:r>
          <a:r>
            <a:rPr lang="tr-TR" sz="1050" b="1" kern="1200" dirty="0" err="1" smtClean="0">
              <a:solidFill>
                <a:srgbClr val="296193"/>
              </a:solidFill>
            </a:rPr>
            <a:t>barrier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for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new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entries</a:t>
          </a:r>
          <a:endParaRPr lang="tr-TR" sz="105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>
              <a:solidFill>
                <a:srgbClr val="296193"/>
              </a:solidFill>
            </a:rPr>
            <a:t>- No </a:t>
          </a:r>
          <a:r>
            <a:rPr lang="tr-TR" sz="1050" b="1" kern="1200" dirty="0" err="1" smtClean="0">
              <a:solidFill>
                <a:srgbClr val="296193"/>
              </a:solidFill>
            </a:rPr>
            <a:t>destination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clauses</a:t>
          </a:r>
          <a:endParaRPr lang="tr-TR" sz="1050" b="1" kern="1200" dirty="0" smtClean="0">
            <a:solidFill>
              <a:srgbClr val="296193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>
              <a:solidFill>
                <a:srgbClr val="296193"/>
              </a:solidFill>
            </a:rPr>
            <a:t>- </a:t>
          </a:r>
          <a:r>
            <a:rPr lang="tr-TR" sz="1050" b="1" kern="1200" dirty="0" err="1" smtClean="0">
              <a:solidFill>
                <a:srgbClr val="296193"/>
              </a:solidFill>
            </a:rPr>
            <a:t>Transparent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price-discovery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mechanisms</a:t>
          </a:r>
          <a:r>
            <a:rPr lang="tr-TR" sz="1050" b="1" kern="1200" dirty="0" smtClean="0">
              <a:solidFill>
                <a:srgbClr val="296193"/>
              </a:solidFill>
            </a:rPr>
            <a:t> / </a:t>
          </a:r>
          <a:r>
            <a:rPr lang="tr-TR" sz="1050" b="1" kern="1200" dirty="0" err="1" smtClean="0">
              <a:solidFill>
                <a:srgbClr val="296193"/>
              </a:solidFill>
            </a:rPr>
            <a:t>platforms</a:t>
          </a:r>
          <a:r>
            <a:rPr lang="tr-TR" sz="1050" b="1" kern="1200" dirty="0" smtClean="0">
              <a:solidFill>
                <a:srgbClr val="296193"/>
              </a:solidFill>
            </a:rPr>
            <a:t> ,</a:t>
          </a:r>
          <a:r>
            <a:rPr lang="tr-TR" sz="1050" b="1" kern="1200" dirty="0" err="1" smtClean="0">
              <a:solidFill>
                <a:srgbClr val="296193"/>
              </a:solidFill>
            </a:rPr>
            <a:t>functioning</a:t>
          </a:r>
          <a:r>
            <a:rPr lang="tr-TR" sz="1050" b="1" kern="1200" dirty="0" smtClean="0">
              <a:solidFill>
                <a:srgbClr val="296193"/>
              </a:solidFill>
            </a:rPr>
            <a:t>  </a:t>
          </a:r>
          <a:r>
            <a:rPr lang="tr-TR" sz="1050" b="1" kern="1200" dirty="0" err="1" smtClean="0">
              <a:solidFill>
                <a:srgbClr val="296193"/>
              </a:solidFill>
            </a:rPr>
            <a:t>forward</a:t>
          </a:r>
          <a:r>
            <a:rPr lang="tr-TR" sz="1050" b="1" kern="1200" dirty="0" smtClean="0">
              <a:solidFill>
                <a:srgbClr val="296193"/>
              </a:solidFill>
            </a:rPr>
            <a:t> market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>
              <a:solidFill>
                <a:srgbClr val="296193"/>
              </a:solidFill>
            </a:rPr>
            <a:t>-</a:t>
          </a:r>
          <a:r>
            <a:rPr lang="tr-TR" sz="1050" b="1" kern="1200" dirty="0" err="1" smtClean="0">
              <a:solidFill>
                <a:srgbClr val="296193"/>
              </a:solidFill>
            </a:rPr>
            <a:t>Good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synchronization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between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balancing</a:t>
          </a:r>
          <a:r>
            <a:rPr lang="tr-TR" sz="1050" b="1" kern="1200" dirty="0" smtClean="0">
              <a:solidFill>
                <a:srgbClr val="296193"/>
              </a:solidFill>
            </a:rPr>
            <a:t>, </a:t>
          </a:r>
          <a:r>
            <a:rPr lang="tr-TR" sz="1050" b="1" kern="1200" dirty="0" err="1" smtClean="0">
              <a:solidFill>
                <a:srgbClr val="296193"/>
              </a:solidFill>
            </a:rPr>
            <a:t>nearby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forward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markets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b="1" kern="1200" dirty="0" smtClean="0">
              <a:solidFill>
                <a:srgbClr val="296193"/>
              </a:solidFill>
            </a:rPr>
            <a:t>-</a:t>
          </a:r>
          <a:r>
            <a:rPr lang="tr-TR" sz="1050" b="1" kern="1200" dirty="0" err="1" smtClean="0">
              <a:solidFill>
                <a:srgbClr val="296193"/>
              </a:solidFill>
            </a:rPr>
            <a:t>Stable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financial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credit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envrironment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and</a:t>
          </a:r>
          <a:r>
            <a:rPr lang="tr-TR" sz="1050" b="1" kern="1200" dirty="0" smtClean="0">
              <a:solidFill>
                <a:srgbClr val="296193"/>
              </a:solidFill>
            </a:rPr>
            <a:t> </a:t>
          </a:r>
          <a:r>
            <a:rPr lang="tr-TR" sz="1050" b="1" kern="1200" dirty="0" err="1" smtClean="0">
              <a:solidFill>
                <a:srgbClr val="296193"/>
              </a:solidFill>
            </a:rPr>
            <a:t>mechanisms</a:t>
          </a:r>
          <a:endParaRPr lang="tr-TR" sz="1050" kern="1200" dirty="0"/>
        </a:p>
      </dsp:txBody>
      <dsp:txXfrm>
        <a:off x="4394633" y="2711488"/>
        <a:ext cx="3872790" cy="232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8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503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52129F-D573-4251-851F-FDBE17BCB49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1584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07A556B-FC8D-48CB-969A-9E3398F5F52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88064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8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9" name="2 Not Yer Tutucusu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r-TR" smtClean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0C619F-530E-4EE6-B84F-5FBC884C762D}" type="slidenum">
              <a:rPr lang="tr-TR" altLang="tr-TR" smtClean="0"/>
              <a:pPr>
                <a:spcBef>
                  <a:spcPct val="0"/>
                </a:spcBef>
              </a:pPr>
              <a:t>2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80137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7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tr-TR" b="1" smtClean="0">
              <a:latin typeface="Arial" panose="020B0604020202020204" pitchFamily="34" charset="0"/>
            </a:endParaRPr>
          </a:p>
        </p:txBody>
      </p:sp>
      <p:sp>
        <p:nvSpPr>
          <p:cNvPr id="11268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10BB37-B20C-4DCA-B185-A36E4CA29B02}" type="slidenum">
              <a:rPr lang="tr-TR" altLang="tr-TR" smtClean="0"/>
              <a:pPr>
                <a:spcBef>
                  <a:spcPct val="0"/>
                </a:spcBef>
              </a:pPr>
              <a:t>3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9241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95B346-AA98-42F6-A0E1-CCD04E3D31E8}" type="slidenum">
              <a:rPr lang="tr-TR" altLang="tr-TR" smtClean="0"/>
              <a:pPr>
                <a:spcBef>
                  <a:spcPct val="0"/>
                </a:spcBef>
              </a:pPr>
              <a:t>4</a:t>
            </a:fld>
            <a:endParaRPr lang="tr-TR" altLang="tr-T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 b="1" smtClean="0">
                <a:latin typeface="Arial" panose="020B0604020202020204" pitchFamily="34" charset="0"/>
              </a:rPr>
              <a:t>Burada bir noktanın altını çizmek istiyorum: Türkiye’nin etrafında 2.000 km yarıçapında bir daire çizdiğimiz takdirde, dünya doğalgaz rezervlerinin %83’ünün bu daire içerisinde kaldığını görebiliriz. Bunun da ülkemizin dünya enerji panoramasında ne kadar önemli bir yerde olduğunu gösterdiğine inanıyorum.</a:t>
            </a:r>
          </a:p>
        </p:txBody>
      </p:sp>
    </p:spTree>
    <p:extLst>
      <p:ext uri="{BB962C8B-B14F-4D97-AF65-F5344CB8AC3E}">
        <p14:creationId xmlns:p14="http://schemas.microsoft.com/office/powerpoint/2010/main" val="163235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ACC08C-55C0-4E96-BA29-6E370A5BFD69}" type="slidenum">
              <a:rPr lang="tr-TR" altLang="tr-TR" smtClean="0"/>
              <a:pPr>
                <a:spcBef>
                  <a:spcPct val="0"/>
                </a:spcBef>
              </a:pPr>
              <a:t>5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82640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A3D361-F399-4C38-BF30-699BA6E1C937}" type="slidenum">
              <a:rPr lang="tr-TR" altLang="tr-TR"/>
              <a:pPr>
                <a:spcBef>
                  <a:spcPct val="0"/>
                </a:spcBef>
              </a:pPr>
              <a:t>7</a:t>
            </a:fld>
            <a:endParaRPr lang="tr-TR" altLang="tr-T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r-TR" altLang="tr-TR" b="1" smtClean="0">
                <a:latin typeface="Arial" panose="020B0604020202020204" pitchFamily="34" charset="0"/>
              </a:rPr>
              <a:t>Geçtiğimiz 3 yılın verilerine ülke bazında dağılıma baktığımızda, %58 payla Rusya’nın en büyük gaz tedarikçimiz olduğunu, onu %18 payla İran’ın takip ettiğini görüyoruz. </a:t>
            </a:r>
          </a:p>
        </p:txBody>
      </p:sp>
    </p:spTree>
    <p:extLst>
      <p:ext uri="{BB962C8B-B14F-4D97-AF65-F5344CB8AC3E}">
        <p14:creationId xmlns:p14="http://schemas.microsoft.com/office/powerpoint/2010/main" val="18695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tr-TR" altLang="tr-TR" smtClean="0">
                <a:latin typeface="Arial" panose="020B0604020202020204" pitchFamily="34" charset="0"/>
              </a:rPr>
              <a:t>BP</a:t>
            </a:r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212D29-2ED0-4904-AE30-35776AC1FB74}" type="slidenum">
              <a:rPr lang="tr-TR" altLang="tr-TR"/>
              <a:pPr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0948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3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altLang="tr-TR" b="1" u="sng" dirty="0" smtClean="0">
                <a:latin typeface="Arial" panose="020B0604020202020204" pitchFamily="34" charset="0"/>
              </a:rPr>
              <a:t>Physical Infrastructural</a:t>
            </a:r>
          </a:p>
          <a:p>
            <a:pPr algn="just"/>
            <a:r>
              <a:rPr lang="tr-TR" altLang="tr-TR" b="1" dirty="0" err="1" smtClean="0">
                <a:latin typeface="Arial" panose="020B0604020202020204" pitchFamily="34" charset="0"/>
              </a:rPr>
              <a:t>Very</a:t>
            </a:r>
            <a:r>
              <a:rPr lang="tr-TR" altLang="tr-TR" b="1" dirty="0" smtClean="0">
                <a:latin typeface="Arial" panose="020B0604020202020204" pitchFamily="34" charset="0"/>
              </a:rPr>
              <a:t> w</a:t>
            </a:r>
            <a:r>
              <a:rPr lang="en-US" altLang="tr-TR" b="1" dirty="0" smtClean="0">
                <a:latin typeface="Arial" panose="020B0604020202020204" pitchFamily="34" charset="0"/>
              </a:rPr>
              <a:t>ell-maintained physical network infrastructure</a:t>
            </a:r>
            <a:r>
              <a:rPr lang="tr-TR" altLang="tr-TR" b="1" dirty="0" smtClean="0">
                <a:latin typeface="Arial" panose="020B0604020202020204" pitchFamily="34" charset="0"/>
              </a:rPr>
              <a:t> is a </a:t>
            </a:r>
            <a:r>
              <a:rPr lang="tr-TR" altLang="tr-TR" b="1" dirty="0" err="1" smtClean="0">
                <a:latin typeface="Arial" panose="020B0604020202020204" pitchFamily="34" charset="0"/>
              </a:rPr>
              <a:t>must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without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any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hesitation</a:t>
            </a:r>
            <a:r>
              <a:rPr lang="tr-TR" altLang="tr-TR" b="1" dirty="0" smtClean="0">
                <a:latin typeface="Arial" panose="020B0604020202020204" pitchFamily="34" charset="0"/>
              </a:rPr>
              <a:t>.</a:t>
            </a:r>
            <a:endParaRPr lang="en-US" alt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tr-TR" altLang="tr-TR" b="1" dirty="0" err="1" smtClean="0">
                <a:latin typeface="Arial" panose="020B0604020202020204" pitchFamily="34" charset="0"/>
              </a:rPr>
              <a:t>Congession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management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done </a:t>
            </a:r>
            <a:r>
              <a:rPr lang="tr-TR" altLang="tr-TR" b="1" dirty="0" err="1" smtClean="0">
                <a:latin typeface="Arial" panose="020B0604020202020204" pitchFamily="34" charset="0"/>
              </a:rPr>
              <a:t>efficiently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en-US" altLang="tr-TR" b="1" dirty="0" smtClean="0">
                <a:latin typeface="Arial" panose="020B0604020202020204" pitchFamily="34" charset="0"/>
              </a:rPr>
              <a:t>Network capacity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optimized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constraints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removed</a:t>
            </a:r>
            <a:r>
              <a:rPr lang="tr-TR" altLang="tr-TR" b="1" dirty="0" smtClean="0">
                <a:latin typeface="Arial" panose="020B0604020202020204" pitchFamily="34" charset="0"/>
              </a:rPr>
              <a:t>.  </a:t>
            </a:r>
            <a:r>
              <a:rPr lang="tr-TR" altLang="tr-TR" b="1" dirty="0" err="1" smtClean="0">
                <a:latin typeface="Arial" panose="020B0604020202020204" pitchFamily="34" charset="0"/>
              </a:rPr>
              <a:t>We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have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to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develop</a:t>
            </a:r>
            <a:r>
              <a:rPr lang="tr-TR" altLang="tr-TR" b="1" dirty="0" smtClean="0">
                <a:latin typeface="Arial" panose="020B0604020202020204" pitchFamily="34" charset="0"/>
              </a:rPr>
              <a:t> i</a:t>
            </a:r>
            <a:r>
              <a:rPr lang="en-US" altLang="tr-TR" b="1" dirty="0" err="1" smtClean="0">
                <a:latin typeface="Arial" panose="020B0604020202020204" pitchFamily="34" charset="0"/>
              </a:rPr>
              <a:t>nterconnections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with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Greece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Bulgaria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for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en-US" altLang="tr-TR" b="1" dirty="0" smtClean="0">
                <a:latin typeface="Arial" panose="020B0604020202020204" pitchFamily="34" charset="0"/>
              </a:rPr>
              <a:t> </a:t>
            </a:r>
            <a:r>
              <a:rPr lang="en-US" altLang="tr-TR" b="1" dirty="0" err="1" smtClean="0">
                <a:latin typeface="Arial" panose="020B0604020202020204" pitchFamily="34" charset="0"/>
              </a:rPr>
              <a:t>facilitat</a:t>
            </a:r>
            <a:r>
              <a:rPr lang="tr-TR" altLang="tr-TR" b="1" dirty="0" err="1" smtClean="0">
                <a:latin typeface="Arial" panose="020B0604020202020204" pitchFamily="34" charset="0"/>
              </a:rPr>
              <a:t>ing</a:t>
            </a:r>
            <a:r>
              <a:rPr lang="en-US" altLang="tr-TR" b="1" dirty="0" smtClean="0">
                <a:latin typeface="Arial" panose="020B0604020202020204" pitchFamily="34" charset="0"/>
              </a:rPr>
              <a:t> cross-border flows with minimum constraint</a:t>
            </a:r>
            <a:r>
              <a:rPr lang="tr-TR" altLang="tr-TR" b="1" dirty="0" smtClean="0">
                <a:latin typeface="Arial" panose="020B0604020202020204" pitchFamily="34" charset="0"/>
              </a:rPr>
              <a:t>.</a:t>
            </a:r>
            <a:endParaRPr lang="en-US" alt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tr-TR" altLang="tr-TR" b="1" dirty="0" smtClean="0">
                <a:latin typeface="Arial" panose="020B0604020202020204" pitchFamily="34" charset="0"/>
              </a:rPr>
              <a:t>New </a:t>
            </a:r>
            <a:r>
              <a:rPr lang="en-US" altLang="tr-TR" b="1" dirty="0" smtClean="0">
                <a:latin typeface="Arial" panose="020B0604020202020204" pitchFamily="34" charset="0"/>
              </a:rPr>
              <a:t>Storage and LNG facilities </a:t>
            </a:r>
            <a:r>
              <a:rPr lang="tr-TR" altLang="tr-TR" b="1" dirty="0" err="1" smtClean="0">
                <a:latin typeface="Arial" panose="020B0604020202020204" pitchFamily="34" charset="0"/>
              </a:rPr>
              <a:t>for</a:t>
            </a:r>
            <a:r>
              <a:rPr lang="en-US" altLang="tr-TR" b="1" dirty="0" smtClean="0">
                <a:latin typeface="Arial" panose="020B0604020202020204" pitchFamily="34" charset="0"/>
              </a:rPr>
              <a:t> support</a:t>
            </a:r>
            <a:r>
              <a:rPr lang="tr-TR" altLang="tr-TR" b="1" dirty="0" err="1" smtClean="0">
                <a:latin typeface="Arial" panose="020B0604020202020204" pitchFamily="34" charset="0"/>
              </a:rPr>
              <a:t>ing</a:t>
            </a:r>
            <a:r>
              <a:rPr lang="en-US" altLang="tr-TR" b="1" dirty="0" smtClean="0">
                <a:latin typeface="Arial" panose="020B0604020202020204" pitchFamily="34" charset="0"/>
              </a:rPr>
              <a:t> supply security to seasonal and peak demands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realized</a:t>
            </a:r>
            <a:r>
              <a:rPr lang="tr-TR" altLang="tr-TR" b="1" dirty="0" smtClean="0">
                <a:latin typeface="Arial" panose="020B0604020202020204" pitchFamily="34" charset="0"/>
              </a:rPr>
              <a:t>.</a:t>
            </a:r>
            <a:endParaRPr lang="en-US" alt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en-US" altLang="tr-TR" b="1" u="sng" dirty="0" smtClean="0">
                <a:latin typeface="Arial" panose="020B0604020202020204" pitchFamily="34" charset="0"/>
              </a:rPr>
              <a:t>Regulatory </a:t>
            </a:r>
          </a:p>
          <a:p>
            <a:pPr algn="just"/>
            <a:r>
              <a:rPr lang="en-US" altLang="tr-TR" b="1" dirty="0" smtClean="0">
                <a:latin typeface="Arial" panose="020B0604020202020204" pitchFamily="34" charset="0"/>
              </a:rPr>
              <a:t>Policy-drafting regulatory body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understand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real</a:t>
            </a:r>
            <a:r>
              <a:rPr lang="tr-TR" altLang="tr-TR" b="1" dirty="0" smtClean="0">
                <a:latin typeface="Arial" panose="020B0604020202020204" pitchFamily="34" charset="0"/>
              </a:rPr>
              <a:t> Dynamics of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Energy. </a:t>
            </a:r>
            <a:r>
              <a:rPr lang="en-US" altLang="tr-TR" b="1" dirty="0" smtClean="0">
                <a:latin typeface="Arial" panose="020B0604020202020204" pitchFamily="34" charset="0"/>
              </a:rPr>
              <a:t>Implementation of </a:t>
            </a:r>
            <a:r>
              <a:rPr lang="en-US" altLang="tr-TR" b="1" dirty="0" err="1" smtClean="0">
                <a:latin typeface="Arial" panose="020B0604020202020204" pitchFamily="34" charset="0"/>
              </a:rPr>
              <a:t>polic</a:t>
            </a:r>
            <a:r>
              <a:rPr lang="tr-TR" altLang="tr-TR" b="1" dirty="0" err="1" smtClean="0">
                <a:latin typeface="Arial" panose="020B0604020202020204" pitchFamily="34" charset="0"/>
              </a:rPr>
              <a:t>ies</a:t>
            </a:r>
            <a:r>
              <a:rPr lang="en-US" altLang="tr-TR" b="1" dirty="0" smtClean="0">
                <a:latin typeface="Arial" panose="020B0604020202020204" pitchFamily="34" charset="0"/>
              </a:rPr>
              <a:t> via </a:t>
            </a:r>
            <a:r>
              <a:rPr lang="tr-TR" altLang="tr-TR" b="1" dirty="0" smtClean="0">
                <a:latin typeface="Arial" panose="020B0604020202020204" pitchFamily="34" charset="0"/>
              </a:rPr>
              <a:t>EU </a:t>
            </a:r>
            <a:r>
              <a:rPr lang="en-US" altLang="tr-TR" b="1" dirty="0" smtClean="0">
                <a:latin typeface="Arial" panose="020B0604020202020204" pitchFamily="34" charset="0"/>
              </a:rPr>
              <a:t>directives and network Access rules such as Network Code for TPA</a:t>
            </a:r>
            <a:r>
              <a:rPr lang="tr-TR" altLang="tr-TR" b="1" dirty="0" smtClean="0">
                <a:latin typeface="Arial" panose="020B0604020202020204" pitchFamily="34" charset="0"/>
              </a:rPr>
              <a:t>, </a:t>
            </a:r>
            <a:r>
              <a:rPr lang="tr-TR" altLang="tr-TR" b="1" dirty="0" err="1" smtClean="0">
                <a:latin typeface="Arial" panose="020B0604020202020204" pitchFamily="34" charset="0"/>
              </a:rPr>
              <a:t>independent</a:t>
            </a:r>
            <a:r>
              <a:rPr lang="tr-TR" altLang="tr-TR" b="1" dirty="0" smtClean="0">
                <a:latin typeface="Arial" panose="020B0604020202020204" pitchFamily="34" charset="0"/>
              </a:rPr>
              <a:t> TSO, </a:t>
            </a:r>
            <a:r>
              <a:rPr lang="tr-TR" altLang="tr-TR" b="1" dirty="0" err="1" smtClean="0">
                <a:latin typeface="Arial" panose="020B0604020202020204" pitchFamily="34" charset="0"/>
              </a:rPr>
              <a:t>etc</a:t>
            </a:r>
            <a:r>
              <a:rPr lang="tr-TR" altLang="tr-TR" b="1" dirty="0" smtClean="0">
                <a:latin typeface="Arial" panose="020B0604020202020204" pitchFamily="34" charset="0"/>
              </a:rPr>
              <a:t>.</a:t>
            </a:r>
            <a:endParaRPr lang="en-US" alt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en-US" altLang="tr-TR" b="1" dirty="0" smtClean="0">
                <a:latin typeface="Arial" panose="020B0604020202020204" pitchFamily="34" charset="0"/>
              </a:rPr>
              <a:t>Monitoring of wholesale market integrity, competition (antitrust) and effective consumer interest protection</a:t>
            </a:r>
            <a:r>
              <a:rPr lang="tr-TR" altLang="tr-TR" b="1" dirty="0" smtClean="0">
                <a:latin typeface="Arial" panose="020B0604020202020204" pitchFamily="34" charset="0"/>
              </a:rPr>
              <a:t>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needed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for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establishment</a:t>
            </a:r>
            <a:r>
              <a:rPr lang="tr-TR" altLang="tr-TR" b="1" dirty="0" smtClean="0">
                <a:latin typeface="Arial" panose="020B0604020202020204" pitchFamily="34" charset="0"/>
              </a:rPr>
              <a:t> of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competition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en-US" altLang="tr-TR" b="1" dirty="0" smtClean="0">
                <a:latin typeface="Arial" panose="020B0604020202020204" pitchFamily="34" charset="0"/>
              </a:rPr>
              <a:t>Unbundling of transmission and counteraction to legacy of incumbents’ vertical dominance</a:t>
            </a:r>
            <a:r>
              <a:rPr lang="tr-TR" altLang="tr-TR" b="1" dirty="0" smtClean="0">
                <a:latin typeface="Arial" panose="020B0604020202020204" pitchFamily="34" charset="0"/>
              </a:rPr>
              <a:t>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one</a:t>
            </a:r>
            <a:r>
              <a:rPr lang="tr-TR" altLang="tr-TR" b="1" dirty="0" smtClean="0">
                <a:latin typeface="Arial" panose="020B0604020202020204" pitchFamily="34" charset="0"/>
              </a:rPr>
              <a:t> of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important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item</a:t>
            </a:r>
            <a:r>
              <a:rPr lang="tr-TR" altLang="tr-TR" b="1" dirty="0" smtClean="0">
                <a:latin typeface="Arial" panose="020B0604020202020204" pitchFamily="34" charset="0"/>
              </a:rPr>
              <a:t> of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liberal </a:t>
            </a:r>
            <a:r>
              <a:rPr lang="tr-TR" altLang="tr-TR" b="1" dirty="0" err="1" smtClean="0">
                <a:latin typeface="Arial" panose="020B0604020202020204" pitchFamily="34" charset="0"/>
              </a:rPr>
              <a:t>gas</a:t>
            </a:r>
            <a:r>
              <a:rPr lang="tr-TR" altLang="tr-TR" b="1" dirty="0" smtClean="0">
                <a:latin typeface="Arial" panose="020B0604020202020204" pitchFamily="34" charset="0"/>
              </a:rPr>
              <a:t> market.</a:t>
            </a:r>
            <a:endParaRPr lang="en-US" alt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en-US" altLang="tr-TR" b="1" u="sng" dirty="0" smtClean="0">
                <a:latin typeface="Arial" panose="020B0604020202020204" pitchFamily="34" charset="0"/>
              </a:rPr>
              <a:t>Network Operational</a:t>
            </a:r>
          </a:p>
          <a:p>
            <a:pPr algn="just"/>
            <a:r>
              <a:rPr lang="en-US" altLang="tr-TR" b="1" dirty="0" smtClean="0">
                <a:latin typeface="Arial" panose="020B0604020202020204" pitchFamily="34" charset="0"/>
              </a:rPr>
              <a:t>Appropriate capacity-booking model such as Entry/Exit model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use</a:t>
            </a:r>
            <a:r>
              <a:rPr lang="tr-TR" altLang="tr-TR" b="1" dirty="0" smtClean="0">
                <a:latin typeface="Arial" panose="020B0604020202020204" pitchFamily="34" charset="0"/>
              </a:rPr>
              <a:t>-it-</a:t>
            </a:r>
            <a:r>
              <a:rPr lang="tr-TR" altLang="tr-TR" b="1" dirty="0" err="1" smtClean="0">
                <a:latin typeface="Arial" panose="020B0604020202020204" pitchFamily="34" charset="0"/>
              </a:rPr>
              <a:t>or</a:t>
            </a:r>
            <a:r>
              <a:rPr lang="tr-TR" altLang="tr-TR" b="1" dirty="0" smtClean="0">
                <a:latin typeface="Arial" panose="020B0604020202020204" pitchFamily="34" charset="0"/>
              </a:rPr>
              <a:t>-</a:t>
            </a:r>
            <a:r>
              <a:rPr lang="tr-TR" altLang="tr-TR" b="1" dirty="0" err="1" smtClean="0">
                <a:latin typeface="Arial" panose="020B0604020202020204" pitchFamily="34" charset="0"/>
              </a:rPr>
              <a:t>loose</a:t>
            </a:r>
            <a:r>
              <a:rPr lang="tr-TR" altLang="tr-TR" b="1" dirty="0" smtClean="0">
                <a:latin typeface="Arial" panose="020B0604020202020204" pitchFamily="34" charset="0"/>
              </a:rPr>
              <a:t> it </a:t>
            </a:r>
            <a:r>
              <a:rPr lang="tr-TR" altLang="tr-TR" b="1" dirty="0" err="1" smtClean="0">
                <a:latin typeface="Arial" panose="020B0604020202020204" pitchFamily="34" charset="0"/>
              </a:rPr>
              <a:t>principle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applied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en-US" altLang="tr-TR" b="1" dirty="0" smtClean="0">
                <a:latin typeface="Arial" panose="020B0604020202020204" pitchFamily="34" charset="0"/>
              </a:rPr>
              <a:t>Effective Balancing Mechanism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balancing</a:t>
            </a:r>
            <a:r>
              <a:rPr lang="tr-TR" altLang="tr-TR" b="1" dirty="0" smtClean="0">
                <a:latin typeface="Arial" panose="020B0604020202020204" pitchFamily="34" charset="0"/>
              </a:rPr>
              <a:t> market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needed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en-US" altLang="tr-TR" b="1" dirty="0" smtClean="0">
                <a:latin typeface="Arial" panose="020B0604020202020204" pitchFamily="34" charset="0"/>
              </a:rPr>
              <a:t>Efficient Nominations processes and systems</a:t>
            </a:r>
            <a:r>
              <a:rPr lang="tr-TR" altLang="tr-TR" b="1" dirty="0" smtClean="0">
                <a:latin typeface="Arial" panose="020B0604020202020204" pitchFamily="34" charset="0"/>
              </a:rPr>
              <a:t>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one</a:t>
            </a:r>
            <a:r>
              <a:rPr lang="tr-TR" altLang="tr-TR" b="1" dirty="0" smtClean="0">
                <a:latin typeface="Arial" panose="020B0604020202020204" pitchFamily="34" charset="0"/>
              </a:rPr>
              <a:t> of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prerequisition</a:t>
            </a:r>
            <a:r>
              <a:rPr lang="tr-TR" altLang="tr-TR" b="1" dirty="0" smtClean="0">
                <a:latin typeface="Arial" panose="020B0604020202020204" pitchFamily="34" charset="0"/>
              </a:rPr>
              <a:t> of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market. </a:t>
            </a:r>
            <a:r>
              <a:rPr lang="en-US" altLang="tr-TR" b="1" dirty="0" smtClean="0">
                <a:latin typeface="Arial" panose="020B0604020202020204" pitchFamily="34" charset="0"/>
              </a:rPr>
              <a:t>Publicized imbalance charging structures (not overly punitive) – preferably market-based</a:t>
            </a:r>
            <a:r>
              <a:rPr lang="tr-TR" altLang="tr-TR" b="1" dirty="0" smtClean="0">
                <a:latin typeface="Arial" panose="020B0604020202020204" pitchFamily="34" charset="0"/>
              </a:rPr>
              <a:t> can </a:t>
            </a:r>
            <a:r>
              <a:rPr lang="tr-TR" altLang="tr-TR" b="1" dirty="0" err="1" smtClean="0">
                <a:latin typeface="Arial" panose="020B0604020202020204" pitchFamily="34" charset="0"/>
              </a:rPr>
              <a:t>only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established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with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balancing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gas</a:t>
            </a:r>
            <a:r>
              <a:rPr lang="tr-TR" altLang="tr-TR" b="1" dirty="0" smtClean="0">
                <a:latin typeface="Arial" panose="020B0604020202020204" pitchFamily="34" charset="0"/>
              </a:rPr>
              <a:t> market. </a:t>
            </a:r>
            <a:r>
              <a:rPr lang="tr-TR" altLang="tr-TR" b="1" dirty="0" err="1" smtClean="0">
                <a:latin typeface="Arial" panose="020B0604020202020204" pitchFamily="34" charset="0"/>
              </a:rPr>
              <a:t>Very</a:t>
            </a:r>
            <a:r>
              <a:rPr lang="tr-TR" altLang="tr-TR" b="1" dirty="0" smtClean="0">
                <a:latin typeface="Arial" panose="020B0604020202020204" pitchFamily="34" charset="0"/>
              </a:rPr>
              <a:t> w</a:t>
            </a:r>
            <a:r>
              <a:rPr lang="en-US" altLang="tr-TR" b="1" dirty="0" smtClean="0">
                <a:latin typeface="Arial" panose="020B0604020202020204" pitchFamily="34" charset="0"/>
              </a:rPr>
              <a:t>ell-integrated storage injection and withdrawal processes</a:t>
            </a:r>
            <a:r>
              <a:rPr lang="tr-TR" altLang="tr-TR" b="1" dirty="0" smtClean="0">
                <a:latin typeface="Arial" panose="020B0604020202020204" pitchFamily="34" charset="0"/>
              </a:rPr>
              <a:t>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needed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en-US" altLang="tr-TR" b="1" dirty="0" smtClean="0">
                <a:latin typeface="Arial" panose="020B0604020202020204" pitchFamily="34" charset="0"/>
              </a:rPr>
              <a:t>Transparent tariffs for system entry plus exit and distribution to retail zones</a:t>
            </a:r>
            <a:r>
              <a:rPr lang="tr-TR" altLang="tr-TR" b="1" dirty="0" smtClean="0">
                <a:latin typeface="Arial" panose="020B0604020202020204" pitchFamily="34" charset="0"/>
              </a:rPr>
              <a:t>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needed</a:t>
            </a:r>
            <a:r>
              <a:rPr lang="tr-TR" altLang="tr-TR" b="1" dirty="0" smtClean="0">
                <a:latin typeface="Arial" panose="020B0604020202020204" pitchFamily="34" charset="0"/>
              </a:rPr>
              <a:t>.</a:t>
            </a:r>
            <a:endParaRPr lang="en-US" alt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en-US" altLang="tr-TR" b="1" u="sng" dirty="0" smtClean="0">
                <a:latin typeface="Arial" panose="020B0604020202020204" pitchFamily="34" charset="0"/>
              </a:rPr>
              <a:t>Market and Commercial</a:t>
            </a:r>
          </a:p>
          <a:p>
            <a:pPr algn="just"/>
            <a:r>
              <a:rPr lang="en-US" altLang="tr-TR" b="1" dirty="0" smtClean="0">
                <a:latin typeface="Arial" panose="020B0604020202020204" pitchFamily="34" charset="0"/>
              </a:rPr>
              <a:t>Formation and active promotion of common pricing reference</a:t>
            </a:r>
            <a:r>
              <a:rPr lang="tr-TR" altLang="tr-TR" b="1" dirty="0" smtClean="0">
                <a:latin typeface="Arial" panose="020B0604020202020204" pitchFamily="34" charset="0"/>
              </a:rPr>
              <a:t>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one</a:t>
            </a:r>
            <a:r>
              <a:rPr lang="tr-TR" altLang="tr-TR" b="1" dirty="0" smtClean="0">
                <a:latin typeface="Arial" panose="020B0604020202020204" pitchFamily="34" charset="0"/>
              </a:rPr>
              <a:t> of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key</a:t>
            </a:r>
            <a:r>
              <a:rPr lang="tr-TR" altLang="tr-TR" b="1" dirty="0" smtClean="0">
                <a:latin typeface="Arial" panose="020B0604020202020204" pitchFamily="34" charset="0"/>
              </a:rPr>
              <a:t> element of an Energy </a:t>
            </a:r>
            <a:r>
              <a:rPr lang="tr-TR" altLang="tr-TR" b="1" dirty="0" err="1" smtClean="0">
                <a:latin typeface="Arial" panose="020B0604020202020204" pitchFamily="34" charset="0"/>
              </a:rPr>
              <a:t>hub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tr-TR" altLang="tr-TR" b="1" dirty="0" err="1" smtClean="0">
                <a:latin typeface="Arial" panose="020B0604020202020204" pitchFamily="34" charset="0"/>
              </a:rPr>
              <a:t>Free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day-ahead</a:t>
            </a:r>
            <a:r>
              <a:rPr lang="tr-TR" altLang="tr-TR" b="1" dirty="0" smtClean="0">
                <a:latin typeface="Arial" panose="020B0604020202020204" pitchFamily="34" charset="0"/>
              </a:rPr>
              <a:t>,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intraday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price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assessment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mechanism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without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any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invervention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needed</a:t>
            </a:r>
            <a:r>
              <a:rPr lang="tr-TR" altLang="tr-TR" b="1" dirty="0" smtClean="0">
                <a:latin typeface="Arial" panose="020B0604020202020204" pitchFamily="34" charset="0"/>
              </a:rPr>
              <a:t>.  Standart </a:t>
            </a:r>
            <a:r>
              <a:rPr lang="tr-TR" altLang="tr-TR" b="1" dirty="0" err="1" smtClean="0">
                <a:latin typeface="Arial" panose="020B0604020202020204" pitchFamily="34" charset="0"/>
              </a:rPr>
              <a:t>and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commonly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excepted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physical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contracts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are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needed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tr-TR" altLang="tr-TR" b="1" dirty="0" err="1" smtClean="0">
                <a:latin typeface="Arial" panose="020B0604020202020204" pitchFamily="34" charset="0"/>
              </a:rPr>
              <a:t>By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awaring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the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long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term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contracts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for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captital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intensive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investments</a:t>
            </a:r>
            <a:r>
              <a:rPr lang="tr-TR" altLang="tr-TR" b="1" dirty="0" smtClean="0">
                <a:latin typeface="Arial" panose="020B0604020202020204" pitchFamily="34" charset="0"/>
              </a:rPr>
              <a:t>, </a:t>
            </a:r>
            <a:r>
              <a:rPr lang="tr-TR" altLang="tr-TR" b="1" dirty="0" err="1" smtClean="0">
                <a:latin typeface="Arial" panose="020B0604020202020204" pitchFamily="34" charset="0"/>
              </a:rPr>
              <a:t>price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linkage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provided</a:t>
            </a:r>
            <a:r>
              <a:rPr lang="tr-TR" altLang="tr-TR" b="1" dirty="0" smtClean="0">
                <a:latin typeface="Arial" panose="020B0604020202020204" pitchFamily="34" charset="0"/>
              </a:rPr>
              <a:t>.  </a:t>
            </a:r>
            <a:r>
              <a:rPr lang="tr-TR" altLang="tr-TR" b="1" dirty="0" err="1" smtClean="0">
                <a:latin typeface="Arial" panose="020B0604020202020204" pitchFamily="34" charset="0"/>
              </a:rPr>
              <a:t>Destination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clauses</a:t>
            </a:r>
            <a:r>
              <a:rPr lang="tr-TR" altLang="tr-TR" b="1" dirty="0" smtClean="0">
                <a:latin typeface="Arial" panose="020B0604020202020204" pitchFamily="34" charset="0"/>
              </a:rPr>
              <a:t> is an </a:t>
            </a:r>
            <a:r>
              <a:rPr lang="tr-TR" altLang="tr-TR" b="1" dirty="0" err="1" smtClean="0">
                <a:latin typeface="Arial" panose="020B0604020202020204" pitchFamily="34" charset="0"/>
              </a:rPr>
              <a:t>important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issue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for</a:t>
            </a:r>
            <a:r>
              <a:rPr lang="tr-TR" altLang="tr-TR" b="1" dirty="0" smtClean="0">
                <a:latin typeface="Arial" panose="020B0604020202020204" pitchFamily="34" charset="0"/>
              </a:rPr>
              <a:t> a </a:t>
            </a:r>
            <a:r>
              <a:rPr lang="tr-TR" altLang="tr-TR" b="1" dirty="0" err="1" smtClean="0">
                <a:latin typeface="Arial" panose="020B0604020202020204" pitchFamily="34" charset="0"/>
              </a:rPr>
              <a:t>workable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gas</a:t>
            </a:r>
            <a:r>
              <a:rPr lang="tr-TR" altLang="tr-TR" b="1" dirty="0" smtClean="0">
                <a:latin typeface="Arial" panose="020B0604020202020204" pitchFamily="34" charset="0"/>
              </a:rPr>
              <a:t> market. </a:t>
            </a:r>
            <a:r>
              <a:rPr lang="en-US" altLang="tr-TR" b="1" dirty="0" smtClean="0">
                <a:latin typeface="Arial" panose="020B0604020202020204" pitchFamily="34" charset="0"/>
              </a:rPr>
              <a:t>Transparent price-discovery mechanisms/platforms</a:t>
            </a:r>
            <a:r>
              <a:rPr lang="tr-TR" altLang="tr-TR" b="1" dirty="0" smtClean="0">
                <a:latin typeface="Arial" panose="020B0604020202020204" pitchFamily="34" charset="0"/>
              </a:rPr>
              <a:t>,</a:t>
            </a:r>
            <a:r>
              <a:rPr lang="en-US" altLang="tr-TR" b="1" dirty="0" smtClean="0">
                <a:latin typeface="Arial" panose="020B0604020202020204" pitchFamily="34" charset="0"/>
              </a:rPr>
              <a:t> functioning forward market</a:t>
            </a:r>
            <a:r>
              <a:rPr lang="tr-TR" altLang="tr-TR" b="1" dirty="0" smtClean="0">
                <a:latin typeface="Arial" panose="020B0604020202020204" pitchFamily="34" charset="0"/>
              </a:rPr>
              <a:t> is a </a:t>
            </a:r>
            <a:r>
              <a:rPr lang="tr-TR" altLang="tr-TR" b="1" dirty="0" err="1" smtClean="0">
                <a:latin typeface="Arial" panose="020B0604020202020204" pitchFamily="34" charset="0"/>
              </a:rPr>
              <a:t>must</a:t>
            </a:r>
            <a:r>
              <a:rPr lang="tr-TR" altLang="tr-TR" b="1" dirty="0" smtClean="0">
                <a:latin typeface="Arial" panose="020B0604020202020204" pitchFamily="34" charset="0"/>
              </a:rPr>
              <a:t>.</a:t>
            </a:r>
            <a:endParaRPr lang="en-US" alt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en-US" altLang="tr-TR" b="1" dirty="0" smtClean="0">
                <a:latin typeface="Arial" panose="020B0604020202020204" pitchFamily="34" charset="0"/>
              </a:rPr>
              <a:t>Good synchronization between balancing, nearby and forward markets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should</a:t>
            </a:r>
            <a:r>
              <a:rPr lang="tr-TR" altLang="tr-TR" b="1" dirty="0" smtClean="0">
                <a:latin typeface="Arial" panose="020B0604020202020204" pitchFamily="34" charset="0"/>
              </a:rPr>
              <a:t> be </a:t>
            </a:r>
            <a:r>
              <a:rPr lang="tr-TR" altLang="tr-TR" b="1" dirty="0" err="1" smtClean="0">
                <a:latin typeface="Arial" panose="020B0604020202020204" pitchFamily="34" charset="0"/>
              </a:rPr>
              <a:t>established</a:t>
            </a:r>
            <a:r>
              <a:rPr lang="tr-TR" altLang="tr-TR" b="1" dirty="0" smtClean="0">
                <a:latin typeface="Arial" panose="020B0604020202020204" pitchFamily="34" charset="0"/>
              </a:rPr>
              <a:t>. </a:t>
            </a:r>
            <a:r>
              <a:rPr lang="en-US" altLang="tr-TR" b="1" dirty="0" smtClean="0">
                <a:latin typeface="Arial" panose="020B0604020202020204" pitchFamily="34" charset="0"/>
              </a:rPr>
              <a:t>Stable financial and credit environment and mechanisms (such as clearing house)</a:t>
            </a:r>
            <a:r>
              <a:rPr lang="tr-TR" altLang="tr-TR" b="1" dirty="0" smtClean="0">
                <a:latin typeface="Arial" panose="020B0604020202020204" pitchFamily="34" charset="0"/>
              </a:rPr>
              <a:t> is </a:t>
            </a:r>
            <a:r>
              <a:rPr lang="tr-TR" altLang="tr-TR" b="1" dirty="0" err="1" smtClean="0">
                <a:latin typeface="Arial" panose="020B0604020202020204" pitchFamily="34" charset="0"/>
              </a:rPr>
              <a:t>needed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for</a:t>
            </a:r>
            <a:r>
              <a:rPr lang="tr-TR" altLang="tr-TR" b="1" dirty="0" smtClean="0">
                <a:latin typeface="Arial" panose="020B0604020202020204" pitchFamily="34" charset="0"/>
              </a:rPr>
              <a:t> </a:t>
            </a:r>
            <a:r>
              <a:rPr lang="tr-TR" altLang="tr-TR" b="1" dirty="0" err="1" smtClean="0">
                <a:latin typeface="Arial" panose="020B0604020202020204" pitchFamily="34" charset="0"/>
              </a:rPr>
              <a:t>counterpart</a:t>
            </a:r>
            <a:r>
              <a:rPr lang="tr-TR" altLang="tr-TR" b="1" dirty="0" smtClean="0">
                <a:latin typeface="Arial" panose="020B0604020202020204" pitchFamily="34" charset="0"/>
              </a:rPr>
              <a:t> risk </a:t>
            </a:r>
            <a:r>
              <a:rPr lang="tr-TR" altLang="tr-TR" b="1" dirty="0" err="1" smtClean="0">
                <a:latin typeface="Arial" panose="020B0604020202020204" pitchFamily="34" charset="0"/>
              </a:rPr>
              <a:t>management</a:t>
            </a:r>
            <a:r>
              <a:rPr lang="tr-TR" altLang="tr-TR" b="1" dirty="0" smtClean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0964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2638" indent="-2270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A070BF-4245-4067-B005-732678DB7658}" type="slidenum">
              <a:rPr lang="tr-TR" altLang="tr-TR"/>
              <a:pPr/>
              <a:t>12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391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76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08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49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in_BG_b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Hunter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446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etk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9375"/>
            <a:ext cx="187325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644900"/>
            <a:ext cx="20780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63164885kuresel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2051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energy-saving-tip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4900"/>
            <a:ext cx="21621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2895600"/>
            <a:ext cx="6019800" cy="728663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Times" pitchFamily="18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019800" cy="990600"/>
          </a:xfrm>
        </p:spPr>
        <p:txBody>
          <a:bodyPr anchor="t"/>
          <a:lstStyle>
            <a:lvl1pPr>
              <a:lnSpc>
                <a:spcPts val="3800"/>
              </a:lnSpc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noProof="0" smtClean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917516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86941-F040-4EB4-8ABD-76032D1327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6648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3FF7D-C389-4A32-816E-E5E5857FBF2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5147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82A8F-B0DD-4A8B-B403-F09610A22E6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063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CD3AE-6EDF-4B05-A761-ACEA8FEDC71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4845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CD35C8-DBF8-42F6-8B07-54D889AD88B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86680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8482F-6EC8-4C6D-B3C6-340BCB7A2F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5709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A777F-6706-4632-BD09-AD64DF4F50A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0905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386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9461E-3261-4D47-8BCD-3682A162E31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2528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A8A67-7190-465A-8FEE-3F6373327E7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2203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-77788"/>
            <a:ext cx="2057400" cy="620395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-77788"/>
            <a:ext cx="6019800" cy="62039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8D5EE-32D8-4CBD-973A-E3487A9A43B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55263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-77788"/>
            <a:ext cx="8229600" cy="6203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24272-A6EC-41A1-BB73-A08A57FCAB7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566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7CD7-BD2F-498E-92F5-7864A5F11AB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26235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in_BG_b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Hunter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446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etk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9375"/>
            <a:ext cx="187325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644900"/>
            <a:ext cx="20780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63164885kuresel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2051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energy-saving-tip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4900"/>
            <a:ext cx="21621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2895600"/>
            <a:ext cx="6019800" cy="728663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Times" pitchFamily="18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019800" cy="990600"/>
          </a:xfrm>
        </p:spPr>
        <p:txBody>
          <a:bodyPr anchor="t"/>
          <a:lstStyle>
            <a:lvl1pPr>
              <a:lnSpc>
                <a:spcPts val="3800"/>
              </a:lnSpc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noProof="0" smtClean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8152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85C96-5D67-4748-917C-C77555BD86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456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BBD1-10C0-4BEE-BB45-CD0A37EE28F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7508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999A5-14AA-4E6F-A7DC-8173535A5E4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0605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57E06-9E9C-458A-9DD7-187E85A06A8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156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296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4CDE8-DCE4-49B5-B21D-AE751C983F3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57771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2485C6-68C2-49E4-B3C6-9F4ED8C01E9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5656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11050-AA0C-4796-ABAD-9BF09E39C70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75700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9C718-2A10-45D5-9E9B-2A379CA99F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8540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71C2E-04E6-486A-BD85-6E2AFFE4DB7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2530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-77788"/>
            <a:ext cx="2057400" cy="620395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-77788"/>
            <a:ext cx="6019800" cy="62039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F99AF-7B28-4414-B69C-F0EF35D8B53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73421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-77788"/>
            <a:ext cx="8229600" cy="6203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D4374-3CC5-4474-89E4-3582E6F5D29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90022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4B486-0AC2-439A-8CD7-7E63C47FB8B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90340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in_BG_b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Hunter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446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etk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9375"/>
            <a:ext cx="187325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644900"/>
            <a:ext cx="20780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63164885kuresel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2051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energy-saving-tip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4900"/>
            <a:ext cx="21621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2895600"/>
            <a:ext cx="6019800" cy="728663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Times" pitchFamily="18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019800" cy="990600"/>
          </a:xfrm>
        </p:spPr>
        <p:txBody>
          <a:bodyPr anchor="t"/>
          <a:lstStyle>
            <a:lvl1pPr>
              <a:lnSpc>
                <a:spcPts val="3800"/>
              </a:lnSpc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noProof="0" smtClean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910111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C4DE2-13B9-4DC1-955C-7403EF85B2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033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267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6CAA3-538A-4144-B25A-85F64688613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41025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14037-127B-4E1D-A502-B041DDA730E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65868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3B853E-17A2-4DB1-A49A-6BFB3FFDB82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62814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236FC-0A2D-43D1-80A8-E5BC9D17160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261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CE96C-F185-4EA0-A3FB-549CF620916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9124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BCF6D9-A547-46B1-A163-9087183C21C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56908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34CC1-BD1F-4B96-946A-2AECC31F1AF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33444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08479-5C64-424F-8979-B951C5CD967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0663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-77788"/>
            <a:ext cx="2057400" cy="620395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-77788"/>
            <a:ext cx="6019800" cy="62039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8CEAF-6609-4DC5-8156-85DADBACC69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5729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-77788"/>
            <a:ext cx="8229600" cy="6203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74477-F0B8-4755-B6C6-7B96938C9FB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0219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273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91DC2-B893-40AB-9437-19D8386CEBB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70159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in_BG_b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Hunter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446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etk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9375"/>
            <a:ext cx="187325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644900"/>
            <a:ext cx="20780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63164885kuresel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2051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energy-saving-tip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4900"/>
            <a:ext cx="21621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2895600"/>
            <a:ext cx="6019800" cy="728663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Times" pitchFamily="18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019800" cy="990600"/>
          </a:xfrm>
        </p:spPr>
        <p:txBody>
          <a:bodyPr anchor="t"/>
          <a:lstStyle>
            <a:lvl1pPr>
              <a:lnSpc>
                <a:spcPts val="3800"/>
              </a:lnSpc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noProof="0" smtClean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308564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98ED1-B389-4CB6-8D67-5793C528F71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0172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9EA68-029E-4815-9E2C-22E1027AE18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3421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843F4-0FC7-40A2-9E79-618A277A58C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31715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13DF5-C927-4FCE-934A-521B355DB4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99897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82066-0EE5-4D75-9667-81AFA326ACB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5804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58C5B-138F-478B-BAC2-7BBB285B68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809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07A60-B90E-4DFF-B72C-716D8BE7699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0146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5AA33-992C-4C3F-A885-C088BF3A246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897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509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3DA856-5F80-438C-A9F0-FCD9E328160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53639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-77788"/>
            <a:ext cx="2057400" cy="620395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-77788"/>
            <a:ext cx="6019800" cy="62039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BA137-73A8-468D-B24B-B6DAFCFC65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53077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-77788"/>
            <a:ext cx="8229600" cy="6203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049B2-9EE4-42AB-B704-265BD86945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475169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78474F-54A1-429F-A2F0-C344B1757C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909073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in_BG_b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ScreenHunter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94468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etk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79375"/>
            <a:ext cx="187325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00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3644900"/>
            <a:ext cx="20780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 descr="63164885kuresel_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44900"/>
            <a:ext cx="20510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energy-saving-tip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644900"/>
            <a:ext cx="21621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14600" y="2895600"/>
            <a:ext cx="6019800" cy="728663"/>
          </a:xfrm>
          <a:prstGeom prst="rect">
            <a:avLst/>
          </a:prstGeom>
          <a:noFill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Times" pitchFamily="18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1905000"/>
            <a:ext cx="6019800" cy="990600"/>
          </a:xfrm>
        </p:spPr>
        <p:txBody>
          <a:bodyPr anchor="t"/>
          <a:lstStyle>
            <a:lvl1pPr>
              <a:lnSpc>
                <a:spcPts val="3800"/>
              </a:lnSpc>
              <a:defRPr sz="4000">
                <a:solidFill>
                  <a:srgbClr val="CCECFF"/>
                </a:solidFill>
              </a:defRPr>
            </a:lvl1pPr>
          </a:lstStyle>
          <a:p>
            <a:pPr lvl="0"/>
            <a:r>
              <a:rPr lang="en-US" noProof="0" smtClean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909565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2C7F5-47D5-4BB7-822C-0828A70BF20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62503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47F6F-2ABB-47FF-895B-4AB37E1EA21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870486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00A2F-F44E-41DC-ABB6-1FE04BB2910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0610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F7FE5-7474-477F-AA1D-4EBBC901198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21917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2E3A7-AD07-4B99-A186-B2DDEDC025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713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55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0F1BE-D875-4EFA-B82B-2249E0F4F79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7457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DC47E-812D-4306-8AD4-24B647451D8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771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97887-B1D1-400B-9E30-0B78825AEE4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7663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89C40-BDD0-49CA-9BD3-613CA3DA92F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61911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-77788"/>
            <a:ext cx="2057400" cy="620395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-77788"/>
            <a:ext cx="6019800" cy="62039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3B82D-6E7E-4E8F-B38D-05C2491332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8384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-77788"/>
            <a:ext cx="8229600" cy="62039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E9021-CF4F-4D33-BB1A-7FB5611C1AC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97281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23309-FDF4-4209-807B-6BB97041940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925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238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90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 smtClean="0"/>
              <a:t>Asıl metin stillerini düzenlemek için tıklatın</a:t>
            </a:r>
          </a:p>
          <a:p>
            <a:pPr lvl="1"/>
            <a:r>
              <a:rPr lang="tr-TR" altLang="en-US" smtClean="0"/>
              <a:t>İkinci düzey</a:t>
            </a:r>
          </a:p>
          <a:p>
            <a:pPr lvl="2"/>
            <a:r>
              <a:rPr lang="tr-TR" altLang="en-US" smtClean="0"/>
              <a:t>Üçüncü düzey</a:t>
            </a:r>
          </a:p>
          <a:p>
            <a:pPr lvl="3"/>
            <a:r>
              <a:rPr lang="tr-TR" altLang="en-US" smtClean="0"/>
              <a:t>Dördüncü düzey</a:t>
            </a:r>
          </a:p>
          <a:p>
            <a:pPr lvl="4"/>
            <a:r>
              <a:rPr lang="tr-TR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pic>
        <p:nvPicPr>
          <p:cNvPr id="1030" name="Picture 13" descr="sunum_arka_fon_yeni_2212200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340" r:id="rId1"/>
    <p:sldLayoutId id="2147489341" r:id="rId2"/>
    <p:sldLayoutId id="2147489342" r:id="rId3"/>
    <p:sldLayoutId id="2147489343" r:id="rId4"/>
    <p:sldLayoutId id="2147489344" r:id="rId5"/>
    <p:sldLayoutId id="2147489345" r:id="rId6"/>
    <p:sldLayoutId id="2147489346" r:id="rId7"/>
    <p:sldLayoutId id="2147489347" r:id="rId8"/>
    <p:sldLayoutId id="2147489348" r:id="rId9"/>
    <p:sldLayoutId id="2147489349" r:id="rId10"/>
    <p:sldLayoutId id="2147489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L_v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7788"/>
            <a:ext cx="6551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pic>
        <p:nvPicPr>
          <p:cNvPr id="2052" name="Picture 6" descr="bot_bar_d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8655050" y="6523038"/>
            <a:ext cx="369888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E64607C-EFCA-43CA-A20B-7ED6CB2D1D86}" type="slidenum">
              <a:rPr lang="en-US" altLang="tr-TR" b="1" baseline="-25000">
                <a:solidFill>
                  <a:srgbClr val="FFFFFF"/>
                </a:solidFill>
              </a:rPr>
              <a:pPr algn="ctr"/>
              <a:t>‹#›</a:t>
            </a:fld>
            <a:endParaRPr lang="en-US" altLang="tr-TR" b="1" baseline="-25000">
              <a:solidFill>
                <a:srgbClr val="FFFFFF"/>
              </a:solidFill>
            </a:endParaRPr>
          </a:p>
        </p:txBody>
      </p:sp>
      <p:pic>
        <p:nvPicPr>
          <p:cNvPr id="2054" name="Picture 10" descr="ScreenHunter_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2100"/>
            <a:ext cx="8532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908175" y="6577013"/>
            <a:ext cx="5184775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66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sz="150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Yenilenebilir Enerji Genel Müdürlüğü</a:t>
            </a:r>
          </a:p>
        </p:txBody>
      </p:sp>
      <p:pic>
        <p:nvPicPr>
          <p:cNvPr id="2056" name="Picture 47" descr="etk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4463"/>
            <a:ext cx="1512887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0" y="-26988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2058" name="Rectangle 15"/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000000"/>
                </a:solidFill>
              </a:defRPr>
            </a:lvl1pPr>
          </a:lstStyle>
          <a:p>
            <a:fld id="{2C7C37AC-6314-4A4D-8547-6C423515790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1" r:id="rId1"/>
    <p:sldLayoutId id="2147489351" r:id="rId2"/>
    <p:sldLayoutId id="2147489352" r:id="rId3"/>
    <p:sldLayoutId id="2147489353" r:id="rId4"/>
    <p:sldLayoutId id="2147489354" r:id="rId5"/>
    <p:sldLayoutId id="2147489355" r:id="rId6"/>
    <p:sldLayoutId id="2147489356" r:id="rId7"/>
    <p:sldLayoutId id="2147489357" r:id="rId8"/>
    <p:sldLayoutId id="2147489358" r:id="rId9"/>
    <p:sldLayoutId id="2147489359" r:id="rId10"/>
    <p:sldLayoutId id="2147489360" r:id="rId11"/>
    <p:sldLayoutId id="2147489361" r:id="rId12"/>
    <p:sldLayoutId id="214748936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25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2000">
          <a:solidFill>
            <a:srgbClr val="666666"/>
          </a:solidFill>
          <a:latin typeface="+mn-lt"/>
        </a:defRPr>
      </a:lvl2pPr>
      <a:lvl3pPr marL="10858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Wingdings" panose="05000000000000000000" pitchFamily="2" charset="2"/>
        <a:buChar char="§"/>
        <a:defRPr>
          <a:solidFill>
            <a:srgbClr val="666666"/>
          </a:solidFill>
          <a:latin typeface="+mn-lt"/>
        </a:defRPr>
      </a:lvl3pPr>
      <a:lvl4pPr marL="14287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1600">
          <a:solidFill>
            <a:srgbClr val="666666"/>
          </a:solidFill>
          <a:latin typeface="+mn-lt"/>
        </a:defRPr>
      </a:lvl4pPr>
      <a:lvl5pPr marL="17716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5pPr>
      <a:lvl6pPr marL="22288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6pPr>
      <a:lvl7pPr marL="26860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7pPr>
      <a:lvl8pPr marL="31432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8pPr>
      <a:lvl9pPr marL="36004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L_v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7788"/>
            <a:ext cx="6551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pic>
        <p:nvPicPr>
          <p:cNvPr id="3076" name="Picture 6" descr="bot_bar_d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8655050" y="6523038"/>
            <a:ext cx="369888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CA2FEE8B-1BF6-4AF3-930C-F85BA2C787A8}" type="slidenum">
              <a:rPr lang="en-US" altLang="tr-TR" b="1" baseline="-25000">
                <a:solidFill>
                  <a:srgbClr val="FFFFFF"/>
                </a:solidFill>
              </a:rPr>
              <a:pPr algn="ctr"/>
              <a:t>‹#›</a:t>
            </a:fld>
            <a:endParaRPr lang="en-US" altLang="tr-TR" b="1" baseline="-25000">
              <a:solidFill>
                <a:srgbClr val="FFFFFF"/>
              </a:solidFill>
            </a:endParaRPr>
          </a:p>
        </p:txBody>
      </p:sp>
      <p:pic>
        <p:nvPicPr>
          <p:cNvPr id="3078" name="Picture 10" descr="ScreenHunter_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2100"/>
            <a:ext cx="8532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908175" y="6577013"/>
            <a:ext cx="5184775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66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sz="150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Yenilenebilir Enerji Genel Müdürlüğü</a:t>
            </a:r>
          </a:p>
        </p:txBody>
      </p:sp>
      <p:pic>
        <p:nvPicPr>
          <p:cNvPr id="3080" name="Picture 47" descr="etk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4463"/>
            <a:ext cx="1512887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0" y="-26988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3082" name="Rectangle 15"/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000000"/>
                </a:solidFill>
              </a:defRPr>
            </a:lvl1pPr>
          </a:lstStyle>
          <a:p>
            <a:fld id="{539D8468-0090-40E1-9678-4D61F003955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2" r:id="rId1"/>
    <p:sldLayoutId id="2147489363" r:id="rId2"/>
    <p:sldLayoutId id="2147489364" r:id="rId3"/>
    <p:sldLayoutId id="2147489365" r:id="rId4"/>
    <p:sldLayoutId id="2147489366" r:id="rId5"/>
    <p:sldLayoutId id="2147489367" r:id="rId6"/>
    <p:sldLayoutId id="2147489368" r:id="rId7"/>
    <p:sldLayoutId id="2147489369" r:id="rId8"/>
    <p:sldLayoutId id="2147489370" r:id="rId9"/>
    <p:sldLayoutId id="2147489371" r:id="rId10"/>
    <p:sldLayoutId id="2147489372" r:id="rId11"/>
    <p:sldLayoutId id="2147489373" r:id="rId12"/>
    <p:sldLayoutId id="21474893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25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2000">
          <a:solidFill>
            <a:srgbClr val="666666"/>
          </a:solidFill>
          <a:latin typeface="+mn-lt"/>
        </a:defRPr>
      </a:lvl2pPr>
      <a:lvl3pPr marL="10858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Wingdings" panose="05000000000000000000" pitchFamily="2" charset="2"/>
        <a:buChar char="§"/>
        <a:defRPr>
          <a:solidFill>
            <a:srgbClr val="666666"/>
          </a:solidFill>
          <a:latin typeface="+mn-lt"/>
        </a:defRPr>
      </a:lvl3pPr>
      <a:lvl4pPr marL="14287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1600">
          <a:solidFill>
            <a:srgbClr val="666666"/>
          </a:solidFill>
          <a:latin typeface="+mn-lt"/>
        </a:defRPr>
      </a:lvl4pPr>
      <a:lvl5pPr marL="17716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5pPr>
      <a:lvl6pPr marL="22288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6pPr>
      <a:lvl7pPr marL="26860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7pPr>
      <a:lvl8pPr marL="31432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8pPr>
      <a:lvl9pPr marL="36004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_v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7788"/>
            <a:ext cx="6551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pic>
        <p:nvPicPr>
          <p:cNvPr id="4100" name="Picture 6" descr="bot_bar_d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8655050" y="6523038"/>
            <a:ext cx="369888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EE97607-23C9-4B18-8958-922B637B1E45}" type="slidenum">
              <a:rPr lang="en-US" altLang="tr-TR" b="1" baseline="-25000">
                <a:solidFill>
                  <a:srgbClr val="FFFFFF"/>
                </a:solidFill>
              </a:rPr>
              <a:pPr algn="ctr"/>
              <a:t>‹#›</a:t>
            </a:fld>
            <a:endParaRPr lang="en-US" altLang="tr-TR" b="1" baseline="-25000">
              <a:solidFill>
                <a:srgbClr val="FFFFFF"/>
              </a:solidFill>
            </a:endParaRPr>
          </a:p>
        </p:txBody>
      </p:sp>
      <p:pic>
        <p:nvPicPr>
          <p:cNvPr id="4102" name="Picture 10" descr="ScreenHunter_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2100"/>
            <a:ext cx="8532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908175" y="6577013"/>
            <a:ext cx="5184775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66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sz="150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Yenilenebilir Enerji Genel Müdürlüğü</a:t>
            </a:r>
          </a:p>
        </p:txBody>
      </p:sp>
      <p:pic>
        <p:nvPicPr>
          <p:cNvPr id="4104" name="Picture 47" descr="etk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4463"/>
            <a:ext cx="1512887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0" y="-26988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000000"/>
                </a:solidFill>
              </a:defRPr>
            </a:lvl1pPr>
          </a:lstStyle>
          <a:p>
            <a:fld id="{0C95D1F9-71B2-4C04-B850-81D6FD33FE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3" r:id="rId1"/>
    <p:sldLayoutId id="2147489375" r:id="rId2"/>
    <p:sldLayoutId id="2147489376" r:id="rId3"/>
    <p:sldLayoutId id="2147489377" r:id="rId4"/>
    <p:sldLayoutId id="2147489378" r:id="rId5"/>
    <p:sldLayoutId id="2147489379" r:id="rId6"/>
    <p:sldLayoutId id="2147489380" r:id="rId7"/>
    <p:sldLayoutId id="2147489381" r:id="rId8"/>
    <p:sldLayoutId id="2147489382" r:id="rId9"/>
    <p:sldLayoutId id="2147489383" r:id="rId10"/>
    <p:sldLayoutId id="2147489384" r:id="rId11"/>
    <p:sldLayoutId id="2147489385" r:id="rId12"/>
    <p:sldLayoutId id="21474893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25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2000">
          <a:solidFill>
            <a:srgbClr val="666666"/>
          </a:solidFill>
          <a:latin typeface="+mn-lt"/>
        </a:defRPr>
      </a:lvl2pPr>
      <a:lvl3pPr marL="10858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Wingdings" panose="05000000000000000000" pitchFamily="2" charset="2"/>
        <a:buChar char="§"/>
        <a:defRPr>
          <a:solidFill>
            <a:srgbClr val="666666"/>
          </a:solidFill>
          <a:latin typeface="+mn-lt"/>
        </a:defRPr>
      </a:lvl3pPr>
      <a:lvl4pPr marL="14287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1600">
          <a:solidFill>
            <a:srgbClr val="666666"/>
          </a:solidFill>
          <a:latin typeface="+mn-lt"/>
        </a:defRPr>
      </a:lvl4pPr>
      <a:lvl5pPr marL="17716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5pPr>
      <a:lvl6pPr marL="22288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6pPr>
      <a:lvl7pPr marL="26860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7pPr>
      <a:lvl8pPr marL="31432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8pPr>
      <a:lvl9pPr marL="36004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L_v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7788"/>
            <a:ext cx="6551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pic>
        <p:nvPicPr>
          <p:cNvPr id="5124" name="Picture 6" descr="bot_bar_d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8655050" y="6523038"/>
            <a:ext cx="369888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A3034D61-FA0D-47F6-8AAF-7247E3D64727}" type="slidenum">
              <a:rPr lang="en-US" altLang="tr-TR" b="1" baseline="-25000">
                <a:solidFill>
                  <a:srgbClr val="FFFFFF"/>
                </a:solidFill>
              </a:rPr>
              <a:pPr algn="ctr"/>
              <a:t>‹#›</a:t>
            </a:fld>
            <a:endParaRPr lang="en-US" altLang="tr-TR" b="1" baseline="-25000">
              <a:solidFill>
                <a:srgbClr val="FFFFFF"/>
              </a:solidFill>
            </a:endParaRPr>
          </a:p>
        </p:txBody>
      </p:sp>
      <p:pic>
        <p:nvPicPr>
          <p:cNvPr id="5126" name="Picture 10" descr="ScreenHunter_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2100"/>
            <a:ext cx="8532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908175" y="6577013"/>
            <a:ext cx="5184775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66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sz="150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Yenilenebilir Enerji Genel Müdürlüğü</a:t>
            </a:r>
          </a:p>
        </p:txBody>
      </p:sp>
      <p:pic>
        <p:nvPicPr>
          <p:cNvPr id="5128" name="Picture 47" descr="etk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4463"/>
            <a:ext cx="1512887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4"/>
          <p:cNvSpPr>
            <a:spLocks noChangeArrowheads="1"/>
          </p:cNvSpPr>
          <p:nvPr/>
        </p:nvSpPr>
        <p:spPr bwMode="auto">
          <a:xfrm>
            <a:off x="0" y="-26988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5130" name="Rectangle 15"/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000000"/>
                </a:solidFill>
              </a:defRPr>
            </a:lvl1pPr>
          </a:lstStyle>
          <a:p>
            <a:fld id="{AF89569F-0322-4992-8AB6-8CDFDB643F0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4" r:id="rId1"/>
    <p:sldLayoutId id="2147489387" r:id="rId2"/>
    <p:sldLayoutId id="2147489388" r:id="rId3"/>
    <p:sldLayoutId id="2147489389" r:id="rId4"/>
    <p:sldLayoutId id="2147489390" r:id="rId5"/>
    <p:sldLayoutId id="2147489391" r:id="rId6"/>
    <p:sldLayoutId id="2147489392" r:id="rId7"/>
    <p:sldLayoutId id="2147489393" r:id="rId8"/>
    <p:sldLayoutId id="2147489394" r:id="rId9"/>
    <p:sldLayoutId id="2147489395" r:id="rId10"/>
    <p:sldLayoutId id="2147489396" r:id="rId11"/>
    <p:sldLayoutId id="2147489397" r:id="rId12"/>
    <p:sldLayoutId id="214748939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25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2000">
          <a:solidFill>
            <a:srgbClr val="666666"/>
          </a:solidFill>
          <a:latin typeface="+mn-lt"/>
        </a:defRPr>
      </a:lvl2pPr>
      <a:lvl3pPr marL="10858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Wingdings" panose="05000000000000000000" pitchFamily="2" charset="2"/>
        <a:buChar char="§"/>
        <a:defRPr>
          <a:solidFill>
            <a:srgbClr val="666666"/>
          </a:solidFill>
          <a:latin typeface="+mn-lt"/>
        </a:defRPr>
      </a:lvl3pPr>
      <a:lvl4pPr marL="14287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1600">
          <a:solidFill>
            <a:srgbClr val="666666"/>
          </a:solidFill>
          <a:latin typeface="+mn-lt"/>
        </a:defRPr>
      </a:lvl4pPr>
      <a:lvl5pPr marL="17716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5pPr>
      <a:lvl6pPr marL="22288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6pPr>
      <a:lvl7pPr marL="26860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7pPr>
      <a:lvl8pPr marL="31432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8pPr>
      <a:lvl9pPr marL="36004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L_v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7788"/>
            <a:ext cx="65516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</a:t>
            </a:r>
          </a:p>
        </p:txBody>
      </p:sp>
      <p:pic>
        <p:nvPicPr>
          <p:cNvPr id="6148" name="Picture 6" descr="bot_bar_dr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8655050" y="6523038"/>
            <a:ext cx="369888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DD052062-D5E3-48F1-A0C9-6DE8F9BB1059}" type="slidenum">
              <a:rPr lang="en-US" altLang="tr-TR" b="1" baseline="-25000">
                <a:solidFill>
                  <a:srgbClr val="FFFFFF"/>
                </a:solidFill>
              </a:rPr>
              <a:pPr algn="ctr"/>
              <a:t>‹#›</a:t>
            </a:fld>
            <a:endParaRPr lang="en-US" altLang="tr-TR" b="1" baseline="-25000">
              <a:solidFill>
                <a:srgbClr val="FFFFFF"/>
              </a:solidFill>
            </a:endParaRPr>
          </a:p>
        </p:txBody>
      </p:sp>
      <p:pic>
        <p:nvPicPr>
          <p:cNvPr id="6150" name="Picture 10" descr="ScreenHunter_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2100"/>
            <a:ext cx="8532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1908175" y="6577013"/>
            <a:ext cx="5184775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666666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6666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defRPr b="1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tr-TR" sz="150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Yenilenebilir Enerji Genel Müdürlüğü</a:t>
            </a:r>
          </a:p>
        </p:txBody>
      </p:sp>
      <p:pic>
        <p:nvPicPr>
          <p:cNvPr id="6152" name="Picture 47" descr="etkb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44463"/>
            <a:ext cx="1512887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0" y="-26988"/>
            <a:ext cx="9144000" cy="148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0" y="6308725"/>
            <a:ext cx="9144000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tr-TR" b="1" smtClean="0">
              <a:solidFill>
                <a:srgbClr val="666666"/>
              </a:solidFill>
              <a:cs typeface="+mn-cs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1">
                <a:solidFill>
                  <a:srgbClr val="000000"/>
                </a:solidFill>
              </a:defRPr>
            </a:lvl1pPr>
          </a:lstStyle>
          <a:p>
            <a:fld id="{E45BA88E-1BCB-4DF7-9EC7-4C48177CD561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5" r:id="rId1"/>
    <p:sldLayoutId id="2147489399" r:id="rId2"/>
    <p:sldLayoutId id="2147489400" r:id="rId3"/>
    <p:sldLayoutId id="2147489401" r:id="rId4"/>
    <p:sldLayoutId id="2147489402" r:id="rId5"/>
    <p:sldLayoutId id="2147489403" r:id="rId6"/>
    <p:sldLayoutId id="2147489404" r:id="rId7"/>
    <p:sldLayoutId id="2147489405" r:id="rId8"/>
    <p:sldLayoutId id="2147489406" r:id="rId9"/>
    <p:sldLayoutId id="2147489407" r:id="rId10"/>
    <p:sldLayoutId id="2147489408" r:id="rId11"/>
    <p:sldLayoutId id="2147489409" r:id="rId12"/>
    <p:sldLayoutId id="21474894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25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2000">
          <a:solidFill>
            <a:srgbClr val="666666"/>
          </a:solidFill>
          <a:latin typeface="+mn-lt"/>
        </a:defRPr>
      </a:lvl2pPr>
      <a:lvl3pPr marL="10858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Wingdings" panose="05000000000000000000" pitchFamily="2" charset="2"/>
        <a:buChar char="§"/>
        <a:defRPr>
          <a:solidFill>
            <a:srgbClr val="666666"/>
          </a:solidFill>
          <a:latin typeface="+mn-lt"/>
        </a:defRPr>
      </a:lvl3pPr>
      <a:lvl4pPr marL="14287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Font typeface="Times" panose="02020603050405020304" pitchFamily="18" charset="0"/>
        <a:buChar char="•"/>
        <a:defRPr sz="1600">
          <a:solidFill>
            <a:srgbClr val="666666"/>
          </a:solidFill>
          <a:latin typeface="+mn-lt"/>
        </a:defRPr>
      </a:lvl4pPr>
      <a:lvl5pPr marL="1771650" indent="-228600" algn="l" rtl="0" eaLnBrk="0" fontAlgn="base" hangingPunct="0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5pPr>
      <a:lvl6pPr marL="22288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6pPr>
      <a:lvl7pPr marL="26860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7pPr>
      <a:lvl8pPr marL="31432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8pPr>
      <a:lvl9pPr marL="3600450" indent="-228600" algn="l" rtl="0" fontAlgn="base">
        <a:spcBef>
          <a:spcPct val="15000"/>
        </a:spcBef>
        <a:spcAft>
          <a:spcPct val="0"/>
        </a:spcAft>
        <a:buClr>
          <a:srgbClr val="6E8CA3"/>
        </a:buClr>
        <a:buChar char="»"/>
        <a:defRPr sz="1400">
          <a:solidFill>
            <a:srgbClr val="666666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unum_arka_fon_yeni_2_2212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215438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2133600"/>
            <a:ext cx="9032875" cy="2519363"/>
          </a:xfrm>
        </p:spPr>
        <p:txBody>
          <a:bodyPr/>
          <a:lstStyle/>
          <a:p>
            <a:pPr eaLnBrk="1" hangingPunct="1">
              <a:defRPr/>
            </a:pPr>
            <a:r>
              <a:rPr lang="tr-TR" sz="4200" b="1" dirty="0" smtClean="0">
                <a:solidFill>
                  <a:srgbClr val="C2B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TURKEY’S CENTRAL ROLE FOR ENERGY TRADING</a:t>
            </a:r>
            <a:endParaRPr lang="en-US" sz="4200" b="1" dirty="0" smtClean="0">
              <a:solidFill>
                <a:srgbClr val="C2BD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03575" y="5661025"/>
            <a:ext cx="56165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tr-TR" b="1" i="1" dirty="0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Erdoğan Arkış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tr-TR" sz="2000" i="1" dirty="0" err="1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Gas</a:t>
            </a:r>
            <a:r>
              <a:rPr lang="tr-TR" sz="2000" i="1" dirty="0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Group </a:t>
            </a:r>
            <a:r>
              <a:rPr lang="tr-TR" sz="2000" i="1" dirty="0" err="1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Leader</a:t>
            </a:r>
            <a:r>
              <a:rPr lang="tr-TR" sz="2000" i="1" dirty="0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&amp; </a:t>
            </a:r>
            <a:r>
              <a:rPr lang="tr-TR" sz="2000" i="1" dirty="0" err="1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Member</a:t>
            </a:r>
            <a:r>
              <a:rPr lang="tr-TR" sz="2000" i="1" dirty="0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of </a:t>
            </a:r>
            <a:r>
              <a:rPr lang="tr-TR" sz="2000" i="1" dirty="0" err="1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the</a:t>
            </a:r>
            <a:r>
              <a:rPr lang="tr-TR" sz="2000" i="1" dirty="0" smtClean="0">
                <a:solidFill>
                  <a:srgbClr val="8DCAE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Board </a:t>
            </a:r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015331" y="4364038"/>
            <a:ext cx="5184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17th.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Annual</a:t>
            </a: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 CIS &amp;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Turkey</a:t>
            </a: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Oil</a:t>
            </a: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and</a:t>
            </a: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Gas</a:t>
            </a: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Transportation</a:t>
            </a: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Congress</a:t>
            </a:r>
            <a:endParaRPr lang="tr-TR" altLang="en-US" sz="1200" b="1" dirty="0">
              <a:solidFill>
                <a:srgbClr val="C2BD00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11-12th.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November</a:t>
            </a:r>
            <a:r>
              <a:rPr lang="tr-TR" altLang="en-US" sz="1200" b="1" dirty="0">
                <a:solidFill>
                  <a:srgbClr val="C2BD00"/>
                </a:solidFill>
                <a:latin typeface="Georgia" panose="02040502050405020303" pitchFamily="18" charset="0"/>
              </a:rPr>
              <a:t> 2015 – </a:t>
            </a:r>
            <a:r>
              <a:rPr lang="tr-TR" altLang="en-US" sz="1200" b="1" dirty="0" err="1">
                <a:solidFill>
                  <a:srgbClr val="C2BD00"/>
                </a:solidFill>
                <a:latin typeface="Georgia" panose="02040502050405020303" pitchFamily="18" charset="0"/>
              </a:rPr>
              <a:t>Istanbul</a:t>
            </a:r>
            <a:endParaRPr lang="tr-TR" altLang="en-US" sz="1200" b="1" dirty="0">
              <a:solidFill>
                <a:srgbClr val="C2BD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950" y="261938"/>
            <a:ext cx="78152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tr-TR" sz="3200" b="1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Results</a:t>
            </a:r>
            <a:r>
              <a:rPr lang="tr-TR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of not </a:t>
            </a:r>
            <a:r>
              <a:rPr lang="tr-TR" sz="3200" b="1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being</a:t>
            </a:r>
            <a:r>
              <a:rPr lang="tr-TR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a </a:t>
            </a:r>
            <a:r>
              <a:rPr lang="tr-TR" sz="3200" b="1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trading</a:t>
            </a:r>
            <a:r>
              <a:rPr lang="tr-TR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HUB?</a:t>
            </a:r>
            <a:endParaRPr lang="tr-TR" sz="3200" b="1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557338"/>
            <a:ext cx="84978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tr-TR" sz="1900" b="1" dirty="0" smtClean="0">
                <a:solidFill>
                  <a:srgbClr val="296193"/>
                </a:solidFill>
              </a:rPr>
              <a:t>Limited diversification of resources,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tr-TR" sz="1900" b="1" dirty="0" smtClean="0">
                <a:solidFill>
                  <a:srgbClr val="296193"/>
                </a:solidFill>
              </a:rPr>
              <a:t>Becoming more powerful of source country’s in each </a:t>
            </a:r>
            <a:r>
              <a:rPr lang="en-US" altLang="tr-TR" sz="1900" b="1" dirty="0" err="1" smtClean="0">
                <a:solidFill>
                  <a:srgbClr val="296193"/>
                </a:solidFill>
              </a:rPr>
              <a:t>contrat</a:t>
            </a:r>
            <a:r>
              <a:rPr lang="en-US" altLang="tr-TR" sz="1900" b="1" dirty="0" smtClean="0">
                <a:solidFill>
                  <a:srgbClr val="296193"/>
                </a:solidFill>
              </a:rPr>
              <a:t> term bargain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tr-TR" sz="1900" b="1" dirty="0" smtClean="0">
                <a:solidFill>
                  <a:srgbClr val="296193"/>
                </a:solidFill>
              </a:rPr>
              <a:t>To continue having an important role as transit country in the supply security of consumption countries 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tr-TR" sz="1900" b="1" dirty="0" smtClean="0">
                <a:solidFill>
                  <a:srgbClr val="296193"/>
                </a:solidFill>
              </a:rPr>
              <a:t>Not to provide a competition between gas to gas,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tr-TR" sz="1900" b="1" dirty="0" smtClean="0">
                <a:solidFill>
                  <a:srgbClr val="296193"/>
                </a:solidFill>
              </a:rPr>
              <a:t>Not having enough opportunity from the chances in the global market </a:t>
            </a:r>
            <a:endParaRPr lang="en-US" altLang="tr-TR" sz="1900" b="1" dirty="0">
              <a:solidFill>
                <a:srgbClr val="296193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4213" y="5229225"/>
            <a:ext cx="7991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tr-TR" sz="2800" b="1" dirty="0" smtClean="0">
                <a:solidFill>
                  <a:srgbClr val="FF0000"/>
                </a:solidFill>
              </a:rPr>
              <a:t>If the country cannot be a trading hub, it can be only a transit hub</a:t>
            </a:r>
            <a:endParaRPr lang="en-US" alt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6175" y="6464300"/>
            <a:ext cx="35401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200" b="1" dirty="0">
                <a:solidFill>
                  <a:srgbClr val="296193"/>
                </a:solidFill>
                <a:latin typeface="+mn-lt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0205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950" y="115888"/>
            <a:ext cx="74882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Switch </a:t>
            </a:r>
            <a:r>
              <a:rPr lang="tr-TR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</a:t>
            </a: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Hub</a:t>
            </a: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Pricing</a:t>
            </a:r>
            <a:endParaRPr lang="tr-TR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l" eaLnBrk="1" hangingPunct="1">
              <a:defRPr/>
            </a:pP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(2005 – 2013)</a:t>
            </a:r>
            <a:endParaRPr lang="tr-TR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6300788" y="6597650"/>
            <a:ext cx="27003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tr-TR" sz="1100" b="1" u="sng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Source:</a:t>
            </a:r>
            <a:r>
              <a:rPr lang="tr-TR" sz="1100" b="1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 ICIS</a:t>
            </a:r>
            <a:endParaRPr lang="en-US" sz="1100" b="1" dirty="0">
              <a:solidFill>
                <a:srgbClr val="2961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67544" y="1772816"/>
          <a:ext cx="8085909" cy="458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4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83213"/>
              </p:ext>
            </p:extLst>
          </p:nvPr>
        </p:nvGraphicFramePr>
        <p:xfrm>
          <a:off x="457199" y="1417638"/>
          <a:ext cx="8401987" cy="5035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9075" y="188913"/>
            <a:ext cx="78819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tr-TR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Trading</a:t>
            </a: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Hub</a:t>
            </a: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tr-TR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Gas</a:t>
            </a: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Market </a:t>
            </a:r>
          </a:p>
          <a:p>
            <a:pPr algn="l" eaLnBrk="1" hangingPunct="1">
              <a:defRPr/>
            </a:pP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Target Model </a:t>
            </a:r>
            <a:r>
              <a:rPr lang="tr-TR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</a:t>
            </a:r>
            <a:r>
              <a:rPr lang="tr-TR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Turkey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EAC592-15F1-4A00-BBF1-1D18287E8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3EAC592-15F1-4A00-BBF1-1D18287E8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38F55B-BC0B-43AC-9A44-13992D51C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2E38F55B-BC0B-43AC-9A44-13992D51C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F58167-B3AF-4177-9FDF-3130DAE0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6DF58167-B3AF-4177-9FDF-3130DAE0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A2423B-6D20-4251-AE51-5202CF204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62A2423B-6D20-4251-AE51-5202CF204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2718" y="127985"/>
            <a:ext cx="74882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tr-T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New </a:t>
            </a:r>
            <a:r>
              <a:rPr lang="tr-TR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Supply</a:t>
            </a:r>
            <a:r>
              <a:rPr lang="tr-T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Opportunities</a:t>
            </a:r>
            <a:r>
              <a:rPr lang="tr-T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Except</a:t>
            </a:r>
            <a:r>
              <a:rPr lang="tr-T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New </a:t>
            </a:r>
            <a:r>
              <a:rPr lang="tr-TR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Egypt</a:t>
            </a:r>
            <a:r>
              <a:rPr lang="tr-T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Reserve</a:t>
            </a:r>
            <a:endParaRPr lang="tr-TR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6300788" y="6597650"/>
            <a:ext cx="27003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tr-TR" sz="1100" b="1" u="sng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Source:</a:t>
            </a:r>
            <a:r>
              <a:rPr lang="tr-TR" sz="1100" b="1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 RWE</a:t>
            </a:r>
            <a:endParaRPr lang="en-US" sz="1100" b="1" dirty="0">
              <a:solidFill>
                <a:srgbClr val="2961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60432" cy="487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6300788" y="6597650"/>
            <a:ext cx="270033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>
              <a:defRPr/>
            </a:pPr>
            <a:r>
              <a:rPr lang="tr-TR" sz="1100" b="1" u="sng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Source:</a:t>
            </a:r>
            <a:r>
              <a:rPr lang="tr-TR" sz="1100" b="1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 BOTAS &amp; PETFORM</a:t>
            </a:r>
            <a:endParaRPr lang="en-US" sz="1100" b="1" dirty="0">
              <a:solidFill>
                <a:srgbClr val="2961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9075" y="188913"/>
            <a:ext cx="7593013" cy="1079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Requirements for an Organized Market in Turkey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shall be included into an autonomous structure of EPIAS process.</a:t>
            </a:r>
          </a:p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Entrance Capacity of main grid is not satisfactory.</a:t>
            </a:r>
          </a:p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Compatibility with international  arbitration.</a:t>
            </a:r>
          </a:p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indexed and the Cost Base pricing.</a:t>
            </a:r>
          </a:p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to gas competition.</a:t>
            </a:r>
            <a:r>
              <a:rPr lang="tr-TR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Contracting.</a:t>
            </a:r>
          </a:p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Transmitting Companies shall be independent and transparent. </a:t>
            </a:r>
          </a:p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Underground storing and LNG terminals are needed.</a:t>
            </a:r>
          </a:p>
          <a:p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Law to encourage “the buyer based trading”.</a:t>
            </a:r>
          </a:p>
          <a:p>
            <a:endParaRPr lang="tr-TR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energy networks, Turkey has continued its efforts to diversify both sources and routes and has strengthened its role as a gas transit country. Major efforts have been made to move forward the trans-Anatolian pipeline project and construction work was launched in March 2015. In December 2014, Russia announced a new gas transportation project in cooperation with Turkey, to replace the South Stream pipeline project, but its construction is uncertain. A fair and </a:t>
            </a:r>
            <a:r>
              <a:rPr lang="en-US" sz="2400" b="1" dirty="0" smtClean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</a:t>
            </a:r>
            <a:r>
              <a:rPr lang="tr-TR" sz="2400" b="1" dirty="0" err="1" smtClean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dirty="0" smtClean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regime in line with the EU energy acquis is </a:t>
            </a:r>
            <a:r>
              <a:rPr lang="en-US" sz="2400" b="1" dirty="0" smtClean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</a:t>
            </a:r>
            <a:r>
              <a:rPr lang="en-US" sz="2400" b="1" dirty="0">
                <a:solidFill>
                  <a:srgbClr val="2961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Turkey to play a major role as a gas transit country to the EU. </a:t>
            </a:r>
            <a:endParaRPr lang="tr-TR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9075" y="188913"/>
            <a:ext cx="7593013" cy="1079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Energy Commission: </a:t>
            </a:r>
          </a:p>
          <a:p>
            <a:pPr algn="l">
              <a:defRPr/>
            </a:pPr>
            <a:r>
              <a:rPr 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Turkey 2015 Report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6973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950" y="261938"/>
            <a:ext cx="78152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tr-TR" sz="3200" b="1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Perception</a:t>
            </a:r>
            <a:r>
              <a:rPr lang="tr-TR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2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is </a:t>
            </a:r>
            <a:r>
              <a:rPr lang="tr-TR" sz="3200" b="1" kern="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Reality</a:t>
            </a:r>
            <a:endParaRPr lang="tr-TR" sz="3200" b="1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18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tr-TR" sz="4800" b="1" i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THANK YOU...</a:t>
            </a:r>
            <a:endParaRPr lang="tr-TR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ChangeArrowheads="1"/>
          </p:cNvSpPr>
          <p:nvPr/>
        </p:nvSpPr>
        <p:spPr bwMode="auto">
          <a:xfrm>
            <a:off x="34925" y="909638"/>
            <a:ext cx="32385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AKENERJİ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AKFEL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AKSA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ALADDIN MIDDLE EAST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ANGORAGAZ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ATTİLA DOĞAN İNŞAAT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AVRASYA GAZ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AYGAZ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BATI HATTI GAZ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BM HOLDİNG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BORDRILL SONDAJ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BOSPHORUSGAZ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BP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CHEVRON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COUGAR DRILLING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ÇALIK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DEMİRÖREN EGL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DOĞAL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DOĞAN ENERJİ</a:t>
            </a:r>
          </a:p>
          <a:p>
            <a:pPr eaLnBrk="1" hangingPunct="1">
              <a:lnSpc>
                <a:spcPct val="80000"/>
              </a:lnSpc>
            </a:pPr>
            <a:endParaRPr lang="tr-TR" altLang="en-US" sz="1600">
              <a:solidFill>
                <a:srgbClr val="296193"/>
              </a:solidFill>
            </a:endParaRPr>
          </a:p>
        </p:txBody>
      </p:sp>
      <p:sp>
        <p:nvSpPr>
          <p:cNvPr id="8195" name="Rectangle 6"/>
          <p:cNvSpPr txBox="1">
            <a:spLocks noChangeArrowheads="1"/>
          </p:cNvSpPr>
          <p:nvPr/>
        </p:nvSpPr>
        <p:spPr bwMode="auto">
          <a:xfrm>
            <a:off x="2917825" y="836613"/>
            <a:ext cx="32385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EDİSON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EGEGAZ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ENERCO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7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ENERJİSA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7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ENERYA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ERDGAZ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EWE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EXXONMOBIL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GDF SUEZ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GENEL ENERGY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GLOBAL ENERGY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GÜNEY YILDIZI PETROL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HATTUŞA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HİPOT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IBS RESEARCH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KİBAR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1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MARSA ENERGY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1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NATURGAZ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OMV</a:t>
            </a:r>
          </a:p>
        </p:txBody>
      </p:sp>
      <p:sp>
        <p:nvSpPr>
          <p:cNvPr id="8196" name="Rectangle 6"/>
          <p:cNvSpPr txBox="1">
            <a:spLocks noChangeArrowheads="1"/>
          </p:cNvSpPr>
          <p:nvPr/>
        </p:nvSpPr>
        <p:spPr bwMode="auto">
          <a:xfrm>
            <a:off x="5580063" y="836613"/>
            <a:ext cx="338455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PALMET ENERJİ</a:t>
            </a:r>
          </a:p>
          <a:p>
            <a:pPr eaLnBrk="1" hangingPunct="1">
              <a:lnSpc>
                <a:spcPct val="80000"/>
              </a:lnSpc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PERENCO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POZİTİF DOĞALGAZ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RWE &amp; TURCAS 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SCHLUMBERGER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SHELL ENERJİ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SOCAR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STATOIL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TBS PETROL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TEKFEN İNŞAAT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TEMİ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THRACE BASIN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TIWAY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TOTAL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TURCAS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>
                <a:solidFill>
                  <a:srgbClr val="296193"/>
                </a:solidFill>
              </a:rPr>
              <a:t> </a:t>
            </a:r>
            <a:r>
              <a:rPr lang="tr-TR" altLang="en-US" sz="1600">
                <a:solidFill>
                  <a:srgbClr val="296193"/>
                </a:solidFill>
              </a:rPr>
              <a:t>VALEURA ENERGY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VOLT ENERJİ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YENİ ELEKTRİK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ZMB GAZ DEPO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en-US" sz="300">
              <a:solidFill>
                <a:srgbClr val="29619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600">
                <a:solidFill>
                  <a:srgbClr val="296193"/>
                </a:solidFill>
              </a:rPr>
              <a:t> ZORLU ENERJİ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9075" y="188913"/>
            <a:ext cx="7197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tr-TR" sz="3200" b="1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Member</a:t>
            </a:r>
            <a:r>
              <a:rPr lang="tr-TR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tr-TR" sz="3200" b="1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Companies</a:t>
            </a:r>
            <a:endParaRPr lang="tr-TR" sz="3200" b="1" kern="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9075" y="188913"/>
            <a:ext cx="7272338" cy="10795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tr-TR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Contribution</a:t>
            </a:r>
            <a:r>
              <a:rPr lang="tr-T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of PETFORM </a:t>
            </a:r>
            <a:r>
              <a:rPr lang="tr-TR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Members</a:t>
            </a:r>
            <a:r>
              <a:rPr lang="tr-T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tr-TR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to</a:t>
            </a:r>
            <a:r>
              <a:rPr lang="tr-T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tr-TR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Turkish</a:t>
            </a:r>
            <a:r>
              <a:rPr lang="tr-T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tr-TR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Economy</a:t>
            </a:r>
            <a:r>
              <a:rPr lang="tr-T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(2013)</a:t>
            </a:r>
            <a:endParaRPr lang="tr-TR" sz="28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9075" y="1557338"/>
            <a:ext cx="8348663" cy="5038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tr-TR" sz="2800" b="1" dirty="0" smtClean="0">
              <a:solidFill>
                <a:srgbClr val="296193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tr-TR" sz="2800" b="1" dirty="0" smtClean="0">
                <a:solidFill>
                  <a:srgbClr val="296193"/>
                </a:solidFill>
              </a:rPr>
              <a:t>Total Endorsement	: </a:t>
            </a:r>
            <a:r>
              <a:rPr lang="en-US" altLang="tr-TR" b="1" dirty="0" smtClean="0">
                <a:solidFill>
                  <a:srgbClr val="296193"/>
                </a:solidFill>
              </a:rPr>
              <a:t>63</a:t>
            </a:r>
            <a:r>
              <a:rPr lang="en-US" altLang="tr-TR" sz="2800" b="1" dirty="0" smtClean="0">
                <a:solidFill>
                  <a:srgbClr val="296193"/>
                </a:solidFill>
              </a:rPr>
              <a:t>.7 billion TL</a:t>
            </a:r>
          </a:p>
          <a:p>
            <a:pPr marL="0" indent="0" eaLnBrk="1" hangingPunct="1">
              <a:buFontTx/>
              <a:buNone/>
            </a:pPr>
            <a:r>
              <a:rPr lang="en-US" altLang="tr-TR" sz="2800" b="1" dirty="0" smtClean="0">
                <a:solidFill>
                  <a:srgbClr val="296193"/>
                </a:solidFill>
              </a:rPr>
              <a:t>				  </a:t>
            </a:r>
            <a:r>
              <a:rPr lang="en-US" altLang="tr-TR" sz="2000" b="1" i="1" dirty="0" smtClean="0">
                <a:solidFill>
                  <a:srgbClr val="296193"/>
                </a:solidFill>
              </a:rPr>
              <a:t>(5% of GDP)</a:t>
            </a:r>
          </a:p>
          <a:p>
            <a:pPr marL="0" indent="0" eaLnBrk="1" hangingPunct="1">
              <a:buFontTx/>
              <a:buNone/>
            </a:pPr>
            <a:endParaRPr lang="en-US" altLang="tr-TR" sz="2000" b="1" dirty="0" smtClean="0">
              <a:solidFill>
                <a:srgbClr val="296193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tr-TR" sz="2800" b="1" dirty="0" smtClean="0">
                <a:solidFill>
                  <a:srgbClr val="296193"/>
                </a:solidFill>
              </a:rPr>
              <a:t>Total Tax			: </a:t>
            </a:r>
            <a:r>
              <a:rPr lang="en-US" altLang="tr-TR" b="1" dirty="0" smtClean="0">
                <a:solidFill>
                  <a:srgbClr val="296193"/>
                </a:solidFill>
              </a:rPr>
              <a:t>4.</a:t>
            </a:r>
            <a:r>
              <a:rPr lang="en-US" altLang="tr-TR" sz="2800" b="1" dirty="0" smtClean="0">
                <a:solidFill>
                  <a:srgbClr val="296193"/>
                </a:solidFill>
              </a:rPr>
              <a:t>3 billion TL</a:t>
            </a:r>
          </a:p>
          <a:p>
            <a:pPr marL="0" indent="0" eaLnBrk="1" hangingPunct="1">
              <a:buFontTx/>
              <a:buNone/>
            </a:pPr>
            <a:endParaRPr lang="en-US" altLang="tr-TR" sz="2800" b="1" dirty="0" smtClean="0">
              <a:solidFill>
                <a:srgbClr val="296193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tr-TR" sz="2800" b="1" dirty="0" smtClean="0">
                <a:solidFill>
                  <a:srgbClr val="296193"/>
                </a:solidFill>
              </a:rPr>
              <a:t>Total Employment	: </a:t>
            </a:r>
            <a:r>
              <a:rPr lang="en-US" altLang="tr-TR" b="1" dirty="0" smtClean="0">
                <a:solidFill>
                  <a:srgbClr val="296193"/>
                </a:solidFill>
              </a:rPr>
              <a:t>31.500</a:t>
            </a:r>
            <a:r>
              <a:rPr lang="en-US" altLang="tr-TR" sz="2800" b="1" dirty="0" smtClean="0">
                <a:solidFill>
                  <a:srgbClr val="296193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9721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9075" y="188913"/>
            <a:ext cx="7197725" cy="1079500"/>
          </a:xfrm>
        </p:spPr>
        <p:txBody>
          <a:bodyPr anchor="t"/>
          <a:lstStyle/>
          <a:p>
            <a:pPr algn="l">
              <a:defRPr/>
            </a:pPr>
            <a:r>
              <a:rPr lang="tr-TR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Geographic</a:t>
            </a:r>
            <a:r>
              <a:rPr lang="tr-T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Distribution of </a:t>
            </a:r>
            <a:r>
              <a:rPr lang="tr-TR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Existing</a:t>
            </a:r>
            <a:r>
              <a:rPr lang="tr-TR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NG </a:t>
            </a:r>
            <a:r>
              <a:rPr lang="tr-TR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Reserves</a:t>
            </a:r>
            <a:r>
              <a:rPr lang="tr-T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tr-TR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Except</a:t>
            </a:r>
            <a:r>
              <a:rPr lang="tr-TR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28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Egypt</a:t>
            </a:r>
            <a:endParaRPr lang="en-US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90531" name="Rectangle 3"/>
          <p:cNvSpPr>
            <a:spLocks noChangeArrowheads="1"/>
          </p:cNvSpPr>
          <p:nvPr/>
        </p:nvSpPr>
        <p:spPr bwMode="auto">
          <a:xfrm>
            <a:off x="6119813" y="6634163"/>
            <a:ext cx="27003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tr-TR" sz="1100" b="1" u="sng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Kaynak:</a:t>
            </a:r>
            <a:r>
              <a:rPr lang="tr-TR" sz="1100" b="1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GDF SUEZ</a:t>
            </a:r>
          </a:p>
        </p:txBody>
      </p:sp>
      <p:pic>
        <p:nvPicPr>
          <p:cNvPr id="14340" name="Picture 4" descr="Untitled-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3486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8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9075" y="188913"/>
            <a:ext cx="7197725" cy="1079500"/>
          </a:xfrm>
        </p:spPr>
        <p:txBody>
          <a:bodyPr anchor="t"/>
          <a:lstStyle/>
          <a:p>
            <a:pPr algn="l">
              <a:defRPr/>
            </a:pPr>
            <a:r>
              <a:rPr lang="tr-TR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Turkey’s</a:t>
            </a:r>
            <a:r>
              <a:rPr lang="tr-T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Main </a:t>
            </a:r>
            <a:r>
              <a:rPr lang="tr-TR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Grid</a:t>
            </a:r>
            <a:r>
              <a:rPr lang="tr-TR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of BOTAS</a:t>
            </a:r>
            <a:endParaRPr lang="en-US" sz="36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6387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484313"/>
            <a:ext cx="86312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25" y="2370138"/>
            <a:ext cx="208915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2001</a:t>
            </a:r>
          </a:p>
          <a:p>
            <a:pPr algn="ctr">
              <a:defRPr/>
            </a:pPr>
            <a:r>
              <a:rPr lang="tr-TR" sz="2400" b="1" dirty="0"/>
              <a:t>Law 4646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975" y="2370138"/>
            <a:ext cx="2087563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200" b="1" dirty="0"/>
              <a:t>2008</a:t>
            </a:r>
          </a:p>
          <a:p>
            <a:pPr algn="ctr">
              <a:defRPr/>
            </a:pPr>
            <a:r>
              <a:rPr lang="tr-TR" sz="2200" b="1" dirty="0"/>
              <a:t>1st Phase Private Sector Contracts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3438" y="2370138"/>
            <a:ext cx="208915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200" b="1" dirty="0"/>
              <a:t>2013</a:t>
            </a:r>
          </a:p>
          <a:p>
            <a:pPr algn="ctr">
              <a:defRPr/>
            </a:pPr>
            <a:r>
              <a:rPr lang="tr-TR" sz="2200" b="1" dirty="0"/>
              <a:t>2nd Phase Private Sector Contracts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4838" y="2374900"/>
            <a:ext cx="2089150" cy="1295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/>
              <a:t>2015</a:t>
            </a:r>
          </a:p>
          <a:p>
            <a:pPr algn="ctr">
              <a:defRPr/>
            </a:pPr>
            <a:r>
              <a:rPr lang="tr-TR" sz="2400" b="1" dirty="0"/>
              <a:t>New 4646</a:t>
            </a:r>
          </a:p>
          <a:p>
            <a:pPr algn="ctr">
              <a:defRPr/>
            </a:pPr>
            <a:r>
              <a:rPr lang="tr-TR" b="1" dirty="0"/>
              <a:t>(TBA)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079500" y="1916113"/>
            <a:ext cx="6948488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0"/>
          </p:cNvCxnSpPr>
          <p:nvPr/>
        </p:nvCxnSpPr>
        <p:spPr>
          <a:xfrm flipV="1">
            <a:off x="1079500" y="1916113"/>
            <a:ext cx="0" cy="454025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999413" y="1916113"/>
            <a:ext cx="0" cy="454025"/>
          </a:xfrm>
          <a:prstGeom prst="line">
            <a:avLst/>
          </a:prstGeom>
          <a:ln w="508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3849688" y="1450975"/>
            <a:ext cx="1417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C00000"/>
                </a:solidFill>
              </a:rPr>
              <a:t>14 years</a:t>
            </a:r>
          </a:p>
        </p:txBody>
      </p:sp>
      <p:pic>
        <p:nvPicPr>
          <p:cNvPr id="14346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7" t="9419" r="23727" b="9427"/>
          <a:stretch>
            <a:fillRect/>
          </a:stretch>
        </p:blipFill>
        <p:spPr bwMode="auto">
          <a:xfrm>
            <a:off x="3059113" y="3860800"/>
            <a:ext cx="27368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07950" y="261938"/>
            <a:ext cx="78152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tr-TR" sz="3200" b="1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Turkish Market Main Milestones and Current Picture</a:t>
            </a:r>
            <a:endParaRPr lang="tr-TR" sz="3200" b="1" kern="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6175" y="6464300"/>
            <a:ext cx="2698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1200" dirty="0">
                <a:solidFill>
                  <a:srgbClr val="296193"/>
                </a:solidFill>
                <a:latin typeface="+mn-lt"/>
                <a:cs typeface="Arial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9075" y="188913"/>
            <a:ext cx="7197725" cy="10795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tr-TR" sz="3600" b="1" kern="1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Turkey’s</a:t>
            </a:r>
            <a:r>
              <a:rPr lang="tr-TR" sz="36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Natural </a:t>
            </a:r>
            <a:r>
              <a:rPr lang="tr-TR" sz="3600" b="1" kern="1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Gas</a:t>
            </a:r>
            <a:r>
              <a:rPr lang="tr-TR" sz="36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kern="1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Imports</a:t>
            </a:r>
            <a:r>
              <a:rPr lang="tr-TR" sz="36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kern="1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by</a:t>
            </a:r>
            <a:r>
              <a:rPr lang="tr-TR" sz="36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600" b="1" kern="12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Countries</a:t>
            </a:r>
            <a:r>
              <a:rPr lang="tr-TR" sz="36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(2012 – 2014)</a:t>
            </a:r>
            <a:br>
              <a:rPr lang="tr-TR" sz="3600" b="1" kern="12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en-US" sz="3600" b="1" kern="1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26702" name="Group 78"/>
          <p:cNvGraphicFramePr>
            <a:graphicFrameLocks noGrp="1"/>
          </p:cNvGraphicFramePr>
          <p:nvPr/>
        </p:nvGraphicFramePr>
        <p:xfrm>
          <a:off x="323850" y="1557338"/>
          <a:ext cx="8388351" cy="4824415"/>
        </p:xfrm>
        <a:graphic>
          <a:graphicData uri="http://schemas.openxmlformats.org/drawingml/2006/table">
            <a:tbl>
              <a:tblPr/>
              <a:tblGrid>
                <a:gridCol w="2088151"/>
                <a:gridCol w="1656121"/>
                <a:gridCol w="1656121"/>
                <a:gridCol w="1440105"/>
                <a:gridCol w="1547853"/>
              </a:tblGrid>
              <a:tr h="77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(bcm)</a:t>
                      </a:r>
                    </a:p>
                  </a:txBody>
                  <a:tcPr marL="89997" marR="89997" marT="46799" marB="46799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B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2012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B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2013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B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2014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BD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Share in Total (2014)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BD00"/>
                    </a:solidFill>
                  </a:tcPr>
                </a:tc>
              </a:tr>
              <a:tr h="576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Russia</a:t>
                      </a:r>
                    </a:p>
                  </a:txBody>
                  <a:tcPr marL="89997" marR="89997" marT="46799" marB="467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.406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26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.491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26.975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55 %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Iran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.190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tr-T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215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8.932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18%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Azerbaijan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.806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.354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6.074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12 %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Algeria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 (LNG)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.156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.076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4.179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Nigeria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 (LNG)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.248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.322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1.414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3 %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Spot LNG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.069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2.</a:t>
                      </a:r>
                      <a:r>
                        <a:rPr kumimoji="0" lang="tr-T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464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1.689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4%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Total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45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.9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45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</a:rPr>
                        <a:t>.2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96193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49.2</a:t>
                      </a: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6193"/>
                        </a:solidFill>
                        <a:effectLst/>
                        <a:latin typeface="Arial" charset="0"/>
                      </a:endParaRPr>
                    </a:p>
                  </a:txBody>
                  <a:tcPr marL="89997" marR="89997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3924300" y="6597650"/>
            <a:ext cx="4787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tr-TR" sz="1100" b="1" u="sng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Source:</a:t>
            </a:r>
            <a:r>
              <a:rPr lang="tr-TR" sz="1100" b="1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 Energy Market </a:t>
            </a:r>
            <a:r>
              <a:rPr lang="tr-TR" sz="1100" b="1" dirty="0" err="1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Regulatory</a:t>
            </a:r>
            <a:r>
              <a:rPr lang="tr-TR" sz="1100" b="1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tr-TR" sz="1100" b="1" dirty="0" err="1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Authority</a:t>
            </a:r>
            <a:endParaRPr lang="tr-TR" sz="1100" b="1" dirty="0">
              <a:solidFill>
                <a:srgbClr val="29619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388" y="188913"/>
            <a:ext cx="8137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Natural </a:t>
            </a:r>
            <a:r>
              <a:rPr 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Gas</a:t>
            </a:r>
            <a:r>
              <a:rPr 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Demand</a:t>
            </a:r>
            <a:r>
              <a:rPr 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Projection</a:t>
            </a:r>
            <a:r>
              <a:rPr 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Rectangle 68"/>
          <p:cNvSpPr>
            <a:spLocks noChangeArrowheads="1"/>
          </p:cNvSpPr>
          <p:nvPr/>
        </p:nvSpPr>
        <p:spPr bwMode="auto">
          <a:xfrm>
            <a:off x="3924300" y="6597650"/>
            <a:ext cx="4787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tr-TR" sz="1100" b="1" u="sng" dirty="0" err="1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Source:BP</a:t>
            </a:r>
            <a:r>
              <a:rPr lang="tr-TR" sz="1100" b="1" dirty="0">
                <a:solidFill>
                  <a:srgbClr val="2961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Arial" charset="0"/>
              </a:rPr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257414" cy="495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96193"/>
                </a:solidFill>
              </a:rPr>
              <a:t>Energy is the basic source of  highly qualified daily life in developed countries.</a:t>
            </a:r>
          </a:p>
          <a:p>
            <a:r>
              <a:rPr lang="en-US" dirty="0" smtClean="0">
                <a:solidFill>
                  <a:srgbClr val="296193"/>
                </a:solidFill>
              </a:rPr>
              <a:t>But the recent situation in Europe &amp; T</a:t>
            </a:r>
            <a:r>
              <a:rPr lang="en-US" i="1" dirty="0" smtClean="0">
                <a:solidFill>
                  <a:srgbClr val="296193"/>
                </a:solidFill>
              </a:rPr>
              <a:t>urkey</a:t>
            </a:r>
            <a:r>
              <a:rPr lang="en-US" dirty="0" smtClean="0">
                <a:solidFill>
                  <a:srgbClr val="296193"/>
                </a:solidFill>
              </a:rPr>
              <a:t> indicates that the demand to NG is not consistently increasing.</a:t>
            </a:r>
          </a:p>
          <a:p>
            <a:r>
              <a:rPr lang="en-US" dirty="0" smtClean="0">
                <a:solidFill>
                  <a:srgbClr val="296193"/>
                </a:solidFill>
              </a:rPr>
              <a:t>Demand and the diversification in the supply of NG sources shall be considered</a:t>
            </a:r>
            <a:endParaRPr lang="en-US" dirty="0">
              <a:solidFill>
                <a:srgbClr val="296193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388" y="188913"/>
            <a:ext cx="81375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Is a Concern Emerging</a:t>
            </a:r>
            <a:r>
              <a:rPr lang="tr-TR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tr-TR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tr-TR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71668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p_PPT_blue_v3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6600"/>
      </a:accent1>
      <a:accent2>
        <a:srgbClr val="5C80C2"/>
      </a:accent2>
      <a:accent3>
        <a:srgbClr val="FFFFFF"/>
      </a:accent3>
      <a:accent4>
        <a:srgbClr val="000000"/>
      </a:accent4>
      <a:accent5>
        <a:srgbClr val="FFB8AA"/>
      </a:accent5>
      <a:accent6>
        <a:srgbClr val="5373B0"/>
      </a:accent6>
      <a:hlink>
        <a:srgbClr val="3EA538"/>
      </a:hlink>
      <a:folHlink>
        <a:srgbClr val="FFCC00"/>
      </a:folHlink>
    </a:clrScheme>
    <a:fontScheme name="cp_PPT_blue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p_PPT_blue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p_PPT_blue_v3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6600"/>
      </a:accent1>
      <a:accent2>
        <a:srgbClr val="5C80C2"/>
      </a:accent2>
      <a:accent3>
        <a:srgbClr val="FFFFFF"/>
      </a:accent3>
      <a:accent4>
        <a:srgbClr val="000000"/>
      </a:accent4>
      <a:accent5>
        <a:srgbClr val="FFB8AA"/>
      </a:accent5>
      <a:accent6>
        <a:srgbClr val="5373B0"/>
      </a:accent6>
      <a:hlink>
        <a:srgbClr val="3EA538"/>
      </a:hlink>
      <a:folHlink>
        <a:srgbClr val="FFCC00"/>
      </a:folHlink>
    </a:clrScheme>
    <a:fontScheme name="cp_PPT_blue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p_PPT_blue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p_PPT_blue_v3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6600"/>
      </a:accent1>
      <a:accent2>
        <a:srgbClr val="5C80C2"/>
      </a:accent2>
      <a:accent3>
        <a:srgbClr val="FFFFFF"/>
      </a:accent3>
      <a:accent4>
        <a:srgbClr val="000000"/>
      </a:accent4>
      <a:accent5>
        <a:srgbClr val="FFB8AA"/>
      </a:accent5>
      <a:accent6>
        <a:srgbClr val="5373B0"/>
      </a:accent6>
      <a:hlink>
        <a:srgbClr val="3EA538"/>
      </a:hlink>
      <a:folHlink>
        <a:srgbClr val="FFCC00"/>
      </a:folHlink>
    </a:clrScheme>
    <a:fontScheme name="cp_PPT_blue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p_PPT_blue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p_PPT_blue_v3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6600"/>
      </a:accent1>
      <a:accent2>
        <a:srgbClr val="5C80C2"/>
      </a:accent2>
      <a:accent3>
        <a:srgbClr val="FFFFFF"/>
      </a:accent3>
      <a:accent4>
        <a:srgbClr val="000000"/>
      </a:accent4>
      <a:accent5>
        <a:srgbClr val="FFB8AA"/>
      </a:accent5>
      <a:accent6>
        <a:srgbClr val="5373B0"/>
      </a:accent6>
      <a:hlink>
        <a:srgbClr val="3EA538"/>
      </a:hlink>
      <a:folHlink>
        <a:srgbClr val="FFCC00"/>
      </a:folHlink>
    </a:clrScheme>
    <a:fontScheme name="cp_PPT_blue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p_PPT_blue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p_PPT_blue_v3">
  <a:themeElements>
    <a:clrScheme name="">
      <a:dk1>
        <a:srgbClr val="000000"/>
      </a:dk1>
      <a:lt1>
        <a:srgbClr val="FFFFFF"/>
      </a:lt1>
      <a:dk2>
        <a:srgbClr val="000000"/>
      </a:dk2>
      <a:lt2>
        <a:srgbClr val="BEBEBE"/>
      </a:lt2>
      <a:accent1>
        <a:srgbClr val="FF6600"/>
      </a:accent1>
      <a:accent2>
        <a:srgbClr val="5C80C2"/>
      </a:accent2>
      <a:accent3>
        <a:srgbClr val="FFFFFF"/>
      </a:accent3>
      <a:accent4>
        <a:srgbClr val="000000"/>
      </a:accent4>
      <a:accent5>
        <a:srgbClr val="FFB8AA"/>
      </a:accent5>
      <a:accent6>
        <a:srgbClr val="5373B0"/>
      </a:accent6>
      <a:hlink>
        <a:srgbClr val="3EA538"/>
      </a:hlink>
      <a:folHlink>
        <a:srgbClr val="FFCC00"/>
      </a:folHlink>
    </a:clrScheme>
    <a:fontScheme name="cp_PPT_blue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tr-TR" sz="1800" b="1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p_PPT_blue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_PPT_blue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_PPT_blue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22850</TotalTime>
  <Words>1336</Words>
  <Application>Microsoft Office PowerPoint</Application>
  <PresentationFormat>Ekran Gösterisi (4:3)</PresentationFormat>
  <Paragraphs>264</Paragraphs>
  <Slides>17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17</vt:i4>
      </vt:variant>
    </vt:vector>
  </HeadingPairs>
  <TitlesOfParts>
    <vt:vector size="28" baseType="lpstr">
      <vt:lpstr>Arial</vt:lpstr>
      <vt:lpstr>Georgia</vt:lpstr>
      <vt:lpstr>Times</vt:lpstr>
      <vt:lpstr>Trebuchet MS</vt:lpstr>
      <vt:lpstr>Wingdings</vt:lpstr>
      <vt:lpstr>Varsayılan Tasarım</vt:lpstr>
      <vt:lpstr>cp_PPT_blue_v3</vt:lpstr>
      <vt:lpstr>1_cp_PPT_blue_v3</vt:lpstr>
      <vt:lpstr>2_cp_PPT_blue_v3</vt:lpstr>
      <vt:lpstr>3_cp_PPT_blue_v3</vt:lpstr>
      <vt:lpstr>4_cp_PPT_blue_v3</vt:lpstr>
      <vt:lpstr>TURKEY’S CENTRAL ROLE FOR ENERGY TRADING</vt:lpstr>
      <vt:lpstr>PowerPoint Sunusu</vt:lpstr>
      <vt:lpstr>Contribution of PETFORM Members to Turkish Economy (2013)</vt:lpstr>
      <vt:lpstr>Geographic Distribution of Existing NG Reserves, Except Egypt</vt:lpstr>
      <vt:lpstr>Turkey’s Main Grid of BOTAS</vt:lpstr>
      <vt:lpstr>PowerPoint Sunusu</vt:lpstr>
      <vt:lpstr>Turkey’s Natural Gas Imports by Countries (2012 – 2014)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Türkiye’de Petrolün Tarihçesi</dc:title>
  <dc:creator>Master</dc:creator>
  <cp:lastModifiedBy>Hanzade Didem Ulusoy</cp:lastModifiedBy>
  <cp:revision>3972</cp:revision>
  <cp:lastPrinted>2011-03-09T10:41:37Z</cp:lastPrinted>
  <dcterms:created xsi:type="dcterms:W3CDTF">2007-11-19T13:13:56Z</dcterms:created>
  <dcterms:modified xsi:type="dcterms:W3CDTF">2015-11-10T15:59:49Z</dcterms:modified>
</cp:coreProperties>
</file>