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65" r:id="rId4"/>
    <p:sldId id="261" r:id="rId5"/>
    <p:sldId id="262" r:id="rId6"/>
    <p:sldId id="264" r:id="rId7"/>
    <p:sldId id="268" r:id="rId8"/>
    <p:sldId id="270" r:id="rId9"/>
    <p:sldId id="271" r:id="rId1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060"/>
    <a:srgbClr val="558888"/>
    <a:srgbClr val="D0E0E0"/>
    <a:srgbClr val="558484"/>
    <a:srgbClr val="C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18E95-17F3-4A48-BE06-BBD00312A306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89EC-E815-40FC-AB67-1AC010BB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6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588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71800" y="6813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B050"/>
                </a:solidFill>
              </a:rPr>
              <a:t>Trans</a:t>
            </a:r>
            <a:r>
              <a:rPr lang="en-US" sz="2400" b="1" baseline="0" dirty="0" smtClean="0">
                <a:solidFill>
                  <a:srgbClr val="C0B050"/>
                </a:solidFill>
              </a:rPr>
              <a:t> Anatolian Natural Gas Pipeline Project</a:t>
            </a:r>
            <a:endParaRPr lang="en-US" sz="2400" b="1" dirty="0">
              <a:solidFill>
                <a:srgbClr val="C0B05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6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588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36984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B050"/>
                </a:solidFill>
              </a:rPr>
              <a:t>Trans</a:t>
            </a:r>
            <a:r>
              <a:rPr lang="en-US" b="1" baseline="0" dirty="0" smtClean="0">
                <a:solidFill>
                  <a:srgbClr val="C0B050"/>
                </a:solidFill>
              </a:rPr>
              <a:t> Anatolian Natural Gas Pipeline Project</a:t>
            </a:r>
            <a:endParaRPr lang="en-US" b="1" dirty="0">
              <a:solidFill>
                <a:srgbClr val="C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64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0960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5588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343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606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3C606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3C606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3C606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3C606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3C6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636984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B050"/>
                </a:solidFill>
              </a:rPr>
              <a:t>Trans</a:t>
            </a:r>
            <a:r>
              <a:rPr lang="en-US" b="1" baseline="0" dirty="0" smtClean="0">
                <a:solidFill>
                  <a:srgbClr val="C0B050"/>
                </a:solidFill>
              </a:rPr>
              <a:t> Anatolian Natural Gas Pipeline Project</a:t>
            </a:r>
            <a:endParaRPr lang="en-US" b="1" dirty="0">
              <a:solidFill>
                <a:srgbClr val="C0B05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34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060"/>
                </a:solidFill>
              </a:defRPr>
            </a:lvl1pPr>
            <a:lvl2pPr>
              <a:defRPr sz="2400">
                <a:solidFill>
                  <a:srgbClr val="3C6060"/>
                </a:solidFill>
              </a:defRPr>
            </a:lvl2pPr>
            <a:lvl3pPr>
              <a:defRPr sz="2000">
                <a:solidFill>
                  <a:srgbClr val="3C6060"/>
                </a:solidFill>
              </a:defRPr>
            </a:lvl3pPr>
            <a:lvl4pPr>
              <a:defRPr sz="1800">
                <a:solidFill>
                  <a:srgbClr val="3C6060"/>
                </a:solidFill>
              </a:defRPr>
            </a:lvl4pPr>
            <a:lvl5pPr>
              <a:defRPr sz="1800">
                <a:solidFill>
                  <a:srgbClr val="3C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91000" cy="434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060"/>
                </a:solidFill>
              </a:defRPr>
            </a:lvl1pPr>
            <a:lvl2pPr>
              <a:defRPr sz="2400">
                <a:solidFill>
                  <a:srgbClr val="3C6060"/>
                </a:solidFill>
              </a:defRPr>
            </a:lvl2pPr>
            <a:lvl3pPr>
              <a:defRPr sz="2000">
                <a:solidFill>
                  <a:srgbClr val="3C6060"/>
                </a:solidFill>
              </a:defRPr>
            </a:lvl3pPr>
            <a:lvl4pPr>
              <a:defRPr sz="1800">
                <a:solidFill>
                  <a:srgbClr val="3C6060"/>
                </a:solidFill>
              </a:defRPr>
            </a:lvl4pPr>
            <a:lvl5pPr>
              <a:defRPr sz="1800">
                <a:solidFill>
                  <a:srgbClr val="3C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36984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B050"/>
                </a:solidFill>
              </a:rPr>
              <a:t>Trans</a:t>
            </a:r>
            <a:r>
              <a:rPr lang="en-US" b="1" baseline="0" dirty="0" smtClean="0">
                <a:solidFill>
                  <a:srgbClr val="C0B050"/>
                </a:solidFill>
              </a:rPr>
              <a:t> Anatolian Natural Gas Pipeline Project</a:t>
            </a:r>
            <a:endParaRPr lang="en-US" b="1" dirty="0">
              <a:solidFill>
                <a:srgbClr val="C0B05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0960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5588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8600" y="636984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B050"/>
                </a:solidFill>
              </a:rPr>
              <a:t>Trans</a:t>
            </a:r>
            <a:r>
              <a:rPr lang="en-US" b="1" baseline="0" dirty="0" smtClean="0">
                <a:solidFill>
                  <a:srgbClr val="C0B050"/>
                </a:solidFill>
              </a:rPr>
              <a:t> Anatolian Natural Gas Pipeline Project</a:t>
            </a:r>
            <a:endParaRPr lang="en-US" b="1" dirty="0">
              <a:solidFill>
                <a:srgbClr val="C0B05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Güney Enerji Koridoru’nun gerçekleştirilmesinde Trans Anadolu Doğalgaz Boru Hattı’nın </a:t>
            </a:r>
            <a:r>
              <a:rPr lang="tr-TR" dirty="0" smtClean="0"/>
              <a:t>önemi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400800" cy="1752600"/>
          </a:xfrm>
        </p:spPr>
        <p:txBody>
          <a:bodyPr/>
          <a:lstStyle/>
          <a:p>
            <a:pPr lvl="1"/>
            <a:r>
              <a:rPr lang="tr-TR" b="1" dirty="0" smtClean="0">
                <a:solidFill>
                  <a:srgbClr val="3C6060"/>
                </a:solidFill>
              </a:rPr>
              <a:t>İdris Küpeli</a:t>
            </a:r>
          </a:p>
          <a:p>
            <a:pPr lvl="1"/>
            <a:r>
              <a:rPr lang="tr-TR" b="1" dirty="0" smtClean="0">
                <a:solidFill>
                  <a:srgbClr val="3C6060"/>
                </a:solidFill>
              </a:rPr>
              <a:t>26 Nisan 2013</a:t>
            </a:r>
          </a:p>
          <a:p>
            <a:pPr lvl="1"/>
            <a:r>
              <a:rPr lang="tr-TR" b="1" dirty="0" smtClean="0">
                <a:solidFill>
                  <a:srgbClr val="3C6060"/>
                </a:solidFill>
              </a:rPr>
              <a:t> 7. Taşıtanlar Forum</a:t>
            </a:r>
            <a:endParaRPr lang="en-US" b="1" dirty="0">
              <a:solidFill>
                <a:srgbClr val="3C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dirty="0" smtClean="0"/>
              <a:t>Kısa Tanıtım</a:t>
            </a:r>
            <a:r>
              <a:rPr lang="en-US" dirty="0" smtClean="0"/>
              <a:t> / </a:t>
            </a:r>
            <a:r>
              <a:rPr lang="tr-TR" dirty="0" smtClean="0"/>
              <a:t>Projenin Önemli Noktaları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/>
              <a:t>TANAP’ın AMACI</a:t>
            </a:r>
            <a:endParaRPr lang="en-US" sz="2800" b="1" dirty="0"/>
          </a:p>
          <a:p>
            <a:r>
              <a:rPr lang="tr-TR" sz="2800" dirty="0" smtClean="0"/>
              <a:t>Boru Hattı’nın kapasitesi</a:t>
            </a:r>
            <a:r>
              <a:rPr lang="en-US" sz="2800" dirty="0" smtClean="0"/>
              <a:t>: </a:t>
            </a:r>
            <a:r>
              <a:rPr lang="tr-TR" sz="2800" dirty="0"/>
              <a:t>yıllık </a:t>
            </a:r>
            <a:r>
              <a:rPr lang="tr-TR" sz="2800" dirty="0" smtClean="0"/>
              <a:t>31 </a:t>
            </a:r>
            <a:r>
              <a:rPr lang="tr-TR" sz="2800" dirty="0"/>
              <a:t>milyar m</a:t>
            </a:r>
            <a:r>
              <a:rPr lang="tr-TR" sz="2800" dirty="0">
                <a:latin typeface="Calibri"/>
              </a:rPr>
              <a:t>ᶟ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tr-TR" sz="2400" dirty="0" smtClean="0"/>
              <a:t>Ticari işletme tarihi</a:t>
            </a:r>
            <a:r>
              <a:rPr lang="en-US" sz="2400" dirty="0" smtClean="0"/>
              <a:t>: 2018</a:t>
            </a:r>
          </a:p>
          <a:p>
            <a:pPr lvl="1"/>
            <a:r>
              <a:rPr lang="tr-TR" sz="2400" dirty="0" smtClean="0"/>
              <a:t>İlk aşama 	</a:t>
            </a:r>
            <a:r>
              <a:rPr lang="en-US" sz="2400" dirty="0" smtClean="0"/>
              <a:t>:      </a:t>
            </a:r>
            <a:r>
              <a:rPr lang="tr-TR" sz="2400" dirty="0" smtClean="0"/>
              <a:t>	yıllık </a:t>
            </a:r>
            <a:r>
              <a:rPr lang="en-US" sz="2400" dirty="0" smtClean="0"/>
              <a:t>16</a:t>
            </a:r>
            <a:r>
              <a:rPr lang="tr-TR" sz="2400" dirty="0" smtClean="0"/>
              <a:t> milyar m</a:t>
            </a:r>
            <a:r>
              <a:rPr lang="tr-TR" sz="2400" dirty="0" smtClean="0">
                <a:latin typeface="Calibri"/>
              </a:rPr>
              <a:t>ᶟ</a:t>
            </a:r>
            <a:r>
              <a:rPr lang="en-US" sz="2400" dirty="0" smtClean="0"/>
              <a:t> (2020)</a:t>
            </a:r>
          </a:p>
          <a:p>
            <a:pPr lvl="1"/>
            <a:r>
              <a:rPr lang="tr-TR" sz="2400" dirty="0" smtClean="0"/>
              <a:t>İkinci aşama	</a:t>
            </a:r>
            <a:r>
              <a:rPr lang="en-US" sz="2400" dirty="0" smtClean="0"/>
              <a:t>: </a:t>
            </a:r>
            <a:r>
              <a:rPr lang="tr-TR" sz="2400" dirty="0" smtClean="0"/>
              <a:t> 	yıllık 23 </a:t>
            </a:r>
            <a:r>
              <a:rPr lang="tr-TR" sz="2400" dirty="0"/>
              <a:t>milyar m</a:t>
            </a:r>
            <a:r>
              <a:rPr lang="tr-TR" sz="2400" dirty="0">
                <a:latin typeface="Calibri"/>
              </a:rPr>
              <a:t>ᶟ</a:t>
            </a:r>
            <a:r>
              <a:rPr lang="en-US" sz="2400" dirty="0"/>
              <a:t> </a:t>
            </a:r>
            <a:r>
              <a:rPr lang="en-US" sz="2400" dirty="0" smtClean="0"/>
              <a:t>(2023)</a:t>
            </a:r>
          </a:p>
          <a:p>
            <a:pPr lvl="1"/>
            <a:r>
              <a:rPr lang="tr-TR" sz="2400" dirty="0" smtClean="0"/>
              <a:t>Üçüncü aşama</a:t>
            </a:r>
            <a:r>
              <a:rPr lang="en-US" sz="2400" dirty="0" smtClean="0"/>
              <a:t>:	</a:t>
            </a:r>
            <a:r>
              <a:rPr lang="tr-TR" sz="2400" dirty="0" smtClean="0"/>
              <a:t>yıllık 31 </a:t>
            </a:r>
            <a:r>
              <a:rPr lang="tr-TR" sz="2400" dirty="0"/>
              <a:t>milyar m</a:t>
            </a:r>
            <a:r>
              <a:rPr lang="tr-TR" sz="2400" dirty="0">
                <a:latin typeface="Calibri"/>
              </a:rPr>
              <a:t>ᶟ</a:t>
            </a:r>
            <a:r>
              <a:rPr lang="en-US" sz="2400" dirty="0" smtClean="0"/>
              <a:t> (2026)</a:t>
            </a:r>
            <a:endParaRPr lang="en-US" sz="2400" dirty="0"/>
          </a:p>
          <a:p>
            <a:r>
              <a:rPr lang="tr-TR" sz="2800" dirty="0" smtClean="0"/>
              <a:t>Ortakları</a:t>
            </a:r>
            <a:r>
              <a:rPr lang="en-US" sz="2800" dirty="0" smtClean="0"/>
              <a:t>: SOCAR-BOTAŞ</a:t>
            </a:r>
            <a:r>
              <a:rPr lang="tr-TR" sz="2800" dirty="0" smtClean="0"/>
              <a:t> (%5)</a:t>
            </a:r>
            <a:r>
              <a:rPr lang="en-US" sz="2800" dirty="0" smtClean="0"/>
              <a:t>-TPAO</a:t>
            </a:r>
            <a:r>
              <a:rPr lang="tr-TR" sz="2800" dirty="0" smtClean="0"/>
              <a:t> (15%)</a:t>
            </a:r>
            <a:r>
              <a:rPr lang="en-US" sz="2800" dirty="0" smtClean="0"/>
              <a:t> (BP-Statoil-Total</a:t>
            </a:r>
            <a:r>
              <a:rPr lang="tr-TR" sz="2800" dirty="0" smtClean="0"/>
              <a:t>’in </a:t>
            </a:r>
            <a:r>
              <a:rPr lang="tr-TR" sz="2800" dirty="0"/>
              <a:t>dahil olmaları muhtemel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tr-TR" sz="2800" dirty="0" smtClean="0"/>
              <a:t>Hedef Pazarlar</a:t>
            </a:r>
            <a:r>
              <a:rPr lang="en-US" sz="2800" dirty="0" smtClean="0"/>
              <a:t>: T</a:t>
            </a:r>
            <a:r>
              <a:rPr lang="tr-TR" sz="2800" dirty="0" smtClean="0"/>
              <a:t>ürkiye</a:t>
            </a:r>
            <a:r>
              <a:rPr lang="en-US" sz="2800" dirty="0" smtClean="0"/>
              <a:t> </a:t>
            </a:r>
            <a:r>
              <a:rPr lang="tr-TR" sz="2800" dirty="0" smtClean="0"/>
              <a:t>ve Avrupa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T</a:t>
            </a:r>
            <a:r>
              <a:rPr lang="tr-TR" sz="2800" dirty="0" smtClean="0"/>
              <a:t>rans Adriatik Boru Hattı</a:t>
            </a:r>
            <a:r>
              <a:rPr lang="en-US" sz="2800" dirty="0" smtClean="0"/>
              <a:t>/</a:t>
            </a:r>
            <a:r>
              <a:rPr lang="tr-TR" sz="2800" dirty="0" smtClean="0"/>
              <a:t>Uluslararası </a:t>
            </a:r>
            <a:r>
              <a:rPr lang="en-US" sz="2800" dirty="0" smtClean="0"/>
              <a:t>N</a:t>
            </a:r>
            <a:r>
              <a:rPr lang="tr-TR" sz="2800" dirty="0" smtClean="0"/>
              <a:t>abucco Gaz Boru Hattı 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dirty="0" smtClean="0"/>
              <a:t>İlk Olarak Planlanan Güzergah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Resim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7800"/>
            <a:ext cx="7500989" cy="4525962"/>
          </a:xfrm>
          <a:prstGeom prst="rect">
            <a:avLst/>
          </a:prstGeom>
          <a:noFill/>
        </p:spPr>
      </p:pic>
      <p:sp>
        <p:nvSpPr>
          <p:cNvPr id="7" name="18 Serbest Form"/>
          <p:cNvSpPr/>
          <p:nvPr/>
        </p:nvSpPr>
        <p:spPr>
          <a:xfrm>
            <a:off x="5551714" y="2733007"/>
            <a:ext cx="2013857" cy="918028"/>
          </a:xfrm>
          <a:custGeom>
            <a:avLst/>
            <a:gdLst>
              <a:gd name="connsiteX0" fmla="*/ 2013857 w 2013857"/>
              <a:gd name="connsiteY0" fmla="*/ 0 h 918028"/>
              <a:gd name="connsiteX1" fmla="*/ 1981200 w 2013857"/>
              <a:gd name="connsiteY1" fmla="*/ 54429 h 918028"/>
              <a:gd name="connsiteX2" fmla="*/ 1937657 w 2013857"/>
              <a:gd name="connsiteY2" fmla="*/ 108857 h 918028"/>
              <a:gd name="connsiteX3" fmla="*/ 1905000 w 2013857"/>
              <a:gd name="connsiteY3" fmla="*/ 185057 h 918028"/>
              <a:gd name="connsiteX4" fmla="*/ 1828800 w 2013857"/>
              <a:gd name="connsiteY4" fmla="*/ 250372 h 918028"/>
              <a:gd name="connsiteX5" fmla="*/ 1796143 w 2013857"/>
              <a:gd name="connsiteY5" fmla="*/ 315686 h 918028"/>
              <a:gd name="connsiteX6" fmla="*/ 1741715 w 2013857"/>
              <a:gd name="connsiteY6" fmla="*/ 381000 h 918028"/>
              <a:gd name="connsiteX7" fmla="*/ 1687286 w 2013857"/>
              <a:gd name="connsiteY7" fmla="*/ 489857 h 918028"/>
              <a:gd name="connsiteX8" fmla="*/ 1578429 w 2013857"/>
              <a:gd name="connsiteY8" fmla="*/ 555172 h 918028"/>
              <a:gd name="connsiteX9" fmla="*/ 1458686 w 2013857"/>
              <a:gd name="connsiteY9" fmla="*/ 609600 h 918028"/>
              <a:gd name="connsiteX10" fmla="*/ 1371600 w 2013857"/>
              <a:gd name="connsiteY10" fmla="*/ 609600 h 918028"/>
              <a:gd name="connsiteX11" fmla="*/ 1273629 w 2013857"/>
              <a:gd name="connsiteY11" fmla="*/ 674914 h 918028"/>
              <a:gd name="connsiteX12" fmla="*/ 1132115 w 2013857"/>
              <a:gd name="connsiteY12" fmla="*/ 729343 h 918028"/>
              <a:gd name="connsiteX13" fmla="*/ 990600 w 2013857"/>
              <a:gd name="connsiteY13" fmla="*/ 762000 h 918028"/>
              <a:gd name="connsiteX14" fmla="*/ 903515 w 2013857"/>
              <a:gd name="connsiteY14" fmla="*/ 772886 h 918028"/>
              <a:gd name="connsiteX15" fmla="*/ 772886 w 2013857"/>
              <a:gd name="connsiteY15" fmla="*/ 794657 h 918028"/>
              <a:gd name="connsiteX16" fmla="*/ 642257 w 2013857"/>
              <a:gd name="connsiteY16" fmla="*/ 816429 h 918028"/>
              <a:gd name="connsiteX17" fmla="*/ 511629 w 2013857"/>
              <a:gd name="connsiteY17" fmla="*/ 859972 h 918028"/>
              <a:gd name="connsiteX18" fmla="*/ 381000 w 2013857"/>
              <a:gd name="connsiteY18" fmla="*/ 881743 h 918028"/>
              <a:gd name="connsiteX19" fmla="*/ 250372 w 2013857"/>
              <a:gd name="connsiteY19" fmla="*/ 892629 h 918028"/>
              <a:gd name="connsiteX20" fmla="*/ 163286 w 2013857"/>
              <a:gd name="connsiteY20" fmla="*/ 892629 h 918028"/>
              <a:gd name="connsiteX21" fmla="*/ 87086 w 2013857"/>
              <a:gd name="connsiteY21" fmla="*/ 914400 h 918028"/>
              <a:gd name="connsiteX22" fmla="*/ 0 w 2013857"/>
              <a:gd name="connsiteY22" fmla="*/ 914400 h 918028"/>
              <a:gd name="connsiteX23" fmla="*/ 10886 w 2013857"/>
              <a:gd name="connsiteY23" fmla="*/ 914400 h 9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13857" h="918028">
                <a:moveTo>
                  <a:pt x="2013857" y="0"/>
                </a:moveTo>
                <a:cubicBezTo>
                  <a:pt x="2002971" y="18143"/>
                  <a:pt x="1993900" y="36286"/>
                  <a:pt x="1981200" y="54429"/>
                </a:cubicBezTo>
                <a:cubicBezTo>
                  <a:pt x="1968500" y="72572"/>
                  <a:pt x="1950357" y="87086"/>
                  <a:pt x="1937657" y="108857"/>
                </a:cubicBezTo>
                <a:cubicBezTo>
                  <a:pt x="1924957" y="130628"/>
                  <a:pt x="1923143" y="161471"/>
                  <a:pt x="1905000" y="185057"/>
                </a:cubicBezTo>
                <a:cubicBezTo>
                  <a:pt x="1886857" y="208643"/>
                  <a:pt x="1846943" y="228601"/>
                  <a:pt x="1828800" y="250372"/>
                </a:cubicBezTo>
                <a:cubicBezTo>
                  <a:pt x="1810657" y="272143"/>
                  <a:pt x="1810657" y="293915"/>
                  <a:pt x="1796143" y="315686"/>
                </a:cubicBezTo>
                <a:cubicBezTo>
                  <a:pt x="1781629" y="337457"/>
                  <a:pt x="1759858" y="351972"/>
                  <a:pt x="1741715" y="381000"/>
                </a:cubicBezTo>
                <a:cubicBezTo>
                  <a:pt x="1723572" y="410028"/>
                  <a:pt x="1714500" y="460828"/>
                  <a:pt x="1687286" y="489857"/>
                </a:cubicBezTo>
                <a:cubicBezTo>
                  <a:pt x="1660072" y="518886"/>
                  <a:pt x="1616529" y="535215"/>
                  <a:pt x="1578429" y="555172"/>
                </a:cubicBezTo>
                <a:cubicBezTo>
                  <a:pt x="1540329" y="575129"/>
                  <a:pt x="1493158" y="600529"/>
                  <a:pt x="1458686" y="609600"/>
                </a:cubicBezTo>
                <a:cubicBezTo>
                  <a:pt x="1424215" y="618671"/>
                  <a:pt x="1402443" y="598714"/>
                  <a:pt x="1371600" y="609600"/>
                </a:cubicBezTo>
                <a:cubicBezTo>
                  <a:pt x="1340757" y="620486"/>
                  <a:pt x="1313543" y="654957"/>
                  <a:pt x="1273629" y="674914"/>
                </a:cubicBezTo>
                <a:cubicBezTo>
                  <a:pt x="1233715" y="694871"/>
                  <a:pt x="1179286" y="714829"/>
                  <a:pt x="1132115" y="729343"/>
                </a:cubicBezTo>
                <a:cubicBezTo>
                  <a:pt x="1084944" y="743857"/>
                  <a:pt x="1028700" y="754743"/>
                  <a:pt x="990600" y="762000"/>
                </a:cubicBezTo>
                <a:cubicBezTo>
                  <a:pt x="952500" y="769257"/>
                  <a:pt x="939801" y="767443"/>
                  <a:pt x="903515" y="772886"/>
                </a:cubicBezTo>
                <a:cubicBezTo>
                  <a:pt x="867229" y="778329"/>
                  <a:pt x="772886" y="794657"/>
                  <a:pt x="772886" y="794657"/>
                </a:cubicBezTo>
                <a:cubicBezTo>
                  <a:pt x="729343" y="801914"/>
                  <a:pt x="685800" y="805543"/>
                  <a:pt x="642257" y="816429"/>
                </a:cubicBezTo>
                <a:cubicBezTo>
                  <a:pt x="598714" y="827315"/>
                  <a:pt x="555172" y="849086"/>
                  <a:pt x="511629" y="859972"/>
                </a:cubicBezTo>
                <a:cubicBezTo>
                  <a:pt x="468086" y="870858"/>
                  <a:pt x="424543" y="876300"/>
                  <a:pt x="381000" y="881743"/>
                </a:cubicBezTo>
                <a:cubicBezTo>
                  <a:pt x="337457" y="887186"/>
                  <a:pt x="286658" y="890815"/>
                  <a:pt x="250372" y="892629"/>
                </a:cubicBezTo>
                <a:cubicBezTo>
                  <a:pt x="214086" y="894443"/>
                  <a:pt x="190500" y="889001"/>
                  <a:pt x="163286" y="892629"/>
                </a:cubicBezTo>
                <a:cubicBezTo>
                  <a:pt x="136072" y="896257"/>
                  <a:pt x="114300" y="910772"/>
                  <a:pt x="87086" y="914400"/>
                </a:cubicBezTo>
                <a:cubicBezTo>
                  <a:pt x="59872" y="918028"/>
                  <a:pt x="0" y="914400"/>
                  <a:pt x="0" y="914400"/>
                </a:cubicBezTo>
                <a:lnTo>
                  <a:pt x="10886" y="914400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20 Serbest Form"/>
          <p:cNvSpPr/>
          <p:nvPr/>
        </p:nvSpPr>
        <p:spPr>
          <a:xfrm>
            <a:off x="4256314" y="3444207"/>
            <a:ext cx="1273629" cy="203200"/>
          </a:xfrm>
          <a:custGeom>
            <a:avLst/>
            <a:gdLst>
              <a:gd name="connsiteX0" fmla="*/ 1273629 w 1273629"/>
              <a:gd name="connsiteY0" fmla="*/ 203200 h 203200"/>
              <a:gd name="connsiteX1" fmla="*/ 1099457 w 1273629"/>
              <a:gd name="connsiteY1" fmla="*/ 148772 h 203200"/>
              <a:gd name="connsiteX2" fmla="*/ 903515 w 1273629"/>
              <a:gd name="connsiteY2" fmla="*/ 94343 h 203200"/>
              <a:gd name="connsiteX3" fmla="*/ 664029 w 1273629"/>
              <a:gd name="connsiteY3" fmla="*/ 61686 h 203200"/>
              <a:gd name="connsiteX4" fmla="*/ 566057 w 1273629"/>
              <a:gd name="connsiteY4" fmla="*/ 50800 h 203200"/>
              <a:gd name="connsiteX5" fmla="*/ 413657 w 1273629"/>
              <a:gd name="connsiteY5" fmla="*/ 7257 h 203200"/>
              <a:gd name="connsiteX6" fmla="*/ 283029 w 1273629"/>
              <a:gd name="connsiteY6" fmla="*/ 7257 h 203200"/>
              <a:gd name="connsiteX7" fmla="*/ 185057 w 1273629"/>
              <a:gd name="connsiteY7" fmla="*/ 7257 h 203200"/>
              <a:gd name="connsiteX8" fmla="*/ 76200 w 1273629"/>
              <a:gd name="connsiteY8" fmla="*/ 7257 h 203200"/>
              <a:gd name="connsiteX9" fmla="*/ 0 w 1273629"/>
              <a:gd name="connsiteY9" fmla="*/ 18143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9" h="203200">
                <a:moveTo>
                  <a:pt x="1273629" y="203200"/>
                </a:moveTo>
                <a:cubicBezTo>
                  <a:pt x="1211036" y="184150"/>
                  <a:pt x="1161143" y="166915"/>
                  <a:pt x="1099457" y="148772"/>
                </a:cubicBezTo>
                <a:cubicBezTo>
                  <a:pt x="1037771" y="130629"/>
                  <a:pt x="976086" y="108857"/>
                  <a:pt x="903515" y="94343"/>
                </a:cubicBezTo>
                <a:cubicBezTo>
                  <a:pt x="830944" y="79829"/>
                  <a:pt x="720272" y="68943"/>
                  <a:pt x="664029" y="61686"/>
                </a:cubicBezTo>
                <a:cubicBezTo>
                  <a:pt x="607786" y="54429"/>
                  <a:pt x="607786" y="59871"/>
                  <a:pt x="566057" y="50800"/>
                </a:cubicBezTo>
                <a:cubicBezTo>
                  <a:pt x="524328" y="41729"/>
                  <a:pt x="460828" y="14514"/>
                  <a:pt x="413657" y="7257"/>
                </a:cubicBezTo>
                <a:cubicBezTo>
                  <a:pt x="366486" y="0"/>
                  <a:pt x="283029" y="7257"/>
                  <a:pt x="283029" y="7257"/>
                </a:cubicBezTo>
                <a:lnTo>
                  <a:pt x="185057" y="7257"/>
                </a:lnTo>
                <a:cubicBezTo>
                  <a:pt x="150586" y="7257"/>
                  <a:pt x="107043" y="5443"/>
                  <a:pt x="76200" y="7257"/>
                </a:cubicBezTo>
                <a:cubicBezTo>
                  <a:pt x="45357" y="9071"/>
                  <a:pt x="22678" y="13607"/>
                  <a:pt x="0" y="18143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23 Serbest Form"/>
          <p:cNvSpPr/>
          <p:nvPr/>
        </p:nvSpPr>
        <p:spPr>
          <a:xfrm>
            <a:off x="1828800" y="2700350"/>
            <a:ext cx="2438400" cy="756557"/>
          </a:xfrm>
          <a:custGeom>
            <a:avLst/>
            <a:gdLst>
              <a:gd name="connsiteX0" fmla="*/ 2438400 w 2438400"/>
              <a:gd name="connsiteY0" fmla="*/ 751114 h 756557"/>
              <a:gd name="connsiteX1" fmla="*/ 2253343 w 2438400"/>
              <a:gd name="connsiteY1" fmla="*/ 751114 h 756557"/>
              <a:gd name="connsiteX2" fmla="*/ 2111829 w 2438400"/>
              <a:gd name="connsiteY2" fmla="*/ 718457 h 756557"/>
              <a:gd name="connsiteX3" fmla="*/ 1948543 w 2438400"/>
              <a:gd name="connsiteY3" fmla="*/ 729343 h 756557"/>
              <a:gd name="connsiteX4" fmla="*/ 1915886 w 2438400"/>
              <a:gd name="connsiteY4" fmla="*/ 729343 h 756557"/>
              <a:gd name="connsiteX5" fmla="*/ 1665514 w 2438400"/>
              <a:gd name="connsiteY5" fmla="*/ 674914 h 756557"/>
              <a:gd name="connsiteX6" fmla="*/ 1567543 w 2438400"/>
              <a:gd name="connsiteY6" fmla="*/ 664029 h 756557"/>
              <a:gd name="connsiteX7" fmla="*/ 1436914 w 2438400"/>
              <a:gd name="connsiteY7" fmla="*/ 631371 h 756557"/>
              <a:gd name="connsiteX8" fmla="*/ 1240971 w 2438400"/>
              <a:gd name="connsiteY8" fmla="*/ 620486 h 756557"/>
              <a:gd name="connsiteX9" fmla="*/ 1099457 w 2438400"/>
              <a:gd name="connsiteY9" fmla="*/ 598714 h 756557"/>
              <a:gd name="connsiteX10" fmla="*/ 859971 w 2438400"/>
              <a:gd name="connsiteY10" fmla="*/ 566057 h 756557"/>
              <a:gd name="connsiteX11" fmla="*/ 762000 w 2438400"/>
              <a:gd name="connsiteY11" fmla="*/ 511629 h 756557"/>
              <a:gd name="connsiteX12" fmla="*/ 674914 w 2438400"/>
              <a:gd name="connsiteY12" fmla="*/ 424543 h 756557"/>
              <a:gd name="connsiteX13" fmla="*/ 653143 w 2438400"/>
              <a:gd name="connsiteY13" fmla="*/ 283029 h 756557"/>
              <a:gd name="connsiteX14" fmla="*/ 631371 w 2438400"/>
              <a:gd name="connsiteY14" fmla="*/ 206829 h 756557"/>
              <a:gd name="connsiteX15" fmla="*/ 609600 w 2438400"/>
              <a:gd name="connsiteY15" fmla="*/ 119743 h 756557"/>
              <a:gd name="connsiteX16" fmla="*/ 402771 w 2438400"/>
              <a:gd name="connsiteY16" fmla="*/ 43543 h 756557"/>
              <a:gd name="connsiteX17" fmla="*/ 272143 w 2438400"/>
              <a:gd name="connsiteY17" fmla="*/ 43543 h 756557"/>
              <a:gd name="connsiteX18" fmla="*/ 195943 w 2438400"/>
              <a:gd name="connsiteY18" fmla="*/ 21771 h 756557"/>
              <a:gd name="connsiteX19" fmla="*/ 0 w 2438400"/>
              <a:gd name="connsiteY19" fmla="*/ 0 h 756557"/>
              <a:gd name="connsiteX20" fmla="*/ 0 w 2438400"/>
              <a:gd name="connsiteY20" fmla="*/ 0 h 75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8400" h="756557">
                <a:moveTo>
                  <a:pt x="2438400" y="751114"/>
                </a:moveTo>
                <a:cubicBezTo>
                  <a:pt x="2373085" y="753835"/>
                  <a:pt x="2307771" y="756557"/>
                  <a:pt x="2253343" y="751114"/>
                </a:cubicBezTo>
                <a:cubicBezTo>
                  <a:pt x="2198915" y="745671"/>
                  <a:pt x="2162629" y="722085"/>
                  <a:pt x="2111829" y="718457"/>
                </a:cubicBezTo>
                <a:lnTo>
                  <a:pt x="1948543" y="729343"/>
                </a:lnTo>
                <a:cubicBezTo>
                  <a:pt x="1915886" y="731157"/>
                  <a:pt x="1963057" y="738414"/>
                  <a:pt x="1915886" y="729343"/>
                </a:cubicBezTo>
                <a:cubicBezTo>
                  <a:pt x="1868715" y="720272"/>
                  <a:pt x="1723571" y="685800"/>
                  <a:pt x="1665514" y="674914"/>
                </a:cubicBezTo>
                <a:cubicBezTo>
                  <a:pt x="1607457" y="664028"/>
                  <a:pt x="1605643" y="671286"/>
                  <a:pt x="1567543" y="664029"/>
                </a:cubicBezTo>
                <a:cubicBezTo>
                  <a:pt x="1529443" y="656772"/>
                  <a:pt x="1491343" y="638628"/>
                  <a:pt x="1436914" y="631371"/>
                </a:cubicBezTo>
                <a:cubicBezTo>
                  <a:pt x="1382485" y="624114"/>
                  <a:pt x="1297214" y="625929"/>
                  <a:pt x="1240971" y="620486"/>
                </a:cubicBezTo>
                <a:cubicBezTo>
                  <a:pt x="1184728" y="615043"/>
                  <a:pt x="1099457" y="598714"/>
                  <a:pt x="1099457" y="598714"/>
                </a:cubicBezTo>
                <a:cubicBezTo>
                  <a:pt x="1035957" y="589643"/>
                  <a:pt x="916214" y="580571"/>
                  <a:pt x="859971" y="566057"/>
                </a:cubicBezTo>
                <a:cubicBezTo>
                  <a:pt x="803728" y="551543"/>
                  <a:pt x="792843" y="535215"/>
                  <a:pt x="762000" y="511629"/>
                </a:cubicBezTo>
                <a:cubicBezTo>
                  <a:pt x="731157" y="488043"/>
                  <a:pt x="693057" y="462643"/>
                  <a:pt x="674914" y="424543"/>
                </a:cubicBezTo>
                <a:cubicBezTo>
                  <a:pt x="656771" y="386443"/>
                  <a:pt x="660400" y="319315"/>
                  <a:pt x="653143" y="283029"/>
                </a:cubicBezTo>
                <a:cubicBezTo>
                  <a:pt x="645886" y="246743"/>
                  <a:pt x="638628" y="234043"/>
                  <a:pt x="631371" y="206829"/>
                </a:cubicBezTo>
                <a:cubicBezTo>
                  <a:pt x="624114" y="179615"/>
                  <a:pt x="647700" y="146957"/>
                  <a:pt x="609600" y="119743"/>
                </a:cubicBezTo>
                <a:cubicBezTo>
                  <a:pt x="571500" y="92529"/>
                  <a:pt x="459014" y="56243"/>
                  <a:pt x="402771" y="43543"/>
                </a:cubicBezTo>
                <a:cubicBezTo>
                  <a:pt x="346528" y="30843"/>
                  <a:pt x="306614" y="47172"/>
                  <a:pt x="272143" y="43543"/>
                </a:cubicBezTo>
                <a:cubicBezTo>
                  <a:pt x="237672" y="39914"/>
                  <a:pt x="241300" y="29028"/>
                  <a:pt x="195943" y="21771"/>
                </a:cubicBezTo>
                <a:cubicBezTo>
                  <a:pt x="150586" y="1451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24 Serbest Form"/>
          <p:cNvSpPr/>
          <p:nvPr/>
        </p:nvSpPr>
        <p:spPr>
          <a:xfrm>
            <a:off x="2286000" y="2112521"/>
            <a:ext cx="192314" cy="707572"/>
          </a:xfrm>
          <a:custGeom>
            <a:avLst/>
            <a:gdLst>
              <a:gd name="connsiteX0" fmla="*/ 185057 w 192314"/>
              <a:gd name="connsiteY0" fmla="*/ 707572 h 707572"/>
              <a:gd name="connsiteX1" fmla="*/ 185057 w 192314"/>
              <a:gd name="connsiteY1" fmla="*/ 576943 h 707572"/>
              <a:gd name="connsiteX2" fmla="*/ 185057 w 192314"/>
              <a:gd name="connsiteY2" fmla="*/ 457200 h 707572"/>
              <a:gd name="connsiteX3" fmla="*/ 185057 w 192314"/>
              <a:gd name="connsiteY3" fmla="*/ 370115 h 707572"/>
              <a:gd name="connsiteX4" fmla="*/ 141514 w 192314"/>
              <a:gd name="connsiteY4" fmla="*/ 272143 h 707572"/>
              <a:gd name="connsiteX5" fmla="*/ 87086 w 192314"/>
              <a:gd name="connsiteY5" fmla="*/ 152400 h 707572"/>
              <a:gd name="connsiteX6" fmla="*/ 0 w 192314"/>
              <a:gd name="connsiteY6" fmla="*/ 0 h 707572"/>
              <a:gd name="connsiteX7" fmla="*/ 0 w 192314"/>
              <a:gd name="connsiteY7" fmla="*/ 0 h 7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314" h="707572">
                <a:moveTo>
                  <a:pt x="185057" y="707572"/>
                </a:moveTo>
                <a:lnTo>
                  <a:pt x="185057" y="576943"/>
                </a:lnTo>
                <a:lnTo>
                  <a:pt x="185057" y="457200"/>
                </a:lnTo>
                <a:cubicBezTo>
                  <a:pt x="185057" y="422729"/>
                  <a:pt x="192314" y="400958"/>
                  <a:pt x="185057" y="370115"/>
                </a:cubicBezTo>
                <a:cubicBezTo>
                  <a:pt x="177800" y="339272"/>
                  <a:pt x="157842" y="308429"/>
                  <a:pt x="141514" y="272143"/>
                </a:cubicBezTo>
                <a:cubicBezTo>
                  <a:pt x="125186" y="235857"/>
                  <a:pt x="110672" y="197757"/>
                  <a:pt x="87086" y="152400"/>
                </a:cubicBezTo>
                <a:cubicBezTo>
                  <a:pt x="63500" y="10704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29 Sağ Ok"/>
          <p:cNvSpPr/>
          <p:nvPr/>
        </p:nvSpPr>
        <p:spPr>
          <a:xfrm rot="6969703" flipV="1">
            <a:off x="7581606" y="2326257"/>
            <a:ext cx="285752" cy="10826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30 Sağ Ok"/>
          <p:cNvSpPr/>
          <p:nvPr/>
        </p:nvSpPr>
        <p:spPr>
          <a:xfrm rot="14702962" flipV="1">
            <a:off x="1966709" y="1688920"/>
            <a:ext cx="285752" cy="10826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31 Sağ Ok"/>
          <p:cNvSpPr/>
          <p:nvPr/>
        </p:nvSpPr>
        <p:spPr>
          <a:xfrm rot="10378192">
            <a:off x="1430451" y="2679562"/>
            <a:ext cx="285752" cy="4571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32 Metin kutusu"/>
          <p:cNvSpPr txBox="1"/>
          <p:nvPr/>
        </p:nvSpPr>
        <p:spPr>
          <a:xfrm>
            <a:off x="5572132" y="3305188"/>
            <a:ext cx="4780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Sivas</a:t>
            </a:r>
            <a:endParaRPr lang="tr-TR" sz="900" b="1" dirty="0"/>
          </a:p>
        </p:txBody>
      </p:sp>
      <p:sp>
        <p:nvSpPr>
          <p:cNvPr id="16" name="33 Metin kutusu"/>
          <p:cNvSpPr txBox="1"/>
          <p:nvPr/>
        </p:nvSpPr>
        <p:spPr>
          <a:xfrm>
            <a:off x="5643570" y="4448196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Kilis</a:t>
            </a:r>
            <a:endParaRPr lang="tr-TR" sz="900" b="1" dirty="0"/>
          </a:p>
        </p:txBody>
      </p:sp>
      <p:sp>
        <p:nvSpPr>
          <p:cNvPr id="17" name="34 Metin kutusu"/>
          <p:cNvSpPr txBox="1"/>
          <p:nvPr/>
        </p:nvSpPr>
        <p:spPr>
          <a:xfrm>
            <a:off x="5000628" y="330518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Yozgat</a:t>
            </a:r>
            <a:endParaRPr lang="tr-TR" sz="900" b="1" dirty="0"/>
          </a:p>
        </p:txBody>
      </p:sp>
      <p:sp>
        <p:nvSpPr>
          <p:cNvPr id="18" name="35 Metin kutusu"/>
          <p:cNvSpPr txBox="1"/>
          <p:nvPr/>
        </p:nvSpPr>
        <p:spPr>
          <a:xfrm>
            <a:off x="4429124" y="3233750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Kırıkkale</a:t>
            </a:r>
            <a:endParaRPr lang="tr-TR" sz="900" dirty="0"/>
          </a:p>
        </p:txBody>
      </p:sp>
      <p:sp>
        <p:nvSpPr>
          <p:cNvPr id="19" name="36 Metin kutusu"/>
          <p:cNvSpPr txBox="1"/>
          <p:nvPr/>
        </p:nvSpPr>
        <p:spPr>
          <a:xfrm>
            <a:off x="3000364" y="2590808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/>
              <a:t>İstanbul</a:t>
            </a:r>
            <a:endParaRPr lang="tr-TR" sz="900" b="1" dirty="0"/>
          </a:p>
        </p:txBody>
      </p:sp>
      <p:sp>
        <p:nvSpPr>
          <p:cNvPr id="20" name="38 Metin kutusu"/>
          <p:cNvSpPr txBox="1"/>
          <p:nvPr/>
        </p:nvSpPr>
        <p:spPr>
          <a:xfrm>
            <a:off x="3428992" y="3090874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Eskişehir</a:t>
            </a:r>
            <a:endParaRPr lang="tr-TR" sz="900" dirty="0"/>
          </a:p>
        </p:txBody>
      </p:sp>
      <p:sp>
        <p:nvSpPr>
          <p:cNvPr id="21" name="39 Akış Çizelgesi: Birleştir"/>
          <p:cNvSpPr/>
          <p:nvPr/>
        </p:nvSpPr>
        <p:spPr>
          <a:xfrm rot="3104742">
            <a:off x="7189408" y="3105682"/>
            <a:ext cx="123032" cy="175912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00" dirty="0"/>
          </a:p>
        </p:txBody>
      </p:sp>
      <p:sp>
        <p:nvSpPr>
          <p:cNvPr id="22" name="40 Akış Çizelgesi: Birleştir"/>
          <p:cNvSpPr/>
          <p:nvPr/>
        </p:nvSpPr>
        <p:spPr>
          <a:xfrm rot="4014538">
            <a:off x="6530212" y="3397312"/>
            <a:ext cx="155542" cy="166664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41 Akış Çizelgesi: Birleştir"/>
          <p:cNvSpPr/>
          <p:nvPr/>
        </p:nvSpPr>
        <p:spPr>
          <a:xfrm rot="5591881">
            <a:off x="5957032" y="3490200"/>
            <a:ext cx="158893" cy="205770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42 Akış Çizelgesi: Birleştir"/>
          <p:cNvSpPr/>
          <p:nvPr/>
        </p:nvSpPr>
        <p:spPr>
          <a:xfrm rot="5591881">
            <a:off x="4885463" y="3430241"/>
            <a:ext cx="158893" cy="205770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44 Metin kutusu"/>
          <p:cNvSpPr txBox="1"/>
          <p:nvPr/>
        </p:nvSpPr>
        <p:spPr>
          <a:xfrm>
            <a:off x="7143768" y="3233750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CS-1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26" name="46 Metin kutusu"/>
          <p:cNvSpPr txBox="1"/>
          <p:nvPr/>
        </p:nvSpPr>
        <p:spPr>
          <a:xfrm>
            <a:off x="6500826" y="351950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CS-2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27" name="47 Metin kutusu"/>
          <p:cNvSpPr txBox="1"/>
          <p:nvPr/>
        </p:nvSpPr>
        <p:spPr>
          <a:xfrm>
            <a:off x="5857884" y="3662378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CS-3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28" name="48 Metin kutusu"/>
          <p:cNvSpPr txBox="1"/>
          <p:nvPr/>
        </p:nvSpPr>
        <p:spPr>
          <a:xfrm>
            <a:off x="4714876" y="3590940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CS-4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29" name="52 Akış Çizelgesi: Birleştir"/>
          <p:cNvSpPr/>
          <p:nvPr/>
        </p:nvSpPr>
        <p:spPr>
          <a:xfrm rot="5591881">
            <a:off x="4028206" y="3358803"/>
            <a:ext cx="158893" cy="205770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53 Metin kutusu"/>
          <p:cNvSpPr txBox="1"/>
          <p:nvPr/>
        </p:nvSpPr>
        <p:spPr>
          <a:xfrm>
            <a:off x="3857620" y="351950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CS-5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31" name="54 Akış Çizelgesi: Birleştir"/>
          <p:cNvSpPr/>
          <p:nvPr/>
        </p:nvSpPr>
        <p:spPr>
          <a:xfrm rot="5591881">
            <a:off x="3456702" y="3287366"/>
            <a:ext cx="158893" cy="205770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55 Metin kutusu"/>
          <p:cNvSpPr txBox="1"/>
          <p:nvPr/>
        </p:nvSpPr>
        <p:spPr>
          <a:xfrm>
            <a:off x="3357554" y="3448064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CS-6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33" name="56 Akış Çizelgesi: Birleştir"/>
          <p:cNvSpPr/>
          <p:nvPr/>
        </p:nvSpPr>
        <p:spPr>
          <a:xfrm rot="8107252">
            <a:off x="2496147" y="3122153"/>
            <a:ext cx="151329" cy="151755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4" name="57 Metin kutusu"/>
          <p:cNvSpPr txBox="1"/>
          <p:nvPr/>
        </p:nvSpPr>
        <p:spPr>
          <a:xfrm>
            <a:off x="2285984" y="3305188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CS-7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35" name="59 Metin kutusu"/>
          <p:cNvSpPr txBox="1"/>
          <p:nvPr/>
        </p:nvSpPr>
        <p:spPr>
          <a:xfrm>
            <a:off x="7143768" y="3376626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KP220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36" name="60 Metin kutusu"/>
          <p:cNvSpPr txBox="1"/>
          <p:nvPr/>
        </p:nvSpPr>
        <p:spPr>
          <a:xfrm>
            <a:off x="6500826" y="3662378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KP420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37" name="61 Metin kutusu"/>
          <p:cNvSpPr txBox="1"/>
          <p:nvPr/>
        </p:nvSpPr>
        <p:spPr>
          <a:xfrm>
            <a:off x="5857884" y="3805254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KP630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38" name="62 Metin kutusu"/>
          <p:cNvSpPr txBox="1"/>
          <p:nvPr/>
        </p:nvSpPr>
        <p:spPr>
          <a:xfrm>
            <a:off x="4714876" y="3733816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KP850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39" name="63 Metin kutusu"/>
          <p:cNvSpPr txBox="1"/>
          <p:nvPr/>
        </p:nvSpPr>
        <p:spPr>
          <a:xfrm>
            <a:off x="3857620" y="366237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KP1065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40" name="64 Metin kutusu"/>
          <p:cNvSpPr txBox="1"/>
          <p:nvPr/>
        </p:nvSpPr>
        <p:spPr>
          <a:xfrm>
            <a:off x="3286116" y="3590940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KP1280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41" name="65 Metin kutusu"/>
          <p:cNvSpPr txBox="1"/>
          <p:nvPr/>
        </p:nvSpPr>
        <p:spPr>
          <a:xfrm>
            <a:off x="2143108" y="3448064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KP1500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42" name="66 Akış Çizelgesi: Birleştir"/>
          <p:cNvSpPr/>
          <p:nvPr/>
        </p:nvSpPr>
        <p:spPr>
          <a:xfrm rot="10247736">
            <a:off x="2368336" y="2672575"/>
            <a:ext cx="141037" cy="147802"/>
          </a:xfrm>
          <a:prstGeom prst="flowChartMerg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67 Metin kutusu"/>
          <p:cNvSpPr txBox="1"/>
          <p:nvPr/>
        </p:nvSpPr>
        <p:spPr>
          <a:xfrm>
            <a:off x="1928794" y="2733684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FFFF00"/>
                </a:solidFill>
              </a:rPr>
              <a:t>CS-8</a:t>
            </a:r>
            <a:endParaRPr lang="tr-TR" sz="1000" b="1" dirty="0">
              <a:solidFill>
                <a:srgbClr val="FFFF00"/>
              </a:solidFill>
            </a:endParaRPr>
          </a:p>
        </p:txBody>
      </p:sp>
      <p:sp>
        <p:nvSpPr>
          <p:cNvPr id="44" name="68 Metin kutusu"/>
          <p:cNvSpPr txBox="1"/>
          <p:nvPr/>
        </p:nvSpPr>
        <p:spPr>
          <a:xfrm>
            <a:off x="1857356" y="2876560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FF00"/>
                </a:solidFill>
              </a:rPr>
              <a:t>KP1695</a:t>
            </a:r>
            <a:endParaRPr lang="tr-TR" sz="900" dirty="0">
              <a:solidFill>
                <a:srgbClr val="FFFF00"/>
              </a:solidFill>
            </a:endParaRPr>
          </a:p>
        </p:txBody>
      </p:sp>
      <p:sp>
        <p:nvSpPr>
          <p:cNvPr id="45" name="49 Dikdörtgen"/>
          <p:cNvSpPr/>
          <p:nvPr/>
        </p:nvSpPr>
        <p:spPr>
          <a:xfrm>
            <a:off x="2428860" y="2519370"/>
            <a:ext cx="142876" cy="14287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6" name="50 Metin kutusu"/>
          <p:cNvSpPr txBox="1"/>
          <p:nvPr/>
        </p:nvSpPr>
        <p:spPr>
          <a:xfrm>
            <a:off x="2500298" y="2305056"/>
            <a:ext cx="1069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ln>
                  <a:solidFill>
                    <a:srgbClr val="FFC000"/>
                  </a:solidFill>
                </a:ln>
              </a:rPr>
              <a:t>Ölçüm İstasyonu</a:t>
            </a:r>
            <a:endParaRPr lang="tr-TR" sz="9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7" name="51 Serbest Form"/>
          <p:cNvSpPr/>
          <p:nvPr/>
        </p:nvSpPr>
        <p:spPr>
          <a:xfrm>
            <a:off x="2471057" y="2738450"/>
            <a:ext cx="631372" cy="168729"/>
          </a:xfrm>
          <a:custGeom>
            <a:avLst/>
            <a:gdLst>
              <a:gd name="connsiteX0" fmla="*/ 0 w 631372"/>
              <a:gd name="connsiteY0" fmla="*/ 168729 h 168729"/>
              <a:gd name="connsiteX1" fmla="*/ 65314 w 631372"/>
              <a:gd name="connsiteY1" fmla="*/ 125186 h 168729"/>
              <a:gd name="connsiteX2" fmla="*/ 141514 w 631372"/>
              <a:gd name="connsiteY2" fmla="*/ 81643 h 168729"/>
              <a:gd name="connsiteX3" fmla="*/ 185057 w 631372"/>
              <a:gd name="connsiteY3" fmla="*/ 38100 h 168729"/>
              <a:gd name="connsiteX4" fmla="*/ 304800 w 631372"/>
              <a:gd name="connsiteY4" fmla="*/ 5443 h 168729"/>
              <a:gd name="connsiteX5" fmla="*/ 381000 w 631372"/>
              <a:gd name="connsiteY5" fmla="*/ 5443 h 168729"/>
              <a:gd name="connsiteX6" fmla="*/ 457200 w 631372"/>
              <a:gd name="connsiteY6" fmla="*/ 27214 h 168729"/>
              <a:gd name="connsiteX7" fmla="*/ 555172 w 631372"/>
              <a:gd name="connsiteY7" fmla="*/ 70757 h 168729"/>
              <a:gd name="connsiteX8" fmla="*/ 631372 w 631372"/>
              <a:gd name="connsiteY8" fmla="*/ 92529 h 16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372" h="168729">
                <a:moveTo>
                  <a:pt x="0" y="168729"/>
                </a:moveTo>
                <a:cubicBezTo>
                  <a:pt x="20864" y="154214"/>
                  <a:pt x="41728" y="139700"/>
                  <a:pt x="65314" y="125186"/>
                </a:cubicBezTo>
                <a:cubicBezTo>
                  <a:pt x="88900" y="110672"/>
                  <a:pt x="121557" y="96157"/>
                  <a:pt x="141514" y="81643"/>
                </a:cubicBezTo>
                <a:cubicBezTo>
                  <a:pt x="161471" y="67129"/>
                  <a:pt x="157843" y="50800"/>
                  <a:pt x="185057" y="38100"/>
                </a:cubicBezTo>
                <a:cubicBezTo>
                  <a:pt x="212271" y="25400"/>
                  <a:pt x="272143" y="10886"/>
                  <a:pt x="304800" y="5443"/>
                </a:cubicBezTo>
                <a:cubicBezTo>
                  <a:pt x="337457" y="0"/>
                  <a:pt x="355600" y="1815"/>
                  <a:pt x="381000" y="5443"/>
                </a:cubicBezTo>
                <a:cubicBezTo>
                  <a:pt x="406400" y="9071"/>
                  <a:pt x="428171" y="16328"/>
                  <a:pt x="457200" y="27214"/>
                </a:cubicBezTo>
                <a:cubicBezTo>
                  <a:pt x="486229" y="38100"/>
                  <a:pt x="526143" y="59871"/>
                  <a:pt x="555172" y="70757"/>
                </a:cubicBezTo>
                <a:cubicBezTo>
                  <a:pt x="584201" y="81643"/>
                  <a:pt x="607786" y="87086"/>
                  <a:pt x="631372" y="92529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8" name="69 Metin kutusu"/>
          <p:cNvSpPr txBox="1"/>
          <p:nvPr/>
        </p:nvSpPr>
        <p:spPr>
          <a:xfrm>
            <a:off x="2571736" y="2447932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rgbClr val="FFC000"/>
                </a:solidFill>
              </a:rPr>
              <a:t>KP1754</a:t>
            </a:r>
            <a:endParaRPr lang="tr-TR" sz="900" dirty="0">
              <a:solidFill>
                <a:srgbClr val="FFC000"/>
              </a:solidFill>
            </a:endParaRPr>
          </a:p>
        </p:txBody>
      </p:sp>
      <p:sp>
        <p:nvSpPr>
          <p:cNvPr id="49" name="70 Dikdörtgen"/>
          <p:cNvSpPr/>
          <p:nvPr/>
        </p:nvSpPr>
        <p:spPr>
          <a:xfrm>
            <a:off x="5715008" y="3519502"/>
            <a:ext cx="142876" cy="14287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0" name="72 Dikdörtgen"/>
          <p:cNvSpPr/>
          <p:nvPr/>
        </p:nvSpPr>
        <p:spPr>
          <a:xfrm>
            <a:off x="4286248" y="3376626"/>
            <a:ext cx="142876" cy="14287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1" name="73 Metin kutusu"/>
          <p:cNvSpPr txBox="1"/>
          <p:nvPr/>
        </p:nvSpPr>
        <p:spPr>
          <a:xfrm>
            <a:off x="5214942" y="359094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>
                <a:solidFill>
                  <a:srgbClr val="FFC000"/>
                </a:solidFill>
              </a:rPr>
              <a:t>Ölçüm</a:t>
            </a:r>
          </a:p>
          <a:p>
            <a:r>
              <a:rPr lang="tr-TR" sz="900" b="1" dirty="0" smtClean="0">
                <a:solidFill>
                  <a:srgbClr val="FFC000"/>
                </a:solidFill>
              </a:rPr>
              <a:t>İstasyonu</a:t>
            </a:r>
            <a:endParaRPr lang="tr-TR" sz="900" b="1" dirty="0">
              <a:solidFill>
                <a:srgbClr val="FFC000"/>
              </a:solidFill>
            </a:endParaRPr>
          </a:p>
        </p:txBody>
      </p:sp>
      <p:sp>
        <p:nvSpPr>
          <p:cNvPr id="52" name="74 Dikdörtgen"/>
          <p:cNvSpPr/>
          <p:nvPr/>
        </p:nvSpPr>
        <p:spPr>
          <a:xfrm>
            <a:off x="7429520" y="2805122"/>
            <a:ext cx="142876" cy="14287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" name="76 Metin kutusu"/>
          <p:cNvSpPr txBox="1"/>
          <p:nvPr/>
        </p:nvSpPr>
        <p:spPr>
          <a:xfrm>
            <a:off x="6715140" y="266224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b="1" dirty="0" smtClean="0">
                <a:solidFill>
                  <a:srgbClr val="FFC000"/>
                </a:solidFill>
              </a:rPr>
              <a:t>Ölçüm </a:t>
            </a:r>
          </a:p>
          <a:p>
            <a:r>
              <a:rPr lang="tr-TR" sz="900" b="1" dirty="0" smtClean="0">
                <a:solidFill>
                  <a:srgbClr val="FFC000"/>
                </a:solidFill>
              </a:rPr>
              <a:t>İstasyonu</a:t>
            </a:r>
            <a:endParaRPr lang="tr-TR" sz="9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dirty="0" smtClean="0"/>
              <a:t>Projeyle ilgili kritik </a:t>
            </a:r>
            <a:r>
              <a:rPr lang="tr-TR" dirty="0"/>
              <a:t>a</a:t>
            </a:r>
            <a:r>
              <a:rPr lang="tr-TR" dirty="0" smtClean="0"/>
              <a:t>şamalar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419600"/>
          </a:xfrm>
        </p:spPr>
        <p:txBody>
          <a:bodyPr/>
          <a:lstStyle/>
          <a:p>
            <a:r>
              <a:rPr lang="tr-TR" sz="2800" dirty="0"/>
              <a:t> </a:t>
            </a:r>
            <a:r>
              <a:rPr lang="tr-TR" sz="2800" dirty="0" smtClean="0"/>
              <a:t>Türkiye Azerbaycan </a:t>
            </a:r>
            <a:r>
              <a:rPr lang="tr-TR" sz="2800" dirty="0"/>
              <a:t>m</a:t>
            </a:r>
            <a:r>
              <a:rPr lang="tr-TR" sz="2800" dirty="0" smtClean="0"/>
              <a:t>ütabakat </a:t>
            </a:r>
            <a:r>
              <a:rPr lang="tr-TR" sz="2800" dirty="0"/>
              <a:t>a</a:t>
            </a:r>
            <a:r>
              <a:rPr lang="tr-TR" sz="2800" dirty="0" smtClean="0"/>
              <a:t>nlaşması</a:t>
            </a:r>
            <a:r>
              <a:rPr lang="en-US" sz="2800" dirty="0" smtClean="0"/>
              <a:t> </a:t>
            </a:r>
            <a:r>
              <a:rPr lang="tr-TR" sz="2800" dirty="0" smtClean="0"/>
              <a:t>  24 Aralık</a:t>
            </a:r>
            <a:r>
              <a:rPr lang="en-US" sz="2800" dirty="0" smtClean="0"/>
              <a:t> </a:t>
            </a:r>
            <a:r>
              <a:rPr lang="en-US" sz="2800" dirty="0"/>
              <a:t>2011 </a:t>
            </a:r>
            <a:r>
              <a:rPr lang="en-US" sz="2800" dirty="0" smtClean="0"/>
              <a:t>(</a:t>
            </a:r>
            <a:r>
              <a:rPr lang="tr-TR" sz="2800" dirty="0" smtClean="0"/>
              <a:t>Onaylandı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Proje</a:t>
            </a:r>
            <a:r>
              <a:rPr lang="tr-TR" sz="2800" dirty="0" smtClean="0"/>
              <a:t> Şirketi</a:t>
            </a:r>
            <a:r>
              <a:rPr lang="en-US" sz="2800" dirty="0" smtClean="0"/>
              <a:t> </a:t>
            </a:r>
            <a:r>
              <a:rPr lang="en-US" sz="2800" dirty="0"/>
              <a:t>(TANAP </a:t>
            </a:r>
            <a:r>
              <a:rPr lang="tr-TR" sz="2800" dirty="0" smtClean="0"/>
              <a:t>Doğal Gaz İletim A.Ş.)</a:t>
            </a:r>
            <a:endParaRPr lang="en-US" sz="2800" dirty="0"/>
          </a:p>
          <a:p>
            <a:r>
              <a:rPr lang="tr-TR" sz="2800" dirty="0" smtClean="0"/>
              <a:t>Devletlerarası Anlaşma-Ev sahibi Devlet Anlaşması</a:t>
            </a:r>
            <a:r>
              <a:rPr lang="en-US" sz="2800" dirty="0" smtClean="0"/>
              <a:t> </a:t>
            </a:r>
            <a:r>
              <a:rPr lang="tr-TR" sz="2800" dirty="0" smtClean="0"/>
              <a:t>26 Haziran</a:t>
            </a:r>
            <a:r>
              <a:rPr lang="en-US" sz="2800" dirty="0" smtClean="0"/>
              <a:t> </a:t>
            </a:r>
            <a:r>
              <a:rPr lang="en-US" sz="2800" dirty="0"/>
              <a:t>2012 </a:t>
            </a:r>
            <a:r>
              <a:rPr lang="en-US" sz="2800" dirty="0" smtClean="0"/>
              <a:t>(</a:t>
            </a:r>
            <a:r>
              <a:rPr lang="tr-TR" sz="2800" dirty="0" smtClean="0"/>
              <a:t>Onaylandı)</a:t>
            </a:r>
            <a:endParaRPr lang="en-US" sz="2800" dirty="0" smtClean="0"/>
          </a:p>
          <a:p>
            <a:r>
              <a:rPr lang="tr-TR" sz="2800" dirty="0" smtClean="0"/>
              <a:t>Gaz İletim Anlaşması</a:t>
            </a:r>
            <a:r>
              <a:rPr lang="en-US" sz="2800" dirty="0" smtClean="0"/>
              <a:t> </a:t>
            </a:r>
            <a:r>
              <a:rPr lang="tr-TR" sz="2800" dirty="0" smtClean="0"/>
              <a:t>görüşme döneminde</a:t>
            </a:r>
            <a:endParaRPr lang="en-US" sz="2800" dirty="0" smtClean="0"/>
          </a:p>
          <a:p>
            <a:r>
              <a:rPr lang="tr-TR" sz="2800" dirty="0" smtClean="0"/>
              <a:t>Şah Deniz son yatırım kararının 2013 Aralık ayında ya da öncesinde bitirilmesi beklenmektedir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dirty="0" smtClean="0"/>
              <a:t>Güncel Faaliyetler/Durum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/>
              <a:t>Ön</a:t>
            </a:r>
            <a:r>
              <a:rPr lang="en-US" sz="2800" dirty="0" smtClean="0"/>
              <a:t>/</a:t>
            </a:r>
            <a:r>
              <a:rPr lang="tr-TR" sz="2800" dirty="0" smtClean="0"/>
              <a:t>Kavramsal Çalışmalar</a:t>
            </a:r>
            <a:r>
              <a:rPr lang="en-US" sz="2800" dirty="0" smtClean="0"/>
              <a:t>: </a:t>
            </a:r>
            <a:endParaRPr lang="en-US" sz="2800" dirty="0"/>
          </a:p>
          <a:p>
            <a:pPr lvl="1"/>
            <a:r>
              <a:rPr lang="en-US" sz="2400" dirty="0"/>
              <a:t>	</a:t>
            </a:r>
            <a:r>
              <a:rPr lang="tr-TR" sz="2400" dirty="0" smtClean="0"/>
              <a:t>Güzergah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	</a:t>
            </a:r>
            <a:r>
              <a:rPr lang="tr-TR" sz="2400" dirty="0" smtClean="0"/>
              <a:t>Çevresel ve Sosyal Etki Değerlendirmesi</a:t>
            </a:r>
            <a:endParaRPr lang="en-US" sz="2400" dirty="0"/>
          </a:p>
          <a:p>
            <a:pPr lvl="1"/>
            <a:r>
              <a:rPr lang="en-US" sz="2400" dirty="0"/>
              <a:t>	</a:t>
            </a:r>
            <a:r>
              <a:rPr lang="tr-TR" sz="2400" dirty="0" smtClean="0"/>
              <a:t>İzin</a:t>
            </a:r>
            <a:endParaRPr lang="en-US" sz="2400" dirty="0"/>
          </a:p>
          <a:p>
            <a:pPr lvl="1"/>
            <a:r>
              <a:rPr lang="en-US" sz="2400" dirty="0"/>
              <a:t>	</a:t>
            </a:r>
            <a:r>
              <a:rPr lang="tr-TR" sz="2400" dirty="0" smtClean="0"/>
              <a:t>Haritalama</a:t>
            </a:r>
            <a:endParaRPr lang="en-US" sz="2400" dirty="0"/>
          </a:p>
          <a:p>
            <a:pPr marL="0" indent="0">
              <a:buNone/>
            </a:pPr>
            <a:r>
              <a:rPr lang="tr-TR" sz="2800" dirty="0" smtClean="0"/>
              <a:t>Teknik- Ekonomik fizibilite tamamlandı</a:t>
            </a:r>
            <a:endParaRPr lang="en-US" sz="2800" dirty="0"/>
          </a:p>
          <a:p>
            <a:pPr marL="0" indent="0">
              <a:buNone/>
            </a:pPr>
            <a:r>
              <a:rPr lang="tr-TR" sz="2800" dirty="0" smtClean="0"/>
              <a:t>Politika ve Strateji düzenlemeleri devam ediyor</a:t>
            </a:r>
            <a:endParaRPr lang="en-US" sz="2800" dirty="0"/>
          </a:p>
          <a:p>
            <a:pPr marL="0" indent="0">
              <a:buNone/>
            </a:pPr>
            <a:r>
              <a:rPr lang="tr-TR" sz="2800" dirty="0" smtClean="0"/>
              <a:t>Mühendislik Proje Yönetim</a:t>
            </a:r>
            <a:r>
              <a:rPr lang="en-US" sz="2800" dirty="0" smtClean="0"/>
              <a:t> </a:t>
            </a:r>
            <a:r>
              <a:rPr lang="tr-TR" sz="2800" dirty="0" smtClean="0"/>
              <a:t>Şirketi kiralandı</a:t>
            </a:r>
          </a:p>
          <a:p>
            <a:pPr marL="0" indent="0">
              <a:buNone/>
            </a:pPr>
            <a:r>
              <a:rPr lang="tr-TR" sz="2800" dirty="0" smtClean="0"/>
              <a:t>Mühendislik ve İnşaat seçimleri süreç içinde</a:t>
            </a:r>
            <a:endParaRPr lang="en-US" sz="2800" dirty="0"/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3434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Teknik Çalışmalar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	</a:t>
            </a:r>
            <a:r>
              <a:rPr lang="tr-TR" dirty="0" smtClean="0"/>
              <a:t>Mühendislik Proje Yönetimi</a:t>
            </a:r>
            <a:r>
              <a:rPr lang="en-US" dirty="0" smtClean="0"/>
              <a:t> </a:t>
            </a:r>
            <a:r>
              <a:rPr lang="tr-TR" dirty="0" smtClean="0"/>
              <a:t>belirlendi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•	</a:t>
            </a:r>
            <a:r>
              <a:rPr lang="tr-TR" dirty="0" smtClean="0"/>
              <a:t>Müteahitler belirlendi;</a:t>
            </a:r>
            <a:endParaRPr lang="en-US" dirty="0" smtClean="0"/>
          </a:p>
          <a:p>
            <a:pPr lvl="2" indent="-342900"/>
            <a:r>
              <a:rPr lang="tr-TR" dirty="0"/>
              <a:t> </a:t>
            </a:r>
            <a:r>
              <a:rPr lang="tr-TR" dirty="0" smtClean="0"/>
              <a:t>Çevresel ve Sosyal Etki Değerlendirmesi</a:t>
            </a:r>
            <a:endParaRPr lang="en-US" dirty="0"/>
          </a:p>
          <a:p>
            <a:pPr lvl="2" indent="-342900"/>
            <a:r>
              <a:rPr lang="tr-TR" dirty="0" smtClean="0"/>
              <a:t>İzin</a:t>
            </a:r>
          </a:p>
          <a:p>
            <a:pPr lvl="2" indent="-342900"/>
            <a:r>
              <a:rPr lang="tr-TR" dirty="0" smtClean="0"/>
              <a:t>Yol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tr-TR" dirty="0" smtClean="0"/>
              <a:t>Arazi edinimi Protokolü hazırlanıyor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3434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Ticari Çerçeve</a:t>
            </a:r>
            <a:r>
              <a:rPr lang="en-US" dirty="0" smtClean="0"/>
              <a:t>: 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	</a:t>
            </a:r>
            <a:r>
              <a:rPr lang="tr-TR" dirty="0" smtClean="0"/>
              <a:t>Proje İşletmesi dahil düzelenen Hissedarlar Anlaşması</a:t>
            </a:r>
          </a:p>
          <a:p>
            <a:pPr marL="400050" lvl="1" indent="0">
              <a:buNone/>
            </a:pPr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tr-TR" dirty="0" smtClean="0"/>
              <a:t>Taşıma Anlaşmaları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	</a:t>
            </a:r>
            <a:r>
              <a:rPr lang="tr-TR" dirty="0" smtClean="0"/>
              <a:t>İşletme Ayarlamaları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096000" cy="990600"/>
          </a:xfrm>
        </p:spPr>
        <p:txBody>
          <a:bodyPr anchor="ctr">
            <a:normAutofit/>
          </a:bodyPr>
          <a:lstStyle/>
          <a:p>
            <a:pPr algn="l"/>
            <a:r>
              <a:rPr lang="tr-TR" dirty="0" smtClean="0"/>
              <a:t>İzlenecek yol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tr-TR" dirty="0" smtClean="0"/>
              <a:t>Kritik aşamalar </a:t>
            </a:r>
            <a:r>
              <a:rPr lang="en-US" dirty="0" smtClean="0"/>
              <a:t>– </a:t>
            </a:r>
            <a:r>
              <a:rPr lang="tr-TR" dirty="0" smtClean="0"/>
              <a:t>Gelişme Planı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Project </a:t>
            </a:r>
            <a:r>
              <a:rPr lang="tr-TR" dirty="0" smtClean="0"/>
              <a:t>&amp; GTA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3581400"/>
          </a:xfrm>
        </p:spPr>
        <p:txBody>
          <a:bodyPr/>
          <a:lstStyle/>
          <a:p>
            <a:r>
              <a:rPr lang="tr-TR" sz="2800" dirty="0" smtClean="0"/>
              <a:t>Proje zamanı</a:t>
            </a:r>
            <a:r>
              <a:rPr lang="en-US" sz="2800" dirty="0" smtClean="0"/>
              <a:t>:  </a:t>
            </a:r>
            <a:r>
              <a:rPr lang="en-US" sz="2800" dirty="0"/>
              <a:t>			</a:t>
            </a:r>
            <a:r>
              <a:rPr lang="tr-TR" sz="2800" dirty="0" smtClean="0"/>
              <a:t>5</a:t>
            </a:r>
            <a:r>
              <a:rPr lang="en-US" sz="2800" dirty="0" smtClean="0"/>
              <a:t> </a:t>
            </a:r>
            <a:r>
              <a:rPr lang="tr-TR" sz="2800" dirty="0" smtClean="0"/>
              <a:t>Yıl</a:t>
            </a:r>
          </a:p>
          <a:p>
            <a:r>
              <a:rPr lang="tr-TR" sz="2800" dirty="0" smtClean="0"/>
              <a:t>Proje Finans Aktiviteleri</a:t>
            </a:r>
            <a:r>
              <a:rPr lang="en-US" sz="2800" dirty="0" smtClean="0"/>
              <a:t>:     </a:t>
            </a:r>
            <a:r>
              <a:rPr lang="tr-TR" sz="2800" dirty="0" smtClean="0"/>
              <a:t>     </a:t>
            </a:r>
            <a:r>
              <a:rPr lang="en-US" sz="2800" dirty="0" smtClean="0"/>
              <a:t> </a:t>
            </a:r>
            <a:r>
              <a:rPr lang="en-US" sz="2800" dirty="0"/>
              <a:t>2013-2014</a:t>
            </a:r>
          </a:p>
          <a:p>
            <a:r>
              <a:rPr lang="tr-TR" sz="2800" dirty="0" smtClean="0"/>
              <a:t>Gaz İletim Anlaşması Süreci</a:t>
            </a:r>
            <a:r>
              <a:rPr lang="en-US" sz="2800" dirty="0" smtClean="0"/>
              <a:t>:</a:t>
            </a:r>
            <a:r>
              <a:rPr lang="tr-TR" sz="2800" dirty="0" smtClean="0"/>
              <a:t>	</a:t>
            </a:r>
            <a:r>
              <a:rPr lang="en-US" sz="2800" dirty="0" smtClean="0"/>
              <a:t>25 </a:t>
            </a:r>
            <a:r>
              <a:rPr lang="tr-TR" sz="2800" dirty="0" smtClean="0"/>
              <a:t>Yıl</a:t>
            </a:r>
          </a:p>
          <a:p>
            <a:r>
              <a:rPr lang="tr-TR" sz="2800" dirty="0" smtClean="0"/>
              <a:t>Ödeme Kuralları:		Capacity Ship-or-Pay</a:t>
            </a:r>
          </a:p>
          <a:p>
            <a:r>
              <a:rPr lang="tr-TR" sz="2800" dirty="0" smtClean="0"/>
              <a:t>Taşımacılar: 	 Şah Deniz 2 Konsorsiyum &amp;BOTAS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dirty="0" smtClean="0"/>
              <a:t>Finansal Süreçler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3810000"/>
          </a:xfrm>
        </p:spPr>
        <p:txBody>
          <a:bodyPr/>
          <a:lstStyle/>
          <a:p>
            <a:r>
              <a:rPr lang="tr-TR" sz="2800" dirty="0" smtClean="0"/>
              <a:t>Proje Finans Faaliyetleri</a:t>
            </a:r>
            <a:r>
              <a:rPr lang="en-US" sz="2800" dirty="0" smtClean="0"/>
              <a:t>:      2013-2014</a:t>
            </a:r>
            <a:endParaRPr lang="tr-TR" sz="2800" dirty="0"/>
          </a:p>
          <a:p>
            <a:r>
              <a:rPr lang="tr-TR" sz="2800" dirty="0" smtClean="0"/>
              <a:t>Özkaynak, Finansal Geliştirme Enstitüsü, Ex-im Bank, Ticari Bankalar </a:t>
            </a:r>
            <a:endParaRPr lang="en-US" sz="2800" dirty="0"/>
          </a:p>
          <a:p>
            <a:r>
              <a:rPr lang="tr-TR" sz="2800" dirty="0" smtClean="0"/>
              <a:t>Hedef Özkaynak/Borç Oranı</a:t>
            </a:r>
            <a:r>
              <a:rPr lang="en-US" sz="2800" dirty="0" smtClean="0"/>
              <a:t>: </a:t>
            </a:r>
            <a:r>
              <a:rPr lang="tr-TR" sz="2800" dirty="0" smtClean="0"/>
              <a:t>	</a:t>
            </a:r>
            <a:r>
              <a:rPr lang="en-US" sz="2800" dirty="0" smtClean="0"/>
              <a:t>30/70</a:t>
            </a:r>
            <a:endParaRPr lang="tr-TR" sz="2800" dirty="0"/>
          </a:p>
          <a:p>
            <a:pPr lvl="0"/>
            <a:r>
              <a:rPr lang="tr-TR" sz="2800" dirty="0" smtClean="0"/>
              <a:t>Sınırlı Müracaat finansmanı</a:t>
            </a:r>
          </a:p>
          <a:p>
            <a:pPr lvl="0"/>
            <a:r>
              <a:rPr lang="tr-TR" sz="2800" dirty="0" smtClean="0"/>
              <a:t>Değişik ve oransal esasa göre bütün sponsorlardan kredi desteği 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sz="4000" dirty="0" smtClean="0"/>
          </a:p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 smtClean="0"/>
              <a:t>TEŞEKKÜRLER</a:t>
            </a:r>
            <a:endParaRPr lang="tr-T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654040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9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181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Güney Enerji Koridoru’nun gerçekleştirilmesinde Trans Anadolu Doğalgaz Boru Hattı’nın önemi</vt:lpstr>
      <vt:lpstr>Kısa Tanıtım / Projenin Önemli Noktaları</vt:lpstr>
      <vt:lpstr>İlk Olarak Planlanan Güzergah</vt:lpstr>
      <vt:lpstr>Projeyle ilgili kritik aşamalar</vt:lpstr>
      <vt:lpstr>Güncel Faaliyetler/Durum</vt:lpstr>
      <vt:lpstr>İzlenecek yol: Kritik aşamalar – Gelişme Planı</vt:lpstr>
      <vt:lpstr>Project &amp; GTA Schedule</vt:lpstr>
      <vt:lpstr>Finansal Süreçler</vt:lpstr>
      <vt:lpstr>PowerPoint Presentation</vt:lpstr>
    </vt:vector>
  </TitlesOfParts>
  <Company>TANAP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hakano</dc:creator>
  <cp:lastModifiedBy>Idris KUPELI</cp:lastModifiedBy>
  <cp:revision>68</cp:revision>
  <cp:lastPrinted>2013-04-02T13:16:00Z</cp:lastPrinted>
  <dcterms:created xsi:type="dcterms:W3CDTF">2006-08-16T00:00:00Z</dcterms:created>
  <dcterms:modified xsi:type="dcterms:W3CDTF">2013-04-24T14:10:52Z</dcterms:modified>
</cp:coreProperties>
</file>