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4" r:id="rId4"/>
    <p:sldId id="262" r:id="rId5"/>
    <p:sldId id="261" r:id="rId6"/>
    <p:sldId id="263" r:id="rId7"/>
    <p:sldId id="265" r:id="rId8"/>
    <p:sldId id="266" r:id="rId9"/>
    <p:sldId id="272" r:id="rId10"/>
    <p:sldId id="271" r:id="rId11"/>
    <p:sldId id="260" r:id="rId12"/>
    <p:sldId id="273" r:id="rId13"/>
    <p:sldId id="259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Al&#305;m_Sat&#305;m_1907201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77798499618286"/>
          <c:y val="6.6282420749279536E-2"/>
          <c:w val="0.80694553893438348"/>
          <c:h val="0.79538904899135054"/>
        </c:manualLayout>
      </c:layout>
      <c:lineChart>
        <c:grouping val="standard"/>
        <c:ser>
          <c:idx val="0"/>
          <c:order val="0"/>
          <c:tx>
            <c:v>Monthly Natural Gas Consumption of Subscribers 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Tuketim_Artislari!$C$2:$CT$2</c:f>
              <c:numCache>
                <c:formatCode>mmm/yy</c:formatCode>
                <c:ptCount val="9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</c:numCache>
            </c:numRef>
          </c:cat>
          <c:val>
            <c:numRef>
              <c:f>Tuketim_Artislari!$C$248:$CT$248</c:f>
              <c:numCache>
                <c:formatCode>#,##0</c:formatCode>
                <c:ptCount val="96"/>
                <c:pt idx="0">
                  <c:v>573515622</c:v>
                </c:pt>
                <c:pt idx="1">
                  <c:v>704907954</c:v>
                </c:pt>
                <c:pt idx="2">
                  <c:v>664831164</c:v>
                </c:pt>
                <c:pt idx="3">
                  <c:v>442112022</c:v>
                </c:pt>
                <c:pt idx="4">
                  <c:v>102805506</c:v>
                </c:pt>
                <c:pt idx="5">
                  <c:v>88095423</c:v>
                </c:pt>
                <c:pt idx="6">
                  <c:v>71402882</c:v>
                </c:pt>
                <c:pt idx="7">
                  <c:v>85868291</c:v>
                </c:pt>
                <c:pt idx="8">
                  <c:v>114570311</c:v>
                </c:pt>
                <c:pt idx="9">
                  <c:v>255410826</c:v>
                </c:pt>
                <c:pt idx="10">
                  <c:v>425028200</c:v>
                </c:pt>
                <c:pt idx="11">
                  <c:v>738204463</c:v>
                </c:pt>
                <c:pt idx="12">
                  <c:v>807115663</c:v>
                </c:pt>
                <c:pt idx="13">
                  <c:v>716433857</c:v>
                </c:pt>
                <c:pt idx="14">
                  <c:v>543602239</c:v>
                </c:pt>
                <c:pt idx="15">
                  <c:v>348499401</c:v>
                </c:pt>
                <c:pt idx="16">
                  <c:v>156387439</c:v>
                </c:pt>
                <c:pt idx="17">
                  <c:v>115843731</c:v>
                </c:pt>
                <c:pt idx="18">
                  <c:v>84513137</c:v>
                </c:pt>
                <c:pt idx="19">
                  <c:v>105985339</c:v>
                </c:pt>
                <c:pt idx="20">
                  <c:v>154582322</c:v>
                </c:pt>
                <c:pt idx="21">
                  <c:v>239458252</c:v>
                </c:pt>
                <c:pt idx="22">
                  <c:v>486460151</c:v>
                </c:pt>
                <c:pt idx="23">
                  <c:v>813249954</c:v>
                </c:pt>
                <c:pt idx="24">
                  <c:v>806833048.29999995</c:v>
                </c:pt>
                <c:pt idx="25">
                  <c:v>838448344.63999999</c:v>
                </c:pt>
                <c:pt idx="26">
                  <c:v>744776902.67999995</c:v>
                </c:pt>
                <c:pt idx="27">
                  <c:v>425872055.13999999</c:v>
                </c:pt>
                <c:pt idx="28">
                  <c:v>200493498.25</c:v>
                </c:pt>
                <c:pt idx="29">
                  <c:v>149377320.41</c:v>
                </c:pt>
                <c:pt idx="30">
                  <c:v>127065442.97</c:v>
                </c:pt>
                <c:pt idx="31">
                  <c:v>163481024.56999999</c:v>
                </c:pt>
                <c:pt idx="32">
                  <c:v>180989090</c:v>
                </c:pt>
                <c:pt idx="33">
                  <c:v>422919769.94</c:v>
                </c:pt>
                <c:pt idx="34">
                  <c:v>757300503.41999996</c:v>
                </c:pt>
                <c:pt idx="35">
                  <c:v>978465352.95999897</c:v>
                </c:pt>
                <c:pt idx="36">
                  <c:v>1200026866.652</c:v>
                </c:pt>
                <c:pt idx="37">
                  <c:v>1072294382.42</c:v>
                </c:pt>
                <c:pt idx="38">
                  <c:v>832054694.25999999</c:v>
                </c:pt>
                <c:pt idx="39">
                  <c:v>480190665.86000001</c:v>
                </c:pt>
                <c:pt idx="40">
                  <c:v>330033586.88</c:v>
                </c:pt>
                <c:pt idx="41">
                  <c:v>210518138.69</c:v>
                </c:pt>
                <c:pt idx="42">
                  <c:v>207939359.54956198</c:v>
                </c:pt>
                <c:pt idx="43">
                  <c:v>205495079.92513818</c:v>
                </c:pt>
                <c:pt idx="44">
                  <c:v>243439097.47509012</c:v>
                </c:pt>
                <c:pt idx="45">
                  <c:v>423693742.97000003</c:v>
                </c:pt>
                <c:pt idx="46">
                  <c:v>817073675.95999897</c:v>
                </c:pt>
                <c:pt idx="47">
                  <c:v>1168283558.931</c:v>
                </c:pt>
                <c:pt idx="48">
                  <c:v>1137664327</c:v>
                </c:pt>
                <c:pt idx="49">
                  <c:v>1059031781</c:v>
                </c:pt>
                <c:pt idx="50">
                  <c:v>970332939</c:v>
                </c:pt>
                <c:pt idx="51">
                  <c:v>676573460</c:v>
                </c:pt>
                <c:pt idx="52">
                  <c:v>306160235</c:v>
                </c:pt>
                <c:pt idx="53">
                  <c:v>225069987</c:v>
                </c:pt>
                <c:pt idx="54">
                  <c:v>222138094</c:v>
                </c:pt>
                <c:pt idx="55">
                  <c:v>228437848</c:v>
                </c:pt>
                <c:pt idx="56">
                  <c:v>270045223</c:v>
                </c:pt>
                <c:pt idx="57">
                  <c:v>446322572</c:v>
                </c:pt>
                <c:pt idx="58">
                  <c:v>965176696</c:v>
                </c:pt>
                <c:pt idx="59">
                  <c:v>1396170440</c:v>
                </c:pt>
                <c:pt idx="60">
                  <c:v>1604339969.8691244</c:v>
                </c:pt>
                <c:pt idx="61">
                  <c:v>1426094850.3064861</c:v>
                </c:pt>
                <c:pt idx="62">
                  <c:v>891910996.35056496</c:v>
                </c:pt>
                <c:pt idx="63">
                  <c:v>555391649.13512814</c:v>
                </c:pt>
                <c:pt idx="64">
                  <c:v>378837080.45756322</c:v>
                </c:pt>
                <c:pt idx="65">
                  <c:v>243697602.10685211</c:v>
                </c:pt>
                <c:pt idx="66">
                  <c:v>229932244.85528776</c:v>
                </c:pt>
                <c:pt idx="67">
                  <c:v>231838201.63901317</c:v>
                </c:pt>
                <c:pt idx="68">
                  <c:v>312838208.93267959</c:v>
                </c:pt>
                <c:pt idx="69">
                  <c:v>506338488.50668699</c:v>
                </c:pt>
                <c:pt idx="70">
                  <c:v>643336311.90821445</c:v>
                </c:pt>
                <c:pt idx="71">
                  <c:v>1112070398.6566477</c:v>
                </c:pt>
                <c:pt idx="72">
                  <c:v>1297163405.49</c:v>
                </c:pt>
                <c:pt idx="73">
                  <c:v>1156060367.0056825</c:v>
                </c:pt>
                <c:pt idx="74">
                  <c:v>1127203207.9576418</c:v>
                </c:pt>
                <c:pt idx="75">
                  <c:v>656565678.05892956</c:v>
                </c:pt>
                <c:pt idx="76">
                  <c:v>381271366.00353026</c:v>
                </c:pt>
                <c:pt idx="77">
                  <c:v>235415633.44167057</c:v>
                </c:pt>
                <c:pt idx="78">
                  <c:v>245396887.27680719</c:v>
                </c:pt>
                <c:pt idx="79">
                  <c:v>260756556.13612258</c:v>
                </c:pt>
                <c:pt idx="80">
                  <c:v>303928565.46758342</c:v>
                </c:pt>
                <c:pt idx="81">
                  <c:v>385466075.96000004</c:v>
                </c:pt>
                <c:pt idx="82">
                  <c:v>840608074.70000005</c:v>
                </c:pt>
                <c:pt idx="83">
                  <c:v>1306111647.6399999</c:v>
                </c:pt>
                <c:pt idx="84">
                  <c:v>1355337448.1414936</c:v>
                </c:pt>
                <c:pt idx="85">
                  <c:v>1164327320.3922441</c:v>
                </c:pt>
                <c:pt idx="86">
                  <c:v>1059981313.0527463</c:v>
                </c:pt>
                <c:pt idx="87">
                  <c:v>638954685.86417496</c:v>
                </c:pt>
                <c:pt idx="88">
                  <c:v>321629643.24428129</c:v>
                </c:pt>
                <c:pt idx="89">
                  <c:v>233402483.36766031</c:v>
                </c:pt>
                <c:pt idx="90">
                  <c:v>207525746.03977609</c:v>
                </c:pt>
                <c:pt idx="91">
                  <c:v>223887058.85087451</c:v>
                </c:pt>
                <c:pt idx="92">
                  <c:v>255833193.58888859</c:v>
                </c:pt>
                <c:pt idx="93">
                  <c:v>614481217.69965696</c:v>
                </c:pt>
                <c:pt idx="94">
                  <c:v>798375869.9637444</c:v>
                </c:pt>
                <c:pt idx="95">
                  <c:v>1376883162.5909777</c:v>
                </c:pt>
              </c:numCache>
            </c:numRef>
          </c:val>
        </c:ser>
        <c:marker val="1"/>
        <c:axId val="55370880"/>
        <c:axId val="55508992"/>
      </c:lineChart>
      <c:dateAx>
        <c:axId val="55370880"/>
        <c:scaling>
          <c:orientation val="minMax"/>
        </c:scaling>
        <c:axPos val="b"/>
        <c:numFmt formatCode="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  <c:crossAx val="55508992"/>
        <c:crosses val="autoZero"/>
        <c:auto val="1"/>
        <c:lblOffset val="100"/>
        <c:baseTimeUnit val="months"/>
        <c:majorUnit val="1"/>
        <c:majorTimeUnit val="years"/>
        <c:minorUnit val="6"/>
        <c:minorTimeUnit val="months"/>
      </c:dateAx>
      <c:valAx>
        <c:axId val="55508992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 Tur"/>
                <a:ea typeface="Arial Tur"/>
                <a:cs typeface="Arial Tur"/>
              </a:defRPr>
            </a:pPr>
            <a:endParaRPr lang="tr-TR"/>
          </a:p>
        </c:txPr>
        <c:crossAx val="5537088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0.24821</cdr:x>
      <cdr:y>0.02927</cdr:y>
    </cdr:from>
    <cdr:to>
      <cdr:x>0.75001</cdr:x>
      <cdr:y>0.21596</cdr:y>
    </cdr:to>
    <cdr:sp macro="" textlink="">
      <cdr:nvSpPr>
        <cdr:cNvPr id="2" name="7 Metin kutusu"/>
        <cdr:cNvSpPr txBox="1"/>
      </cdr:nvSpPr>
      <cdr:spPr>
        <a:xfrm xmlns:a="http://schemas.openxmlformats.org/drawingml/2006/main">
          <a:off x="992962" y="62730"/>
          <a:ext cx="2007433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tr-TR" sz="1000" i="1" dirty="0" smtClean="0"/>
        </a:p>
        <a:p xmlns:a="http://schemas.openxmlformats.org/drawingml/2006/main">
          <a:r>
            <a:rPr lang="tr-TR" sz="1000" i="1" dirty="0" smtClean="0"/>
            <a:t>O.Yardımcı, F.</a:t>
          </a:r>
          <a:r>
            <a:rPr lang="tr-TR" sz="1000" i="1" dirty="0" err="1" smtClean="0"/>
            <a:t>Ceran</a:t>
          </a:r>
          <a:r>
            <a:rPr lang="tr-TR" sz="1000" i="1" dirty="0" smtClean="0"/>
            <a:t>, Nisan 2011</a:t>
          </a:r>
          <a:endParaRPr lang="tr-TR" sz="1000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5520-3569-464C-B97B-DBA17166AE02}" type="datetimeFigureOut">
              <a:rPr lang="tr-TR" smtClean="0"/>
              <a:pPr/>
              <a:t>26.04.2013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72DA-C116-46C4-8EBC-DF0DC39E6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72DA-C116-46C4-8EBC-DF0DC39E68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C9B9C-C498-4776-8C0D-19B679A475DC}" type="datetimeFigureOut">
              <a:rPr lang="tr-TR" smtClean="0"/>
              <a:pPr/>
              <a:t>26.04.2013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21-3FD2-4305-8414-A5DDA57BB8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14348" y="2428868"/>
            <a:ext cx="7786742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TÜRKİYE DOĞAL GAZ PİYASASI  İLETİM TARİFESİ</a:t>
            </a: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tr-TR" sz="2000" dirty="0" smtClean="0">
                <a:solidFill>
                  <a:srgbClr val="C00000"/>
                </a:solidFill>
                <a:latin typeface="Arial" charset="0"/>
              </a:rPr>
              <a:t>Tarifeler Dairesi Başkanlığı</a:t>
            </a: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tr-TR" sz="2400" dirty="0" smtClean="0">
              <a:latin typeface="Arial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428892" y="5715016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tr-TR" dirty="0" smtClean="0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Bursa, Nisan 2013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Giriş - Çıkış </a:t>
            </a:r>
            <a:r>
              <a:rPr lang="tr-TR" sz="2400" b="1" dirty="0" err="1" smtClean="0">
                <a:solidFill>
                  <a:srgbClr val="C00000"/>
                </a:solidFill>
                <a:latin typeface="Arial" charset="0"/>
              </a:rPr>
              <a:t>Zonları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71438" y="1628775"/>
            <a:ext cx="9215438" cy="4321175"/>
            <a:chOff x="-45" y="1026"/>
            <a:chExt cx="5805" cy="2722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/>
            <a:srcRect l="4424" t="23921" r="2757" b="13983"/>
            <a:stretch>
              <a:fillRect/>
            </a:stretch>
          </p:blipFill>
          <p:spPr bwMode="auto">
            <a:xfrm>
              <a:off x="333" y="1099"/>
              <a:ext cx="5427" cy="2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85" y="1026"/>
              <a:ext cx="586" cy="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Malkoçlar 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63" y="1661"/>
              <a:ext cx="642" cy="2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M. Ereğlisi (LNG)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528" y="1172"/>
              <a:ext cx="789" cy="4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3: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Durusu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(Mavi Akım)</a:t>
              </a:r>
              <a:endParaRPr lang="tr-TR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 rot="-2782171">
              <a:off x="4855" y="1468"/>
              <a:ext cx="228" cy="89"/>
            </a:xfrm>
            <a:prstGeom prst="leftArrow">
              <a:avLst>
                <a:gd name="adj1" fmla="val 50000"/>
                <a:gd name="adj2" fmla="val 64045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5041" y="1092"/>
              <a:ext cx="719" cy="4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5: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Türkgözü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</a:t>
              </a:r>
              <a:r>
                <a:rPr lang="tr-TR" sz="1400" dirty="0" smtClean="0">
                  <a:solidFill>
                    <a:schemeClr val="tx1"/>
                  </a:solidFill>
                </a:rPr>
                <a:t>Azerbaycan</a:t>
              </a:r>
              <a:r>
                <a:rPr lang="tr-TR" sz="1400" dirty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834" y="1588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 rot="8097601">
              <a:off x="261" y="2679"/>
              <a:ext cx="228" cy="89"/>
            </a:xfrm>
            <a:prstGeom prst="leftArrow">
              <a:avLst>
                <a:gd name="adj1" fmla="val 50000"/>
                <a:gd name="adj2" fmla="val 64045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66" y="2534"/>
              <a:ext cx="135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 rot="-2782171">
              <a:off x="2018" y="1518"/>
              <a:ext cx="228" cy="90"/>
            </a:xfrm>
            <a:prstGeom prst="leftArrow">
              <a:avLst>
                <a:gd name="adj1" fmla="val 50000"/>
                <a:gd name="adj2" fmla="val 63333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935" y="1035"/>
              <a:ext cx="1177" cy="4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8: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TPAO Akçakoca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(Üretim) 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997" y="1639"/>
              <a:ext cx="135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rot="-2782171">
              <a:off x="1252" y="1519"/>
              <a:ext cx="229" cy="89"/>
            </a:xfrm>
            <a:prstGeom prst="leftArrow">
              <a:avLst>
                <a:gd name="adj1" fmla="val 50000"/>
                <a:gd name="adj2" fmla="val 64326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1215" y="1215"/>
              <a:ext cx="819" cy="2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7: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TPAO </a:t>
              </a:r>
              <a:r>
                <a:rPr lang="tr-TR" sz="1400" dirty="0" smtClean="0">
                  <a:solidFill>
                    <a:schemeClr val="tx1"/>
                  </a:solidFill>
                </a:rPr>
                <a:t>Depo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1231" y="1639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871" y="1815"/>
              <a:ext cx="4234" cy="1513"/>
            </a:xfrm>
            <a:custGeom>
              <a:avLst/>
              <a:gdLst>
                <a:gd name="T0" fmla="*/ 4001 w 4264"/>
                <a:gd name="T1" fmla="*/ 80 h 1814"/>
                <a:gd name="T2" fmla="*/ 3022 w 4264"/>
                <a:gd name="T3" fmla="*/ 293 h 1814"/>
                <a:gd name="T4" fmla="*/ 2213 w 4264"/>
                <a:gd name="T5" fmla="*/ 346 h 1814"/>
                <a:gd name="T6" fmla="*/ 1406 w 4264"/>
                <a:gd name="T7" fmla="*/ 338 h 1814"/>
                <a:gd name="T8" fmla="*/ 1191 w 4264"/>
                <a:gd name="T9" fmla="*/ 354 h 1814"/>
                <a:gd name="T10" fmla="*/ 172 w 4264"/>
                <a:gd name="T11" fmla="*/ 301 h 1814"/>
                <a:gd name="T12" fmla="*/ 0 w 4264"/>
                <a:gd name="T13" fmla="*/ 107 h 1814"/>
                <a:gd name="T14" fmla="*/ 508 w 4264"/>
                <a:gd name="T15" fmla="*/ 89 h 1814"/>
                <a:gd name="T16" fmla="*/ 635 w 4264"/>
                <a:gd name="T17" fmla="*/ 0 h 1814"/>
                <a:gd name="T18" fmla="*/ 1915 w 4264"/>
                <a:gd name="T19" fmla="*/ 9 h 1814"/>
                <a:gd name="T20" fmla="*/ 2554 w 4264"/>
                <a:gd name="T21" fmla="*/ 62 h 1814"/>
                <a:gd name="T22" fmla="*/ 3745 w 4264"/>
                <a:gd name="T23" fmla="*/ 44 h 1814"/>
                <a:gd name="T24" fmla="*/ 4001 w 4264"/>
                <a:gd name="T25" fmla="*/ 80 h 18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64"/>
                <a:gd name="T40" fmla="*/ 0 h 1814"/>
                <a:gd name="T41" fmla="*/ 4264 w 4264"/>
                <a:gd name="T42" fmla="*/ 1814 h 18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64" h="1814">
                  <a:moveTo>
                    <a:pt x="4264" y="408"/>
                  </a:moveTo>
                  <a:lnTo>
                    <a:pt x="3220" y="1497"/>
                  </a:lnTo>
                  <a:lnTo>
                    <a:pt x="2358" y="1769"/>
                  </a:lnTo>
                  <a:lnTo>
                    <a:pt x="1497" y="1724"/>
                  </a:lnTo>
                  <a:lnTo>
                    <a:pt x="1270" y="1814"/>
                  </a:lnTo>
                  <a:lnTo>
                    <a:pt x="181" y="1542"/>
                  </a:lnTo>
                  <a:lnTo>
                    <a:pt x="0" y="544"/>
                  </a:lnTo>
                  <a:lnTo>
                    <a:pt x="544" y="454"/>
                  </a:lnTo>
                  <a:lnTo>
                    <a:pt x="680" y="0"/>
                  </a:lnTo>
                  <a:lnTo>
                    <a:pt x="2041" y="45"/>
                  </a:lnTo>
                  <a:lnTo>
                    <a:pt x="2721" y="318"/>
                  </a:lnTo>
                  <a:lnTo>
                    <a:pt x="3991" y="227"/>
                  </a:lnTo>
                  <a:lnTo>
                    <a:pt x="4264" y="408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2157" y="2239"/>
              <a:ext cx="57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tr-TR" sz="2800" dirty="0" smtClean="0">
                  <a:solidFill>
                    <a:schemeClr val="tx1"/>
                  </a:solidFill>
                </a:rPr>
                <a:t>ÇIKIŞ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90" y="2880"/>
              <a:ext cx="624" cy="4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6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Egegaz</a:t>
              </a:r>
              <a:r>
                <a:rPr lang="tr-TR" sz="1400" dirty="0">
                  <a:solidFill>
                    <a:schemeClr val="tx1"/>
                  </a:solidFill>
                </a:rPr>
                <a:t>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(LNG)</a:t>
              </a:r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 rot="9292681">
              <a:off x="333" y="1756"/>
              <a:ext cx="269" cy="76"/>
            </a:xfrm>
            <a:prstGeom prst="leftArrow">
              <a:avLst>
                <a:gd name="adj1" fmla="val 50000"/>
                <a:gd name="adj2" fmla="val 88487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0" y="1698"/>
              <a:ext cx="703" cy="5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9: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TEMİ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Edirne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</a:t>
              </a:r>
              <a:r>
                <a:rPr lang="tr-TR" sz="1400" dirty="0" smtClean="0"/>
                <a:t>Üretim</a:t>
              </a:r>
              <a:r>
                <a:rPr lang="tr-TR" sz="1400" dirty="0" smtClean="0">
                  <a:solidFill>
                    <a:schemeClr val="tx1"/>
                  </a:solidFill>
                </a:rPr>
                <a:t>) 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557" y="1670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0" y="1506"/>
              <a:ext cx="576" cy="82"/>
            </a:xfrm>
            <a:prstGeom prst="leftArrow">
              <a:avLst>
                <a:gd name="adj1" fmla="val 50000"/>
                <a:gd name="adj2" fmla="val 175610"/>
              </a:avLst>
            </a:prstGeom>
            <a:solidFill>
              <a:srgbClr val="3333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-45" y="1305"/>
              <a:ext cx="672" cy="2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050" dirty="0" err="1">
                  <a:solidFill>
                    <a:schemeClr val="tx1"/>
                  </a:solidFill>
                </a:rPr>
                <a:t>Export</a:t>
              </a:r>
              <a:r>
                <a:rPr lang="tr-TR" sz="1050" dirty="0">
                  <a:solidFill>
                    <a:schemeClr val="tx1"/>
                  </a:solidFill>
                </a:rPr>
                <a:t>  </a:t>
              </a:r>
              <a:r>
                <a:rPr lang="tr-TR" sz="1050" dirty="0" err="1">
                  <a:solidFill>
                    <a:schemeClr val="tx1"/>
                  </a:solidFill>
                </a:rPr>
                <a:t>Point</a:t>
              </a:r>
              <a:endParaRPr lang="tr-TR" sz="105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050" dirty="0">
                  <a:solidFill>
                    <a:schemeClr val="tx1"/>
                  </a:solidFill>
                </a:rPr>
                <a:t>(</a:t>
              </a:r>
              <a:r>
                <a:rPr lang="tr-TR" sz="1050" dirty="0" err="1">
                  <a:solidFill>
                    <a:schemeClr val="tx1"/>
                  </a:solidFill>
                </a:rPr>
                <a:t>Greece</a:t>
              </a:r>
              <a:r>
                <a:rPr lang="tr-TR" sz="105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5164" y="2379"/>
              <a:ext cx="317" cy="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5040" y="2430"/>
              <a:ext cx="570" cy="4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-4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Bazargan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(Iran)</a:t>
              </a:r>
              <a:endParaRPr lang="tr-TR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318" y="1117"/>
              <a:ext cx="884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675" y="1845"/>
              <a:ext cx="450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2</a:t>
              </a:r>
            </a:p>
          </p:txBody>
        </p:sp>
      </p:grpSp>
      <p:sp>
        <p:nvSpPr>
          <p:cNvPr id="59" name="58 Serbest Form"/>
          <p:cNvSpPr/>
          <p:nvPr/>
        </p:nvSpPr>
        <p:spPr>
          <a:xfrm>
            <a:off x="1835312" y="4559168"/>
            <a:ext cx="5237018" cy="655782"/>
          </a:xfrm>
          <a:custGeom>
            <a:avLst/>
            <a:gdLst>
              <a:gd name="connsiteX0" fmla="*/ 0 w 5237018"/>
              <a:gd name="connsiteY0" fmla="*/ 586509 h 655782"/>
              <a:gd name="connsiteX1" fmla="*/ 1343891 w 5237018"/>
              <a:gd name="connsiteY1" fmla="*/ 73891 h 655782"/>
              <a:gd name="connsiteX2" fmla="*/ 3726873 w 5237018"/>
              <a:gd name="connsiteY2" fmla="*/ 143164 h 655782"/>
              <a:gd name="connsiteX3" fmla="*/ 5237018 w 5237018"/>
              <a:gd name="connsiteY3" fmla="*/ 655782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7018" h="655782">
                <a:moveTo>
                  <a:pt x="0" y="586509"/>
                </a:moveTo>
                <a:cubicBezTo>
                  <a:pt x="361373" y="367145"/>
                  <a:pt x="722746" y="147782"/>
                  <a:pt x="1343891" y="73891"/>
                </a:cubicBezTo>
                <a:cubicBezTo>
                  <a:pt x="1965036" y="0"/>
                  <a:pt x="3078019" y="46182"/>
                  <a:pt x="3726873" y="143164"/>
                </a:cubicBezTo>
                <a:cubicBezTo>
                  <a:pt x="4375728" y="240146"/>
                  <a:pt x="4911436" y="558800"/>
                  <a:pt x="5237018" y="655782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Serbest Form"/>
          <p:cNvSpPr/>
          <p:nvPr/>
        </p:nvSpPr>
        <p:spPr>
          <a:xfrm>
            <a:off x="1288473" y="3913909"/>
            <a:ext cx="6677891" cy="935182"/>
          </a:xfrm>
          <a:custGeom>
            <a:avLst/>
            <a:gdLst>
              <a:gd name="connsiteX0" fmla="*/ 0 w 6677891"/>
              <a:gd name="connsiteY0" fmla="*/ 893618 h 935182"/>
              <a:gd name="connsiteX1" fmla="*/ 1842654 w 6677891"/>
              <a:gd name="connsiteY1" fmla="*/ 117764 h 935182"/>
              <a:gd name="connsiteX2" fmla="*/ 4114800 w 6677891"/>
              <a:gd name="connsiteY2" fmla="*/ 187036 h 935182"/>
              <a:gd name="connsiteX3" fmla="*/ 6677891 w 6677891"/>
              <a:gd name="connsiteY3" fmla="*/ 935182 h 9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7891" h="935182">
                <a:moveTo>
                  <a:pt x="0" y="893618"/>
                </a:moveTo>
                <a:cubicBezTo>
                  <a:pt x="578427" y="564573"/>
                  <a:pt x="1156854" y="235528"/>
                  <a:pt x="1842654" y="117764"/>
                </a:cubicBezTo>
                <a:cubicBezTo>
                  <a:pt x="2528454" y="0"/>
                  <a:pt x="3308927" y="50800"/>
                  <a:pt x="4114800" y="187036"/>
                </a:cubicBezTo>
                <a:cubicBezTo>
                  <a:pt x="4920673" y="323272"/>
                  <a:pt x="6197600" y="833582"/>
                  <a:pt x="6677891" y="93518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Serbest Form"/>
          <p:cNvSpPr/>
          <p:nvPr/>
        </p:nvSpPr>
        <p:spPr>
          <a:xfrm>
            <a:off x="1071538" y="3357562"/>
            <a:ext cx="7500990" cy="935182"/>
          </a:xfrm>
          <a:custGeom>
            <a:avLst/>
            <a:gdLst>
              <a:gd name="connsiteX0" fmla="*/ 0 w 6677891"/>
              <a:gd name="connsiteY0" fmla="*/ 893618 h 935182"/>
              <a:gd name="connsiteX1" fmla="*/ 1842654 w 6677891"/>
              <a:gd name="connsiteY1" fmla="*/ 117764 h 935182"/>
              <a:gd name="connsiteX2" fmla="*/ 4114800 w 6677891"/>
              <a:gd name="connsiteY2" fmla="*/ 187036 h 935182"/>
              <a:gd name="connsiteX3" fmla="*/ 6677891 w 6677891"/>
              <a:gd name="connsiteY3" fmla="*/ 935182 h 93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7891" h="935182">
                <a:moveTo>
                  <a:pt x="0" y="893618"/>
                </a:moveTo>
                <a:cubicBezTo>
                  <a:pt x="578427" y="564573"/>
                  <a:pt x="1156854" y="235528"/>
                  <a:pt x="1842654" y="117764"/>
                </a:cubicBezTo>
                <a:cubicBezTo>
                  <a:pt x="2528454" y="0"/>
                  <a:pt x="3308927" y="50800"/>
                  <a:pt x="4114800" y="187036"/>
                </a:cubicBezTo>
                <a:cubicBezTo>
                  <a:pt x="4920673" y="323272"/>
                  <a:pt x="6197600" y="833582"/>
                  <a:pt x="6677891" y="93518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Tarife Belirleme Süreci</a:t>
            </a:r>
            <a:endParaRPr lang="tr-TR" sz="2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70" name="Picture 3" descr="uzun_ince_1253883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052513"/>
            <a:ext cx="34020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1403350" y="5805488"/>
            <a:ext cx="6767513" cy="290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lang="tr-TR" b="0" dirty="0"/>
              <a:t>BOTAŞ İletimden tarife </a:t>
            </a:r>
            <a:r>
              <a:rPr lang="tr-TR" b="0" dirty="0" smtClean="0"/>
              <a:t>önerisi ve bilgi-belge </a:t>
            </a:r>
            <a:r>
              <a:rPr lang="tr-TR" b="0" dirty="0"/>
              <a:t>talep edilmesi </a:t>
            </a:r>
            <a:r>
              <a:rPr lang="tr-TR" b="0" dirty="0" smtClean="0"/>
              <a:t>(Mayıs </a:t>
            </a:r>
            <a:r>
              <a:rPr lang="tr-TR" b="0" dirty="0"/>
              <a:t>2013)</a:t>
            </a:r>
          </a:p>
        </p:txBody>
      </p:sp>
      <p:grpSp>
        <p:nvGrpSpPr>
          <p:cNvPr id="72" name="Group 9"/>
          <p:cNvGrpSpPr>
            <a:grpSpLocks/>
          </p:cNvGrpSpPr>
          <p:nvPr/>
        </p:nvGrpSpPr>
        <p:grpSpPr bwMode="auto">
          <a:xfrm>
            <a:off x="1403350" y="5013325"/>
            <a:ext cx="6767513" cy="720725"/>
            <a:chOff x="884" y="3158"/>
            <a:chExt cx="4263" cy="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3" name="AutoShape 6"/>
            <p:cNvSpPr>
              <a:spLocks noChangeArrowheads="1"/>
            </p:cNvSpPr>
            <p:nvPr/>
          </p:nvSpPr>
          <p:spPr bwMode="auto">
            <a:xfrm rot="10800000">
              <a:off x="2771" y="3385"/>
              <a:ext cx="227" cy="227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884" y="3158"/>
              <a:ext cx="4263" cy="183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tr-TR" dirty="0" smtClean="0"/>
                <a:t>BOTAŞ İletimin t</a:t>
              </a:r>
              <a:r>
                <a:rPr lang="tr-TR" b="0" dirty="0" smtClean="0"/>
                <a:t>arife </a:t>
              </a:r>
              <a:r>
                <a:rPr lang="tr-TR" b="0" dirty="0"/>
                <a:t>önerisi ile birlikte </a:t>
              </a:r>
              <a:r>
                <a:rPr lang="tr-TR" b="0" dirty="0" smtClean="0"/>
                <a:t>verilerini </a:t>
              </a:r>
              <a:r>
                <a:rPr lang="tr-TR" b="0" dirty="0"/>
                <a:t>sunması </a:t>
              </a:r>
              <a:r>
                <a:rPr lang="tr-TR" b="0" dirty="0" smtClean="0"/>
                <a:t>(Haziran </a:t>
              </a:r>
              <a:r>
                <a:rPr lang="tr-TR" b="0" dirty="0"/>
                <a:t>2013)</a:t>
              </a:r>
            </a:p>
          </p:txBody>
        </p:sp>
      </p:grpSp>
      <p:grpSp>
        <p:nvGrpSpPr>
          <p:cNvPr id="75" name="Group 11"/>
          <p:cNvGrpSpPr>
            <a:grpSpLocks/>
          </p:cNvGrpSpPr>
          <p:nvPr/>
        </p:nvGrpSpPr>
        <p:grpSpPr bwMode="auto">
          <a:xfrm>
            <a:off x="1403350" y="4221163"/>
            <a:ext cx="6767513" cy="720725"/>
            <a:chOff x="884" y="3158"/>
            <a:chExt cx="4263" cy="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6" name="AutoShape 12"/>
            <p:cNvSpPr>
              <a:spLocks noChangeArrowheads="1"/>
            </p:cNvSpPr>
            <p:nvPr/>
          </p:nvSpPr>
          <p:spPr bwMode="auto">
            <a:xfrm rot="10800000">
              <a:off x="2771" y="3385"/>
              <a:ext cx="227" cy="227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884" y="3158"/>
              <a:ext cx="4263" cy="183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tr-TR" b="0" dirty="0"/>
                <a:t>Tarife önerisinin ve bilgi-belgelerin incelenmesi (Haziran 2013)</a:t>
              </a:r>
            </a:p>
          </p:txBody>
        </p:sp>
      </p:grpSp>
      <p:grpSp>
        <p:nvGrpSpPr>
          <p:cNvPr id="78" name="Group 14"/>
          <p:cNvGrpSpPr>
            <a:grpSpLocks/>
          </p:cNvGrpSpPr>
          <p:nvPr/>
        </p:nvGrpSpPr>
        <p:grpSpPr bwMode="auto">
          <a:xfrm>
            <a:off x="1403350" y="3429003"/>
            <a:ext cx="6767513" cy="713751"/>
            <a:chOff x="884" y="3158"/>
            <a:chExt cx="4263" cy="504"/>
          </a:xfrm>
        </p:grpSpPr>
        <p:sp>
          <p:nvSpPr>
            <p:cNvPr id="79" name="AutoShape 15"/>
            <p:cNvSpPr>
              <a:spLocks noChangeArrowheads="1"/>
            </p:cNvSpPr>
            <p:nvPr/>
          </p:nvSpPr>
          <p:spPr bwMode="auto">
            <a:xfrm rot="10800000">
              <a:off x="2771" y="3385"/>
              <a:ext cx="227" cy="27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884" y="3158"/>
              <a:ext cx="4263" cy="1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tr-TR" b="0" dirty="0" smtClean="0"/>
                <a:t>İlave </a:t>
              </a:r>
              <a:r>
                <a:rPr lang="tr-TR" b="0" dirty="0"/>
                <a:t>bilgi-belge talebi, </a:t>
              </a:r>
              <a:r>
                <a:rPr lang="tr-TR" b="0" dirty="0" smtClean="0"/>
                <a:t> toplantılar </a:t>
              </a:r>
              <a:r>
                <a:rPr lang="tr-TR" b="0" dirty="0"/>
                <a:t>düzenlenmesi (Haziran – Temmuz 2013)</a:t>
              </a:r>
            </a:p>
          </p:txBody>
        </p:sp>
      </p:grpSp>
      <p:grpSp>
        <p:nvGrpSpPr>
          <p:cNvPr id="81" name="Group 18"/>
          <p:cNvGrpSpPr>
            <a:grpSpLocks/>
          </p:cNvGrpSpPr>
          <p:nvPr/>
        </p:nvGrpSpPr>
        <p:grpSpPr bwMode="auto">
          <a:xfrm>
            <a:off x="1403350" y="2622550"/>
            <a:ext cx="6767513" cy="720725"/>
            <a:chOff x="884" y="3158"/>
            <a:chExt cx="4263" cy="454"/>
          </a:xfrm>
        </p:grpSpPr>
        <p:sp>
          <p:nvSpPr>
            <p:cNvPr id="82" name="AutoShape 19"/>
            <p:cNvSpPr>
              <a:spLocks noChangeArrowheads="1"/>
            </p:cNvSpPr>
            <p:nvPr/>
          </p:nvSpPr>
          <p:spPr bwMode="auto">
            <a:xfrm rot="10800000">
              <a:off x="2771" y="3385"/>
              <a:ext cx="227" cy="2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884" y="3158"/>
              <a:ext cx="4263" cy="1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tr-TR" b="0" dirty="0"/>
                <a:t>İlgili sektör dairesi ile görüşmeler, veri alışverişi (Temmuz 2013)</a:t>
              </a:r>
            </a:p>
          </p:txBody>
        </p:sp>
      </p:grpSp>
      <p:grpSp>
        <p:nvGrpSpPr>
          <p:cNvPr id="84" name="Group 21"/>
          <p:cNvGrpSpPr>
            <a:grpSpLocks/>
          </p:cNvGrpSpPr>
          <p:nvPr/>
        </p:nvGrpSpPr>
        <p:grpSpPr bwMode="auto">
          <a:xfrm>
            <a:off x="1403350" y="1844675"/>
            <a:ext cx="6767513" cy="720725"/>
            <a:chOff x="884" y="3158"/>
            <a:chExt cx="4263" cy="45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5" name="AutoShape 22"/>
            <p:cNvSpPr>
              <a:spLocks noChangeArrowheads="1"/>
            </p:cNvSpPr>
            <p:nvPr/>
          </p:nvSpPr>
          <p:spPr bwMode="auto">
            <a:xfrm rot="10800000">
              <a:off x="2771" y="3385"/>
              <a:ext cx="227" cy="227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884" y="3158"/>
              <a:ext cx="4263" cy="183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tr-TR" b="0" dirty="0"/>
                <a:t>Çalışmaların tamamlanması ve </a:t>
              </a:r>
              <a:r>
                <a:rPr lang="tr-TR" b="0" dirty="0" smtClean="0"/>
                <a:t>Kurula </a:t>
              </a:r>
              <a:r>
                <a:rPr lang="tr-TR" b="0" dirty="0"/>
                <a:t>sunulması (Temmuz 2013)</a:t>
              </a:r>
            </a:p>
          </p:txBody>
        </p:sp>
      </p:grpSp>
      <p:grpSp>
        <p:nvGrpSpPr>
          <p:cNvPr id="87" name="Group 24"/>
          <p:cNvGrpSpPr>
            <a:grpSpLocks/>
          </p:cNvGrpSpPr>
          <p:nvPr/>
        </p:nvGrpSpPr>
        <p:grpSpPr bwMode="auto">
          <a:xfrm>
            <a:off x="1403350" y="1081088"/>
            <a:ext cx="6767513" cy="720725"/>
            <a:chOff x="884" y="3158"/>
            <a:chExt cx="4263" cy="454"/>
          </a:xfrm>
        </p:grpSpPr>
        <p:sp>
          <p:nvSpPr>
            <p:cNvPr id="88" name="AutoShape 25"/>
            <p:cNvSpPr>
              <a:spLocks noChangeArrowheads="1"/>
            </p:cNvSpPr>
            <p:nvPr/>
          </p:nvSpPr>
          <p:spPr bwMode="auto">
            <a:xfrm rot="10800000">
              <a:off x="2771" y="3385"/>
              <a:ext cx="227" cy="2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26"/>
            <p:cNvSpPr>
              <a:spLocks noChangeArrowheads="1"/>
            </p:cNvSpPr>
            <p:nvPr/>
          </p:nvSpPr>
          <p:spPr bwMode="auto">
            <a:xfrm>
              <a:off x="884" y="3158"/>
              <a:ext cx="4263" cy="1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</a:pPr>
              <a:r>
                <a:rPr lang="tr-TR" b="0" dirty="0"/>
                <a:t>Tarifelerin Kurul tarafından onaylanması (Ağustos 2013)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Tarife Belirleme Süreci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79418" y="1504125"/>
            <a:ext cx="8750300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Reel Makul Getiri Oranı (</a:t>
            </a:r>
            <a:r>
              <a:rPr lang="tr-TR" dirty="0" smtClean="0"/>
              <a:t>WACC - </a:t>
            </a:r>
            <a:r>
              <a:rPr lang="tr-TR" dirty="0" err="1" smtClean="0">
                <a:solidFill>
                  <a:schemeClr val="tx1"/>
                </a:solidFill>
              </a:rPr>
              <a:t>Weighted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Average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Cost</a:t>
            </a:r>
            <a:r>
              <a:rPr lang="tr-TR" dirty="0" smtClean="0">
                <a:solidFill>
                  <a:schemeClr val="tx1"/>
                </a:solidFill>
              </a:rPr>
              <a:t> of </a:t>
            </a:r>
            <a:r>
              <a:rPr lang="tr-TR" dirty="0" err="1" smtClean="0">
                <a:solidFill>
                  <a:schemeClr val="tx1"/>
                </a:solidFill>
              </a:rPr>
              <a:t>Capital</a:t>
            </a:r>
            <a:r>
              <a:rPr lang="tr-TR" dirty="0" smtClean="0">
                <a:solidFill>
                  <a:schemeClr val="tx1"/>
                </a:solidFill>
              </a:rPr>
              <a:t>)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 Tarife Uygulama Dönemi (3-10 yıl arası)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 Fiyat Yapısı (İletim kapasite ve hizmet bedellerinin gelir gereksiniminden aldığı pay)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 smtClean="0"/>
              <a:t> Bölgesel Fiyatlama (</a:t>
            </a:r>
            <a:r>
              <a:rPr lang="tr-TR" dirty="0" err="1" smtClean="0"/>
              <a:t>Zonların</a:t>
            </a:r>
            <a:r>
              <a:rPr lang="tr-TR" dirty="0" smtClean="0"/>
              <a:t> tespiti ve fiyat yapısı)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Depolama Tarifesi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79388" y="1629495"/>
            <a:ext cx="8678892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15 inci madde; </a:t>
            </a:r>
            <a:r>
              <a:rPr lang="tr-TR" dirty="0" smtClean="0">
                <a:solidFill>
                  <a:schemeClr val="tx1"/>
                </a:solidFill>
              </a:rPr>
              <a:t>“[…]</a:t>
            </a:r>
            <a:r>
              <a:rPr lang="tr-TR" i="1" dirty="0" smtClean="0">
                <a:solidFill>
                  <a:schemeClr val="tx1"/>
                </a:solidFill>
              </a:rPr>
              <a:t>depolama şirketleri ile depolama hizmetleri alan tüzel kişiler arasında fiyatlar serbestçe belirlenir.</a:t>
            </a:r>
            <a:r>
              <a:rPr lang="tr-TR" dirty="0" smtClean="0">
                <a:solidFill>
                  <a:schemeClr val="tx1"/>
                </a:solidFill>
              </a:rPr>
              <a:t>”</a:t>
            </a:r>
            <a:endParaRPr lang="tr-TR" dirty="0">
              <a:solidFill>
                <a:schemeClr val="tx1"/>
              </a:solidFill>
            </a:endParaRPr>
          </a:p>
          <a:p>
            <a:pPr lvl="1" algn="just" eaLnBrk="0" hangingPunct="0">
              <a:buClr>
                <a:srgbClr val="AA283E"/>
              </a:buClr>
              <a:buFont typeface="Wingdings" pitchFamily="2" charset="2"/>
              <a:buNone/>
            </a:pPr>
            <a:endParaRPr lang="tr-TR" dirty="0">
              <a:solidFill>
                <a:schemeClr val="tx1"/>
              </a:solidFill>
            </a:endParaRPr>
          </a:p>
          <a:p>
            <a:pPr lvl="1"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/>
              <a:t>Elektrik </a:t>
            </a:r>
            <a:r>
              <a:rPr lang="tr-TR" dirty="0" err="1" smtClean="0"/>
              <a:t>Piyasaso</a:t>
            </a:r>
            <a:r>
              <a:rPr lang="tr-TR" dirty="0" smtClean="0"/>
              <a:t> Kanununun 5/a/f hükmü gereği olarak g</a:t>
            </a:r>
            <a:r>
              <a:rPr lang="tr-TR" dirty="0" smtClean="0">
                <a:solidFill>
                  <a:schemeClr val="tx1"/>
                </a:solidFill>
              </a:rPr>
              <a:t>eçici </a:t>
            </a:r>
            <a:r>
              <a:rPr lang="tr-TR" dirty="0">
                <a:solidFill>
                  <a:schemeClr val="tx1"/>
                </a:solidFill>
              </a:rPr>
              <a:t>2 </a:t>
            </a:r>
            <a:r>
              <a:rPr lang="tr-TR" dirty="0" err="1">
                <a:solidFill>
                  <a:schemeClr val="tx1"/>
                </a:solidFill>
              </a:rPr>
              <a:t>nci</a:t>
            </a:r>
            <a:r>
              <a:rPr lang="tr-TR" dirty="0">
                <a:solidFill>
                  <a:schemeClr val="tx1"/>
                </a:solidFill>
              </a:rPr>
              <a:t> madde; </a:t>
            </a:r>
            <a:r>
              <a:rPr lang="tr-TR" dirty="0" smtClean="0">
                <a:solidFill>
                  <a:schemeClr val="tx1"/>
                </a:solidFill>
              </a:rPr>
              <a:t>“</a:t>
            </a:r>
            <a:r>
              <a:rPr lang="tr-TR" i="1" dirty="0" smtClean="0">
                <a:solidFill>
                  <a:schemeClr val="tx1"/>
                </a:solidFill>
              </a:rPr>
              <a:t>Ülkedeki </a:t>
            </a:r>
            <a:r>
              <a:rPr lang="tr-TR" i="1" dirty="0">
                <a:solidFill>
                  <a:schemeClr val="tx1"/>
                </a:solidFill>
              </a:rPr>
              <a:t>depolama kapasitesi yeterli seviyeye ulaşıncaya kadar depolamaya ilişkin fiyat ve tarifeler de Kurul tarafından belirlenebilir</a:t>
            </a:r>
            <a:r>
              <a:rPr lang="tr-TR" i="1" dirty="0" smtClean="0">
                <a:solidFill>
                  <a:schemeClr val="tx1"/>
                </a:solidFill>
              </a:rPr>
              <a:t>.</a:t>
            </a:r>
            <a:r>
              <a:rPr lang="tr-TR" dirty="0" smtClean="0">
                <a:solidFill>
                  <a:schemeClr val="tx1"/>
                </a:solidFill>
              </a:rPr>
              <a:t>”</a:t>
            </a:r>
            <a:endParaRPr lang="tr-TR" dirty="0">
              <a:solidFill>
                <a:schemeClr val="tx1"/>
              </a:solidFill>
            </a:endParaRPr>
          </a:p>
          <a:p>
            <a:pPr lvl="1"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  <a:p>
            <a:pPr lvl="1" algn="just" eaLnBrk="0" hangingPunct="0">
              <a:buClr>
                <a:srgbClr val="AA283E"/>
              </a:buClr>
              <a:buFont typeface="Wingdings" pitchFamily="2" charset="2"/>
              <a:buNone/>
            </a:pPr>
            <a:r>
              <a:rPr lang="tr-TR" dirty="0">
                <a:solidFill>
                  <a:schemeClr val="tx1"/>
                </a:solidFill>
              </a:rPr>
              <a:t>Depolama tarifesi geçici 2 </a:t>
            </a:r>
            <a:r>
              <a:rPr lang="tr-TR" dirty="0" err="1">
                <a:solidFill>
                  <a:schemeClr val="tx1"/>
                </a:solidFill>
              </a:rPr>
              <a:t>nci</a:t>
            </a:r>
            <a:r>
              <a:rPr lang="tr-TR" dirty="0">
                <a:solidFill>
                  <a:schemeClr val="tx1"/>
                </a:solidFill>
              </a:rPr>
              <a:t> madde kapsamında, üst sınır </a:t>
            </a:r>
            <a:r>
              <a:rPr lang="tr-TR" dirty="0" smtClean="0">
                <a:solidFill>
                  <a:schemeClr val="tx1"/>
                </a:solidFill>
              </a:rPr>
              <a:t>olarak Kurul </a:t>
            </a:r>
            <a:r>
              <a:rPr lang="tr-TR" dirty="0">
                <a:solidFill>
                  <a:schemeClr val="tx1"/>
                </a:solidFill>
              </a:rPr>
              <a:t>tarafından belirlenmektedir.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000" b="1" dirty="0" smtClean="0">
                <a:latin typeface="Arial" charset="0"/>
              </a:rPr>
              <a:t>Depolama Tarifesi</a:t>
            </a:r>
            <a:endParaRPr lang="es-ES" sz="2000" b="1" dirty="0" smtClean="0">
              <a:latin typeface="Arial" charset="0"/>
            </a:endParaRPr>
          </a:p>
        </p:txBody>
      </p:sp>
      <p:pic>
        <p:nvPicPr>
          <p:cNvPr id="5" name="Picture 6" descr="http://enerjigunlugu.net/wp-content/uploads/2012/09/Marmara_Ereglisi_LNG_Terminali1-564x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116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29.media.tumblr.com/tumblr_lkpzpivDVc1qgoaalo1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6101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emi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egegaz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179388" y="188913"/>
            <a:ext cx="1250950" cy="457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C00000"/>
                </a:solidFill>
                <a:latin typeface="Segoe Script" pitchFamily="34" charset="0"/>
              </a:rPr>
              <a:t>BOTAŞ</a:t>
            </a:r>
          </a:p>
        </p:txBody>
      </p:sp>
      <p:sp>
        <p:nvSpPr>
          <p:cNvPr id="10" name="5 Metin kutusu"/>
          <p:cNvSpPr txBox="1"/>
          <p:nvPr/>
        </p:nvSpPr>
        <p:spPr>
          <a:xfrm>
            <a:off x="7667625" y="188913"/>
            <a:ext cx="1250950" cy="457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C00000"/>
                </a:solidFill>
                <a:latin typeface="Segoe Script" pitchFamily="34" charset="0"/>
              </a:rPr>
              <a:t>BOTAŞ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250825" y="3573463"/>
            <a:ext cx="1749425" cy="457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C00000"/>
                </a:solidFill>
                <a:latin typeface="Segoe Script" pitchFamily="34" charset="0"/>
              </a:rPr>
              <a:t>EGEGAZ</a:t>
            </a:r>
          </a:p>
        </p:txBody>
      </p:sp>
      <p:sp>
        <p:nvSpPr>
          <p:cNvPr id="12" name="3 Metin kutusu"/>
          <p:cNvSpPr txBox="1"/>
          <p:nvPr/>
        </p:nvSpPr>
        <p:spPr>
          <a:xfrm>
            <a:off x="7380288" y="3644900"/>
            <a:ext cx="1763712" cy="457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C00000"/>
                </a:solidFill>
                <a:latin typeface="Segoe Script" pitchFamily="34" charset="0"/>
              </a:rPr>
              <a:t>EGEGAZ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Depolama Tarifeleri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0963" y="1919288"/>
            <a:ext cx="8986837" cy="3568700"/>
            <a:chOff x="77" y="1636"/>
            <a:chExt cx="5661" cy="2248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77" y="1636"/>
              <a:ext cx="934" cy="675"/>
            </a:xfrm>
            <a:custGeom>
              <a:avLst/>
              <a:gdLst>
                <a:gd name="T0" fmla="*/ 916 w 934"/>
                <a:gd name="T1" fmla="*/ 330 h 675"/>
                <a:gd name="T2" fmla="*/ 849 w 934"/>
                <a:gd name="T3" fmla="*/ 302 h 675"/>
                <a:gd name="T4" fmla="*/ 754 w 934"/>
                <a:gd name="T5" fmla="*/ 258 h 675"/>
                <a:gd name="T6" fmla="*/ 692 w 934"/>
                <a:gd name="T7" fmla="*/ 230 h 675"/>
                <a:gd name="T8" fmla="*/ 681 w 934"/>
                <a:gd name="T9" fmla="*/ 218 h 675"/>
                <a:gd name="T10" fmla="*/ 664 w 934"/>
                <a:gd name="T11" fmla="*/ 213 h 675"/>
                <a:gd name="T12" fmla="*/ 647 w 934"/>
                <a:gd name="T13" fmla="*/ 179 h 675"/>
                <a:gd name="T14" fmla="*/ 619 w 934"/>
                <a:gd name="T15" fmla="*/ 112 h 675"/>
                <a:gd name="T16" fmla="*/ 597 w 934"/>
                <a:gd name="T17" fmla="*/ 34 h 675"/>
                <a:gd name="T18" fmla="*/ 507 w 934"/>
                <a:gd name="T19" fmla="*/ 0 h 675"/>
                <a:gd name="T20" fmla="*/ 239 w 934"/>
                <a:gd name="T21" fmla="*/ 34 h 675"/>
                <a:gd name="T22" fmla="*/ 155 w 934"/>
                <a:gd name="T23" fmla="*/ 84 h 675"/>
                <a:gd name="T24" fmla="*/ 105 w 934"/>
                <a:gd name="T25" fmla="*/ 112 h 675"/>
                <a:gd name="T26" fmla="*/ 116 w 934"/>
                <a:gd name="T27" fmla="*/ 129 h 675"/>
                <a:gd name="T28" fmla="*/ 133 w 934"/>
                <a:gd name="T29" fmla="*/ 140 h 675"/>
                <a:gd name="T30" fmla="*/ 138 w 934"/>
                <a:gd name="T31" fmla="*/ 157 h 675"/>
                <a:gd name="T32" fmla="*/ 150 w 934"/>
                <a:gd name="T33" fmla="*/ 168 h 675"/>
                <a:gd name="T34" fmla="*/ 178 w 934"/>
                <a:gd name="T35" fmla="*/ 269 h 675"/>
                <a:gd name="T36" fmla="*/ 122 w 934"/>
                <a:gd name="T37" fmla="*/ 297 h 675"/>
                <a:gd name="T38" fmla="*/ 88 w 934"/>
                <a:gd name="T39" fmla="*/ 414 h 675"/>
                <a:gd name="T40" fmla="*/ 43 w 934"/>
                <a:gd name="T41" fmla="*/ 453 h 675"/>
                <a:gd name="T42" fmla="*/ 172 w 934"/>
                <a:gd name="T43" fmla="*/ 537 h 675"/>
                <a:gd name="T44" fmla="*/ 200 w 934"/>
                <a:gd name="T45" fmla="*/ 543 h 675"/>
                <a:gd name="T46" fmla="*/ 183 w 934"/>
                <a:gd name="T47" fmla="*/ 548 h 675"/>
                <a:gd name="T48" fmla="*/ 166 w 934"/>
                <a:gd name="T49" fmla="*/ 554 h 675"/>
                <a:gd name="T50" fmla="*/ 133 w 934"/>
                <a:gd name="T51" fmla="*/ 576 h 675"/>
                <a:gd name="T52" fmla="*/ 43 w 934"/>
                <a:gd name="T53" fmla="*/ 610 h 675"/>
                <a:gd name="T54" fmla="*/ 38 w 934"/>
                <a:gd name="T55" fmla="*/ 660 h 675"/>
                <a:gd name="T56" fmla="*/ 105 w 934"/>
                <a:gd name="T57" fmla="*/ 649 h 675"/>
                <a:gd name="T58" fmla="*/ 211 w 934"/>
                <a:gd name="T59" fmla="*/ 610 h 675"/>
                <a:gd name="T60" fmla="*/ 295 w 934"/>
                <a:gd name="T61" fmla="*/ 565 h 675"/>
                <a:gd name="T62" fmla="*/ 328 w 934"/>
                <a:gd name="T63" fmla="*/ 515 h 675"/>
                <a:gd name="T64" fmla="*/ 412 w 934"/>
                <a:gd name="T65" fmla="*/ 476 h 675"/>
                <a:gd name="T66" fmla="*/ 440 w 934"/>
                <a:gd name="T67" fmla="*/ 459 h 675"/>
                <a:gd name="T68" fmla="*/ 468 w 934"/>
                <a:gd name="T69" fmla="*/ 431 h 675"/>
                <a:gd name="T70" fmla="*/ 507 w 934"/>
                <a:gd name="T71" fmla="*/ 420 h 675"/>
                <a:gd name="T72" fmla="*/ 658 w 934"/>
                <a:gd name="T73" fmla="*/ 425 h 675"/>
                <a:gd name="T74" fmla="*/ 681 w 934"/>
                <a:gd name="T75" fmla="*/ 397 h 675"/>
                <a:gd name="T76" fmla="*/ 714 w 934"/>
                <a:gd name="T77" fmla="*/ 386 h 675"/>
                <a:gd name="T78" fmla="*/ 815 w 934"/>
                <a:gd name="T79" fmla="*/ 420 h 675"/>
                <a:gd name="T80" fmla="*/ 916 w 934"/>
                <a:gd name="T81" fmla="*/ 386 h 675"/>
                <a:gd name="T82" fmla="*/ 916 w 934"/>
                <a:gd name="T83" fmla="*/ 330 h 6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34"/>
                <a:gd name="T127" fmla="*/ 0 h 675"/>
                <a:gd name="T128" fmla="*/ 934 w 934"/>
                <a:gd name="T129" fmla="*/ 675 h 6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34" h="675">
                  <a:moveTo>
                    <a:pt x="916" y="330"/>
                  </a:moveTo>
                  <a:cubicBezTo>
                    <a:pt x="892" y="323"/>
                    <a:pt x="872" y="311"/>
                    <a:pt x="849" y="302"/>
                  </a:cubicBezTo>
                  <a:cubicBezTo>
                    <a:pt x="833" y="287"/>
                    <a:pt x="778" y="265"/>
                    <a:pt x="754" y="258"/>
                  </a:cubicBezTo>
                  <a:cubicBezTo>
                    <a:pt x="737" y="241"/>
                    <a:pt x="715" y="237"/>
                    <a:pt x="692" y="230"/>
                  </a:cubicBezTo>
                  <a:cubicBezTo>
                    <a:pt x="688" y="226"/>
                    <a:pt x="686" y="221"/>
                    <a:pt x="681" y="218"/>
                  </a:cubicBezTo>
                  <a:cubicBezTo>
                    <a:pt x="676" y="215"/>
                    <a:pt x="668" y="217"/>
                    <a:pt x="664" y="213"/>
                  </a:cubicBezTo>
                  <a:cubicBezTo>
                    <a:pt x="655" y="204"/>
                    <a:pt x="654" y="190"/>
                    <a:pt x="647" y="179"/>
                  </a:cubicBezTo>
                  <a:cubicBezTo>
                    <a:pt x="640" y="155"/>
                    <a:pt x="626" y="135"/>
                    <a:pt x="619" y="112"/>
                  </a:cubicBezTo>
                  <a:cubicBezTo>
                    <a:pt x="615" y="99"/>
                    <a:pt x="607" y="46"/>
                    <a:pt x="597" y="34"/>
                  </a:cubicBezTo>
                  <a:cubicBezTo>
                    <a:pt x="579" y="12"/>
                    <a:pt x="532" y="9"/>
                    <a:pt x="507" y="0"/>
                  </a:cubicBezTo>
                  <a:cubicBezTo>
                    <a:pt x="391" y="4"/>
                    <a:pt x="333" y="1"/>
                    <a:pt x="239" y="34"/>
                  </a:cubicBezTo>
                  <a:cubicBezTo>
                    <a:pt x="213" y="60"/>
                    <a:pt x="189" y="74"/>
                    <a:pt x="155" y="84"/>
                  </a:cubicBezTo>
                  <a:cubicBezTo>
                    <a:pt x="134" y="97"/>
                    <a:pt x="130" y="106"/>
                    <a:pt x="105" y="112"/>
                  </a:cubicBezTo>
                  <a:cubicBezTo>
                    <a:pt x="109" y="118"/>
                    <a:pt x="111" y="124"/>
                    <a:pt x="116" y="129"/>
                  </a:cubicBezTo>
                  <a:cubicBezTo>
                    <a:pt x="121" y="134"/>
                    <a:pt x="129" y="135"/>
                    <a:pt x="133" y="140"/>
                  </a:cubicBezTo>
                  <a:cubicBezTo>
                    <a:pt x="137" y="145"/>
                    <a:pt x="135" y="152"/>
                    <a:pt x="138" y="157"/>
                  </a:cubicBezTo>
                  <a:cubicBezTo>
                    <a:pt x="141" y="162"/>
                    <a:pt x="146" y="164"/>
                    <a:pt x="150" y="168"/>
                  </a:cubicBezTo>
                  <a:cubicBezTo>
                    <a:pt x="160" y="202"/>
                    <a:pt x="172" y="234"/>
                    <a:pt x="178" y="269"/>
                  </a:cubicBezTo>
                  <a:cubicBezTo>
                    <a:pt x="167" y="301"/>
                    <a:pt x="150" y="286"/>
                    <a:pt x="122" y="297"/>
                  </a:cubicBezTo>
                  <a:cubicBezTo>
                    <a:pt x="97" y="320"/>
                    <a:pt x="106" y="378"/>
                    <a:pt x="88" y="414"/>
                  </a:cubicBezTo>
                  <a:cubicBezTo>
                    <a:pt x="79" y="432"/>
                    <a:pt x="43" y="453"/>
                    <a:pt x="43" y="453"/>
                  </a:cubicBezTo>
                  <a:cubicBezTo>
                    <a:pt x="0" y="519"/>
                    <a:pt x="131" y="533"/>
                    <a:pt x="172" y="537"/>
                  </a:cubicBezTo>
                  <a:cubicBezTo>
                    <a:pt x="181" y="539"/>
                    <a:pt x="193" y="536"/>
                    <a:pt x="200" y="543"/>
                  </a:cubicBezTo>
                  <a:cubicBezTo>
                    <a:pt x="204" y="547"/>
                    <a:pt x="189" y="546"/>
                    <a:pt x="183" y="548"/>
                  </a:cubicBezTo>
                  <a:cubicBezTo>
                    <a:pt x="177" y="550"/>
                    <a:pt x="171" y="551"/>
                    <a:pt x="166" y="554"/>
                  </a:cubicBezTo>
                  <a:cubicBezTo>
                    <a:pt x="154" y="560"/>
                    <a:pt x="146" y="573"/>
                    <a:pt x="133" y="576"/>
                  </a:cubicBezTo>
                  <a:cubicBezTo>
                    <a:pt x="102" y="584"/>
                    <a:pt x="70" y="593"/>
                    <a:pt x="43" y="610"/>
                  </a:cubicBezTo>
                  <a:cubicBezTo>
                    <a:pt x="41" y="627"/>
                    <a:pt x="35" y="644"/>
                    <a:pt x="38" y="660"/>
                  </a:cubicBezTo>
                  <a:cubicBezTo>
                    <a:pt x="41" y="675"/>
                    <a:pt x="97" y="653"/>
                    <a:pt x="105" y="649"/>
                  </a:cubicBezTo>
                  <a:cubicBezTo>
                    <a:pt x="139" y="632"/>
                    <a:pt x="179" y="628"/>
                    <a:pt x="211" y="610"/>
                  </a:cubicBezTo>
                  <a:cubicBezTo>
                    <a:pt x="242" y="593"/>
                    <a:pt x="262" y="577"/>
                    <a:pt x="295" y="565"/>
                  </a:cubicBezTo>
                  <a:cubicBezTo>
                    <a:pt x="307" y="547"/>
                    <a:pt x="311" y="529"/>
                    <a:pt x="328" y="515"/>
                  </a:cubicBezTo>
                  <a:cubicBezTo>
                    <a:pt x="347" y="499"/>
                    <a:pt x="387" y="484"/>
                    <a:pt x="412" y="476"/>
                  </a:cubicBezTo>
                  <a:cubicBezTo>
                    <a:pt x="443" y="447"/>
                    <a:pt x="403" y="481"/>
                    <a:pt x="440" y="459"/>
                  </a:cubicBezTo>
                  <a:cubicBezTo>
                    <a:pt x="453" y="451"/>
                    <a:pt x="456" y="440"/>
                    <a:pt x="468" y="431"/>
                  </a:cubicBezTo>
                  <a:cubicBezTo>
                    <a:pt x="474" y="427"/>
                    <a:pt x="501" y="421"/>
                    <a:pt x="507" y="420"/>
                  </a:cubicBezTo>
                  <a:cubicBezTo>
                    <a:pt x="574" y="425"/>
                    <a:pt x="588" y="431"/>
                    <a:pt x="658" y="425"/>
                  </a:cubicBezTo>
                  <a:cubicBezTo>
                    <a:pt x="667" y="417"/>
                    <a:pt x="672" y="404"/>
                    <a:pt x="681" y="397"/>
                  </a:cubicBezTo>
                  <a:cubicBezTo>
                    <a:pt x="690" y="390"/>
                    <a:pt x="703" y="390"/>
                    <a:pt x="714" y="386"/>
                  </a:cubicBezTo>
                  <a:cubicBezTo>
                    <a:pt x="747" y="398"/>
                    <a:pt x="782" y="408"/>
                    <a:pt x="815" y="420"/>
                  </a:cubicBezTo>
                  <a:cubicBezTo>
                    <a:pt x="875" y="414"/>
                    <a:pt x="879" y="420"/>
                    <a:pt x="916" y="386"/>
                  </a:cubicBezTo>
                  <a:cubicBezTo>
                    <a:pt x="929" y="341"/>
                    <a:pt x="934" y="358"/>
                    <a:pt x="916" y="330"/>
                  </a:cubicBezTo>
                  <a:close/>
                </a:path>
              </a:pathLst>
            </a:custGeom>
            <a:solidFill>
              <a:srgbClr val="3366FF">
                <a:alpha val="32156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81" y="1739"/>
              <a:ext cx="5657" cy="2145"/>
            </a:xfrm>
            <a:custGeom>
              <a:avLst/>
              <a:gdLst>
                <a:gd name="T0" fmla="*/ 1279 w 5657"/>
                <a:gd name="T1" fmla="*/ 277 h 2145"/>
                <a:gd name="T2" fmla="*/ 1629 w 5657"/>
                <a:gd name="T3" fmla="*/ 277 h 2145"/>
                <a:gd name="T4" fmla="*/ 1869 w 5657"/>
                <a:gd name="T5" fmla="*/ 130 h 2145"/>
                <a:gd name="T6" fmla="*/ 2615 w 5657"/>
                <a:gd name="T7" fmla="*/ 51 h 2145"/>
                <a:gd name="T8" fmla="*/ 2864 w 5657"/>
                <a:gd name="T9" fmla="*/ 134 h 2145"/>
                <a:gd name="T10" fmla="*/ 3159 w 5657"/>
                <a:gd name="T11" fmla="*/ 277 h 2145"/>
                <a:gd name="T12" fmla="*/ 3426 w 5657"/>
                <a:gd name="T13" fmla="*/ 337 h 2145"/>
                <a:gd name="T14" fmla="*/ 3735 w 5657"/>
                <a:gd name="T15" fmla="*/ 374 h 2145"/>
                <a:gd name="T16" fmla="*/ 4362 w 5657"/>
                <a:gd name="T17" fmla="*/ 332 h 2145"/>
                <a:gd name="T18" fmla="*/ 4587 w 5657"/>
                <a:gd name="T19" fmla="*/ 199 h 2145"/>
                <a:gd name="T20" fmla="*/ 4984 w 5657"/>
                <a:gd name="T21" fmla="*/ 143 h 2145"/>
                <a:gd name="T22" fmla="*/ 5177 w 5657"/>
                <a:gd name="T23" fmla="*/ 226 h 2145"/>
                <a:gd name="T24" fmla="*/ 5288 w 5657"/>
                <a:gd name="T25" fmla="*/ 337 h 2145"/>
                <a:gd name="T26" fmla="*/ 5546 w 5657"/>
                <a:gd name="T27" fmla="*/ 641 h 2145"/>
                <a:gd name="T28" fmla="*/ 5583 w 5657"/>
                <a:gd name="T29" fmla="*/ 719 h 2145"/>
                <a:gd name="T30" fmla="*/ 5435 w 5657"/>
                <a:gd name="T31" fmla="*/ 853 h 2145"/>
                <a:gd name="T32" fmla="*/ 5518 w 5657"/>
                <a:gd name="T33" fmla="*/ 1093 h 2145"/>
                <a:gd name="T34" fmla="*/ 5523 w 5657"/>
                <a:gd name="T35" fmla="*/ 1305 h 2145"/>
                <a:gd name="T36" fmla="*/ 5633 w 5657"/>
                <a:gd name="T37" fmla="*/ 1429 h 2145"/>
                <a:gd name="T38" fmla="*/ 5509 w 5657"/>
                <a:gd name="T39" fmla="*/ 1622 h 2145"/>
                <a:gd name="T40" fmla="*/ 5380 w 5657"/>
                <a:gd name="T41" fmla="*/ 1563 h 2145"/>
                <a:gd name="T42" fmla="*/ 4924 w 5657"/>
                <a:gd name="T43" fmla="*/ 1553 h 2145"/>
                <a:gd name="T44" fmla="*/ 4610 w 5657"/>
                <a:gd name="T45" fmla="*/ 1627 h 2145"/>
                <a:gd name="T46" fmla="*/ 4090 w 5657"/>
                <a:gd name="T47" fmla="*/ 1784 h 2145"/>
                <a:gd name="T48" fmla="*/ 3597 w 5657"/>
                <a:gd name="T49" fmla="*/ 1747 h 2145"/>
                <a:gd name="T50" fmla="*/ 3265 w 5657"/>
                <a:gd name="T51" fmla="*/ 1798 h 2145"/>
                <a:gd name="T52" fmla="*/ 3205 w 5657"/>
                <a:gd name="T53" fmla="*/ 1950 h 2145"/>
                <a:gd name="T54" fmla="*/ 3011 w 5657"/>
                <a:gd name="T55" fmla="*/ 2088 h 2145"/>
                <a:gd name="T56" fmla="*/ 3067 w 5657"/>
                <a:gd name="T57" fmla="*/ 1756 h 2145"/>
                <a:gd name="T58" fmla="*/ 2929 w 5657"/>
                <a:gd name="T59" fmla="*/ 1775 h 2145"/>
                <a:gd name="T60" fmla="*/ 2615 w 5657"/>
                <a:gd name="T61" fmla="*/ 1802 h 2145"/>
                <a:gd name="T62" fmla="*/ 2334 w 5657"/>
                <a:gd name="T63" fmla="*/ 1940 h 2145"/>
                <a:gd name="T64" fmla="*/ 1979 w 5657"/>
                <a:gd name="T65" fmla="*/ 2033 h 2145"/>
                <a:gd name="T66" fmla="*/ 1684 w 5657"/>
                <a:gd name="T67" fmla="*/ 1844 h 2145"/>
                <a:gd name="T68" fmla="*/ 1394 w 5657"/>
                <a:gd name="T69" fmla="*/ 1747 h 2145"/>
                <a:gd name="T70" fmla="*/ 1127 w 5657"/>
                <a:gd name="T71" fmla="*/ 1940 h 2145"/>
                <a:gd name="T72" fmla="*/ 864 w 5657"/>
                <a:gd name="T73" fmla="*/ 1890 h 2145"/>
                <a:gd name="T74" fmla="*/ 758 w 5657"/>
                <a:gd name="T75" fmla="*/ 1788 h 2145"/>
                <a:gd name="T76" fmla="*/ 602 w 5657"/>
                <a:gd name="T77" fmla="*/ 1738 h 2145"/>
                <a:gd name="T78" fmla="*/ 546 w 5657"/>
                <a:gd name="T79" fmla="*/ 1765 h 2145"/>
                <a:gd name="T80" fmla="*/ 362 w 5657"/>
                <a:gd name="T81" fmla="*/ 1761 h 2145"/>
                <a:gd name="T82" fmla="*/ 583 w 5657"/>
                <a:gd name="T83" fmla="*/ 1692 h 2145"/>
                <a:gd name="T84" fmla="*/ 385 w 5657"/>
                <a:gd name="T85" fmla="*/ 1599 h 2145"/>
                <a:gd name="T86" fmla="*/ 256 w 5657"/>
                <a:gd name="T87" fmla="*/ 1434 h 2145"/>
                <a:gd name="T88" fmla="*/ 237 w 5657"/>
                <a:gd name="T89" fmla="*/ 1291 h 2145"/>
                <a:gd name="T90" fmla="*/ 44 w 5657"/>
                <a:gd name="T91" fmla="*/ 1212 h 2145"/>
                <a:gd name="T92" fmla="*/ 237 w 5657"/>
                <a:gd name="T93" fmla="*/ 1212 h 2145"/>
                <a:gd name="T94" fmla="*/ 233 w 5657"/>
                <a:gd name="T95" fmla="*/ 1152 h 2145"/>
                <a:gd name="T96" fmla="*/ 224 w 5657"/>
                <a:gd name="T97" fmla="*/ 996 h 2145"/>
                <a:gd name="T98" fmla="*/ 113 w 5657"/>
                <a:gd name="T99" fmla="*/ 775 h 2145"/>
                <a:gd name="T100" fmla="*/ 35 w 5657"/>
                <a:gd name="T101" fmla="*/ 613 h 2145"/>
                <a:gd name="T102" fmla="*/ 523 w 5657"/>
                <a:gd name="T103" fmla="*/ 567 h 2145"/>
                <a:gd name="T104" fmla="*/ 648 w 5657"/>
                <a:gd name="T105" fmla="*/ 558 h 2145"/>
                <a:gd name="T106" fmla="*/ 841 w 5657"/>
                <a:gd name="T107" fmla="*/ 512 h 2145"/>
                <a:gd name="T108" fmla="*/ 943 w 5657"/>
                <a:gd name="T109" fmla="*/ 365 h 2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57"/>
                <a:gd name="T166" fmla="*/ 0 h 2145"/>
                <a:gd name="T167" fmla="*/ 5657 w 5657"/>
                <a:gd name="T168" fmla="*/ 2145 h 2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57" h="2145">
                  <a:moveTo>
                    <a:pt x="929" y="282"/>
                  </a:moveTo>
                  <a:cubicBezTo>
                    <a:pt x="957" y="277"/>
                    <a:pt x="985" y="270"/>
                    <a:pt x="1012" y="263"/>
                  </a:cubicBezTo>
                  <a:cubicBezTo>
                    <a:pt x="1064" y="268"/>
                    <a:pt x="1098" y="283"/>
                    <a:pt x="1145" y="300"/>
                  </a:cubicBezTo>
                  <a:cubicBezTo>
                    <a:pt x="1201" y="296"/>
                    <a:pt x="1231" y="294"/>
                    <a:pt x="1279" y="277"/>
                  </a:cubicBezTo>
                  <a:cubicBezTo>
                    <a:pt x="1363" y="288"/>
                    <a:pt x="1443" y="307"/>
                    <a:pt x="1528" y="314"/>
                  </a:cubicBezTo>
                  <a:cubicBezTo>
                    <a:pt x="1549" y="312"/>
                    <a:pt x="1574" y="316"/>
                    <a:pt x="1592" y="305"/>
                  </a:cubicBezTo>
                  <a:cubicBezTo>
                    <a:pt x="1623" y="286"/>
                    <a:pt x="1576" y="302"/>
                    <a:pt x="1615" y="291"/>
                  </a:cubicBezTo>
                  <a:cubicBezTo>
                    <a:pt x="1620" y="286"/>
                    <a:pt x="1624" y="281"/>
                    <a:pt x="1629" y="277"/>
                  </a:cubicBezTo>
                  <a:cubicBezTo>
                    <a:pt x="1633" y="274"/>
                    <a:pt x="1639" y="275"/>
                    <a:pt x="1643" y="272"/>
                  </a:cubicBezTo>
                  <a:cubicBezTo>
                    <a:pt x="1651" y="266"/>
                    <a:pt x="1654" y="256"/>
                    <a:pt x="1661" y="249"/>
                  </a:cubicBezTo>
                  <a:cubicBezTo>
                    <a:pt x="1701" y="209"/>
                    <a:pt x="1754" y="169"/>
                    <a:pt x="1809" y="153"/>
                  </a:cubicBezTo>
                  <a:cubicBezTo>
                    <a:pt x="1827" y="140"/>
                    <a:pt x="1848" y="136"/>
                    <a:pt x="1869" y="130"/>
                  </a:cubicBezTo>
                  <a:cubicBezTo>
                    <a:pt x="1902" y="107"/>
                    <a:pt x="1950" y="92"/>
                    <a:pt x="1989" y="83"/>
                  </a:cubicBezTo>
                  <a:cubicBezTo>
                    <a:pt x="2075" y="62"/>
                    <a:pt x="2163" y="46"/>
                    <a:pt x="2251" y="33"/>
                  </a:cubicBezTo>
                  <a:cubicBezTo>
                    <a:pt x="2343" y="35"/>
                    <a:pt x="2442" y="31"/>
                    <a:pt x="2532" y="56"/>
                  </a:cubicBezTo>
                  <a:cubicBezTo>
                    <a:pt x="2560" y="54"/>
                    <a:pt x="2587" y="54"/>
                    <a:pt x="2615" y="51"/>
                  </a:cubicBezTo>
                  <a:cubicBezTo>
                    <a:pt x="2653" y="47"/>
                    <a:pt x="2674" y="13"/>
                    <a:pt x="2707" y="0"/>
                  </a:cubicBezTo>
                  <a:cubicBezTo>
                    <a:pt x="2741" y="12"/>
                    <a:pt x="2725" y="8"/>
                    <a:pt x="2753" y="14"/>
                  </a:cubicBezTo>
                  <a:cubicBezTo>
                    <a:pt x="2748" y="32"/>
                    <a:pt x="2738" y="34"/>
                    <a:pt x="2726" y="47"/>
                  </a:cubicBezTo>
                  <a:cubicBezTo>
                    <a:pt x="2712" y="98"/>
                    <a:pt x="2826" y="132"/>
                    <a:pt x="2864" y="134"/>
                  </a:cubicBezTo>
                  <a:cubicBezTo>
                    <a:pt x="2910" y="136"/>
                    <a:pt x="2956" y="137"/>
                    <a:pt x="3002" y="139"/>
                  </a:cubicBezTo>
                  <a:cubicBezTo>
                    <a:pt x="3022" y="159"/>
                    <a:pt x="3028" y="187"/>
                    <a:pt x="3053" y="203"/>
                  </a:cubicBezTo>
                  <a:cubicBezTo>
                    <a:pt x="3074" y="236"/>
                    <a:pt x="3098" y="260"/>
                    <a:pt x="3127" y="286"/>
                  </a:cubicBezTo>
                  <a:cubicBezTo>
                    <a:pt x="3138" y="283"/>
                    <a:pt x="3151" y="285"/>
                    <a:pt x="3159" y="277"/>
                  </a:cubicBezTo>
                  <a:cubicBezTo>
                    <a:pt x="3176" y="260"/>
                    <a:pt x="3191" y="252"/>
                    <a:pt x="3214" y="245"/>
                  </a:cubicBezTo>
                  <a:cubicBezTo>
                    <a:pt x="3263" y="249"/>
                    <a:pt x="3264" y="253"/>
                    <a:pt x="3302" y="277"/>
                  </a:cubicBezTo>
                  <a:cubicBezTo>
                    <a:pt x="3311" y="307"/>
                    <a:pt x="3338" y="313"/>
                    <a:pt x="3366" y="318"/>
                  </a:cubicBezTo>
                  <a:cubicBezTo>
                    <a:pt x="3386" y="325"/>
                    <a:pt x="3406" y="330"/>
                    <a:pt x="3426" y="337"/>
                  </a:cubicBezTo>
                  <a:cubicBezTo>
                    <a:pt x="3443" y="332"/>
                    <a:pt x="3460" y="329"/>
                    <a:pt x="3477" y="323"/>
                  </a:cubicBezTo>
                  <a:cubicBezTo>
                    <a:pt x="3504" y="327"/>
                    <a:pt x="3528" y="332"/>
                    <a:pt x="3555" y="337"/>
                  </a:cubicBezTo>
                  <a:cubicBezTo>
                    <a:pt x="3585" y="351"/>
                    <a:pt x="3610" y="363"/>
                    <a:pt x="3643" y="369"/>
                  </a:cubicBezTo>
                  <a:cubicBezTo>
                    <a:pt x="3680" y="382"/>
                    <a:pt x="3682" y="377"/>
                    <a:pt x="3735" y="374"/>
                  </a:cubicBezTo>
                  <a:cubicBezTo>
                    <a:pt x="3828" y="357"/>
                    <a:pt x="3918" y="340"/>
                    <a:pt x="4011" y="323"/>
                  </a:cubicBezTo>
                  <a:cubicBezTo>
                    <a:pt x="4082" y="328"/>
                    <a:pt x="4152" y="337"/>
                    <a:pt x="4223" y="341"/>
                  </a:cubicBezTo>
                  <a:cubicBezTo>
                    <a:pt x="4263" y="355"/>
                    <a:pt x="4241" y="350"/>
                    <a:pt x="4288" y="355"/>
                  </a:cubicBezTo>
                  <a:cubicBezTo>
                    <a:pt x="4320" y="351"/>
                    <a:pt x="4334" y="342"/>
                    <a:pt x="4362" y="332"/>
                  </a:cubicBezTo>
                  <a:cubicBezTo>
                    <a:pt x="4373" y="315"/>
                    <a:pt x="4380" y="310"/>
                    <a:pt x="4399" y="305"/>
                  </a:cubicBezTo>
                  <a:cubicBezTo>
                    <a:pt x="4416" y="286"/>
                    <a:pt x="4442" y="289"/>
                    <a:pt x="4463" y="277"/>
                  </a:cubicBezTo>
                  <a:cubicBezTo>
                    <a:pt x="4481" y="267"/>
                    <a:pt x="4495" y="250"/>
                    <a:pt x="4514" y="245"/>
                  </a:cubicBezTo>
                  <a:cubicBezTo>
                    <a:pt x="4522" y="236"/>
                    <a:pt x="4574" y="203"/>
                    <a:pt x="4587" y="199"/>
                  </a:cubicBezTo>
                  <a:cubicBezTo>
                    <a:pt x="4621" y="165"/>
                    <a:pt x="4685" y="168"/>
                    <a:pt x="4726" y="166"/>
                  </a:cubicBezTo>
                  <a:cubicBezTo>
                    <a:pt x="4801" y="163"/>
                    <a:pt x="4951" y="157"/>
                    <a:pt x="4951" y="157"/>
                  </a:cubicBezTo>
                  <a:cubicBezTo>
                    <a:pt x="4979" y="132"/>
                    <a:pt x="4941" y="160"/>
                    <a:pt x="4975" y="153"/>
                  </a:cubicBezTo>
                  <a:cubicBezTo>
                    <a:pt x="4979" y="152"/>
                    <a:pt x="4980" y="145"/>
                    <a:pt x="4984" y="143"/>
                  </a:cubicBezTo>
                  <a:cubicBezTo>
                    <a:pt x="4988" y="140"/>
                    <a:pt x="4993" y="140"/>
                    <a:pt x="4998" y="139"/>
                  </a:cubicBezTo>
                  <a:cubicBezTo>
                    <a:pt x="5023" y="122"/>
                    <a:pt x="5038" y="126"/>
                    <a:pt x="5067" y="134"/>
                  </a:cubicBezTo>
                  <a:cubicBezTo>
                    <a:pt x="5084" y="146"/>
                    <a:pt x="5092" y="164"/>
                    <a:pt x="5108" y="176"/>
                  </a:cubicBezTo>
                  <a:cubicBezTo>
                    <a:pt x="5130" y="193"/>
                    <a:pt x="5154" y="211"/>
                    <a:pt x="5177" y="226"/>
                  </a:cubicBezTo>
                  <a:cubicBezTo>
                    <a:pt x="5182" y="229"/>
                    <a:pt x="5187" y="231"/>
                    <a:pt x="5191" y="235"/>
                  </a:cubicBezTo>
                  <a:cubicBezTo>
                    <a:pt x="5194" y="238"/>
                    <a:pt x="5196" y="242"/>
                    <a:pt x="5200" y="245"/>
                  </a:cubicBezTo>
                  <a:cubicBezTo>
                    <a:pt x="5209" y="252"/>
                    <a:pt x="5228" y="263"/>
                    <a:pt x="5228" y="263"/>
                  </a:cubicBezTo>
                  <a:cubicBezTo>
                    <a:pt x="5245" y="289"/>
                    <a:pt x="5262" y="320"/>
                    <a:pt x="5288" y="337"/>
                  </a:cubicBezTo>
                  <a:cubicBezTo>
                    <a:pt x="5295" y="360"/>
                    <a:pt x="5306" y="376"/>
                    <a:pt x="5311" y="401"/>
                  </a:cubicBezTo>
                  <a:cubicBezTo>
                    <a:pt x="5305" y="471"/>
                    <a:pt x="5308" y="449"/>
                    <a:pt x="5279" y="494"/>
                  </a:cubicBezTo>
                  <a:cubicBezTo>
                    <a:pt x="5281" y="517"/>
                    <a:pt x="5300" y="603"/>
                    <a:pt x="5334" y="609"/>
                  </a:cubicBezTo>
                  <a:cubicBezTo>
                    <a:pt x="5405" y="622"/>
                    <a:pt x="5477" y="616"/>
                    <a:pt x="5546" y="641"/>
                  </a:cubicBezTo>
                  <a:cubicBezTo>
                    <a:pt x="5551" y="656"/>
                    <a:pt x="5570" y="679"/>
                    <a:pt x="5583" y="687"/>
                  </a:cubicBezTo>
                  <a:cubicBezTo>
                    <a:pt x="5594" y="704"/>
                    <a:pt x="5613" y="713"/>
                    <a:pt x="5633" y="719"/>
                  </a:cubicBezTo>
                  <a:cubicBezTo>
                    <a:pt x="5648" y="734"/>
                    <a:pt x="5657" y="738"/>
                    <a:pt x="5633" y="747"/>
                  </a:cubicBezTo>
                  <a:cubicBezTo>
                    <a:pt x="5613" y="739"/>
                    <a:pt x="5598" y="736"/>
                    <a:pt x="5583" y="719"/>
                  </a:cubicBezTo>
                  <a:cubicBezTo>
                    <a:pt x="5554" y="727"/>
                    <a:pt x="5569" y="721"/>
                    <a:pt x="5537" y="742"/>
                  </a:cubicBezTo>
                  <a:cubicBezTo>
                    <a:pt x="5528" y="748"/>
                    <a:pt x="5518" y="755"/>
                    <a:pt x="5509" y="761"/>
                  </a:cubicBezTo>
                  <a:cubicBezTo>
                    <a:pt x="5504" y="764"/>
                    <a:pt x="5495" y="770"/>
                    <a:pt x="5495" y="770"/>
                  </a:cubicBezTo>
                  <a:cubicBezTo>
                    <a:pt x="5535" y="833"/>
                    <a:pt x="5486" y="845"/>
                    <a:pt x="5435" y="853"/>
                  </a:cubicBezTo>
                  <a:cubicBezTo>
                    <a:pt x="5429" y="875"/>
                    <a:pt x="5418" y="889"/>
                    <a:pt x="5445" y="899"/>
                  </a:cubicBezTo>
                  <a:cubicBezTo>
                    <a:pt x="5459" y="921"/>
                    <a:pt x="5465" y="930"/>
                    <a:pt x="5472" y="954"/>
                  </a:cubicBezTo>
                  <a:cubicBezTo>
                    <a:pt x="5475" y="986"/>
                    <a:pt x="5468" y="1016"/>
                    <a:pt x="5491" y="1037"/>
                  </a:cubicBezTo>
                  <a:cubicBezTo>
                    <a:pt x="5497" y="1059"/>
                    <a:pt x="5511" y="1067"/>
                    <a:pt x="5518" y="1093"/>
                  </a:cubicBezTo>
                  <a:cubicBezTo>
                    <a:pt x="5518" y="1098"/>
                    <a:pt x="5509" y="1160"/>
                    <a:pt x="5518" y="1176"/>
                  </a:cubicBezTo>
                  <a:cubicBezTo>
                    <a:pt x="5519" y="1179"/>
                    <a:pt x="5555" y="1191"/>
                    <a:pt x="5560" y="1194"/>
                  </a:cubicBezTo>
                  <a:cubicBezTo>
                    <a:pt x="5563" y="1199"/>
                    <a:pt x="5569" y="1202"/>
                    <a:pt x="5569" y="1208"/>
                  </a:cubicBezTo>
                  <a:cubicBezTo>
                    <a:pt x="5569" y="1231"/>
                    <a:pt x="5538" y="1288"/>
                    <a:pt x="5523" y="1305"/>
                  </a:cubicBezTo>
                  <a:cubicBezTo>
                    <a:pt x="5528" y="1341"/>
                    <a:pt x="5552" y="1367"/>
                    <a:pt x="5587" y="1378"/>
                  </a:cubicBezTo>
                  <a:cubicBezTo>
                    <a:pt x="5601" y="1387"/>
                    <a:pt x="5608" y="1396"/>
                    <a:pt x="5624" y="1401"/>
                  </a:cubicBezTo>
                  <a:cubicBezTo>
                    <a:pt x="5626" y="1406"/>
                    <a:pt x="5627" y="1410"/>
                    <a:pt x="5629" y="1415"/>
                  </a:cubicBezTo>
                  <a:cubicBezTo>
                    <a:pt x="5630" y="1420"/>
                    <a:pt x="5631" y="1424"/>
                    <a:pt x="5633" y="1429"/>
                  </a:cubicBezTo>
                  <a:cubicBezTo>
                    <a:pt x="5636" y="1438"/>
                    <a:pt x="5643" y="1457"/>
                    <a:pt x="5643" y="1457"/>
                  </a:cubicBezTo>
                  <a:cubicBezTo>
                    <a:pt x="5641" y="1490"/>
                    <a:pt x="5641" y="1555"/>
                    <a:pt x="5620" y="1590"/>
                  </a:cubicBezTo>
                  <a:cubicBezTo>
                    <a:pt x="5610" y="1607"/>
                    <a:pt x="5574" y="1627"/>
                    <a:pt x="5574" y="1627"/>
                  </a:cubicBezTo>
                  <a:cubicBezTo>
                    <a:pt x="5552" y="1625"/>
                    <a:pt x="5528" y="1632"/>
                    <a:pt x="5509" y="1622"/>
                  </a:cubicBezTo>
                  <a:cubicBezTo>
                    <a:pt x="5501" y="1618"/>
                    <a:pt x="5514" y="1604"/>
                    <a:pt x="5514" y="1595"/>
                  </a:cubicBezTo>
                  <a:cubicBezTo>
                    <a:pt x="5514" y="1584"/>
                    <a:pt x="5512" y="1573"/>
                    <a:pt x="5509" y="1563"/>
                  </a:cubicBezTo>
                  <a:cubicBezTo>
                    <a:pt x="5502" y="1541"/>
                    <a:pt x="5478" y="1535"/>
                    <a:pt x="5458" y="1530"/>
                  </a:cubicBezTo>
                  <a:cubicBezTo>
                    <a:pt x="5407" y="1538"/>
                    <a:pt x="5420" y="1554"/>
                    <a:pt x="5380" y="1563"/>
                  </a:cubicBezTo>
                  <a:cubicBezTo>
                    <a:pt x="5331" y="1555"/>
                    <a:pt x="5285" y="1539"/>
                    <a:pt x="5237" y="1530"/>
                  </a:cubicBezTo>
                  <a:cubicBezTo>
                    <a:pt x="5196" y="1532"/>
                    <a:pt x="5154" y="1532"/>
                    <a:pt x="5113" y="1535"/>
                  </a:cubicBezTo>
                  <a:cubicBezTo>
                    <a:pt x="5053" y="1539"/>
                    <a:pt x="5006" y="1583"/>
                    <a:pt x="4951" y="1599"/>
                  </a:cubicBezTo>
                  <a:cubicBezTo>
                    <a:pt x="4925" y="1563"/>
                    <a:pt x="4932" y="1580"/>
                    <a:pt x="4924" y="1553"/>
                  </a:cubicBezTo>
                  <a:cubicBezTo>
                    <a:pt x="4902" y="1559"/>
                    <a:pt x="4881" y="1566"/>
                    <a:pt x="4859" y="1572"/>
                  </a:cubicBezTo>
                  <a:cubicBezTo>
                    <a:pt x="4854" y="1573"/>
                    <a:pt x="4845" y="1576"/>
                    <a:pt x="4845" y="1576"/>
                  </a:cubicBezTo>
                  <a:cubicBezTo>
                    <a:pt x="4806" y="1620"/>
                    <a:pt x="4714" y="1618"/>
                    <a:pt x="4666" y="1622"/>
                  </a:cubicBezTo>
                  <a:cubicBezTo>
                    <a:pt x="4647" y="1624"/>
                    <a:pt x="4610" y="1627"/>
                    <a:pt x="4610" y="1627"/>
                  </a:cubicBezTo>
                  <a:cubicBezTo>
                    <a:pt x="4565" y="1644"/>
                    <a:pt x="4508" y="1639"/>
                    <a:pt x="4463" y="1641"/>
                  </a:cubicBezTo>
                  <a:cubicBezTo>
                    <a:pt x="4407" y="1650"/>
                    <a:pt x="4356" y="1667"/>
                    <a:pt x="4302" y="1682"/>
                  </a:cubicBezTo>
                  <a:cubicBezTo>
                    <a:pt x="4292" y="1693"/>
                    <a:pt x="4256" y="1715"/>
                    <a:pt x="4242" y="1719"/>
                  </a:cubicBezTo>
                  <a:cubicBezTo>
                    <a:pt x="4197" y="1764"/>
                    <a:pt x="4152" y="1776"/>
                    <a:pt x="4090" y="1784"/>
                  </a:cubicBezTo>
                  <a:cubicBezTo>
                    <a:pt x="3989" y="1782"/>
                    <a:pt x="3881" y="1806"/>
                    <a:pt x="3786" y="1770"/>
                  </a:cubicBezTo>
                  <a:cubicBezTo>
                    <a:pt x="3774" y="1759"/>
                    <a:pt x="3764" y="1756"/>
                    <a:pt x="3749" y="1752"/>
                  </a:cubicBezTo>
                  <a:cubicBezTo>
                    <a:pt x="3727" y="1737"/>
                    <a:pt x="3701" y="1730"/>
                    <a:pt x="3675" y="1724"/>
                  </a:cubicBezTo>
                  <a:cubicBezTo>
                    <a:pt x="3639" y="1728"/>
                    <a:pt x="3628" y="1736"/>
                    <a:pt x="3597" y="1747"/>
                  </a:cubicBezTo>
                  <a:cubicBezTo>
                    <a:pt x="3566" y="1775"/>
                    <a:pt x="3521" y="1782"/>
                    <a:pt x="3482" y="1793"/>
                  </a:cubicBezTo>
                  <a:cubicBezTo>
                    <a:pt x="3451" y="1801"/>
                    <a:pt x="3421" y="1814"/>
                    <a:pt x="3389" y="1821"/>
                  </a:cubicBezTo>
                  <a:cubicBezTo>
                    <a:pt x="3342" y="1818"/>
                    <a:pt x="3329" y="1819"/>
                    <a:pt x="3293" y="1807"/>
                  </a:cubicBezTo>
                  <a:cubicBezTo>
                    <a:pt x="3288" y="1805"/>
                    <a:pt x="3270" y="1800"/>
                    <a:pt x="3265" y="1798"/>
                  </a:cubicBezTo>
                  <a:cubicBezTo>
                    <a:pt x="3256" y="1795"/>
                    <a:pt x="3237" y="1788"/>
                    <a:pt x="3237" y="1788"/>
                  </a:cubicBezTo>
                  <a:cubicBezTo>
                    <a:pt x="3219" y="1775"/>
                    <a:pt x="3216" y="1763"/>
                    <a:pt x="3196" y="1770"/>
                  </a:cubicBezTo>
                  <a:cubicBezTo>
                    <a:pt x="3188" y="1783"/>
                    <a:pt x="3177" y="1811"/>
                    <a:pt x="3177" y="1811"/>
                  </a:cubicBezTo>
                  <a:cubicBezTo>
                    <a:pt x="3173" y="1882"/>
                    <a:pt x="3162" y="1902"/>
                    <a:pt x="3205" y="1950"/>
                  </a:cubicBezTo>
                  <a:cubicBezTo>
                    <a:pt x="3191" y="2024"/>
                    <a:pt x="3220" y="1916"/>
                    <a:pt x="3122" y="1982"/>
                  </a:cubicBezTo>
                  <a:cubicBezTo>
                    <a:pt x="3104" y="1994"/>
                    <a:pt x="3122" y="2030"/>
                    <a:pt x="3108" y="2046"/>
                  </a:cubicBezTo>
                  <a:cubicBezTo>
                    <a:pt x="3059" y="2102"/>
                    <a:pt x="3075" y="2037"/>
                    <a:pt x="3039" y="2102"/>
                  </a:cubicBezTo>
                  <a:cubicBezTo>
                    <a:pt x="3031" y="2145"/>
                    <a:pt x="3016" y="2106"/>
                    <a:pt x="3011" y="2088"/>
                  </a:cubicBezTo>
                  <a:cubicBezTo>
                    <a:pt x="3014" y="1984"/>
                    <a:pt x="2967" y="2094"/>
                    <a:pt x="2993" y="2023"/>
                  </a:cubicBezTo>
                  <a:cubicBezTo>
                    <a:pt x="2996" y="1950"/>
                    <a:pt x="2976" y="1896"/>
                    <a:pt x="3035" y="1858"/>
                  </a:cubicBezTo>
                  <a:cubicBezTo>
                    <a:pt x="3051" y="1833"/>
                    <a:pt x="3063" y="1816"/>
                    <a:pt x="3071" y="1788"/>
                  </a:cubicBezTo>
                  <a:cubicBezTo>
                    <a:pt x="3070" y="1777"/>
                    <a:pt x="3073" y="1765"/>
                    <a:pt x="3067" y="1756"/>
                  </a:cubicBezTo>
                  <a:cubicBezTo>
                    <a:pt x="3064" y="1751"/>
                    <a:pt x="3054" y="1755"/>
                    <a:pt x="3048" y="1752"/>
                  </a:cubicBezTo>
                  <a:cubicBezTo>
                    <a:pt x="2994" y="1729"/>
                    <a:pt x="3073" y="1753"/>
                    <a:pt x="3021" y="1738"/>
                  </a:cubicBezTo>
                  <a:cubicBezTo>
                    <a:pt x="2998" y="1739"/>
                    <a:pt x="2975" y="1738"/>
                    <a:pt x="2952" y="1742"/>
                  </a:cubicBezTo>
                  <a:cubicBezTo>
                    <a:pt x="2942" y="1744"/>
                    <a:pt x="2936" y="1768"/>
                    <a:pt x="2929" y="1775"/>
                  </a:cubicBezTo>
                  <a:cubicBezTo>
                    <a:pt x="2919" y="1785"/>
                    <a:pt x="2906" y="1792"/>
                    <a:pt x="2896" y="1802"/>
                  </a:cubicBezTo>
                  <a:cubicBezTo>
                    <a:pt x="2867" y="1831"/>
                    <a:pt x="2849" y="1860"/>
                    <a:pt x="2809" y="1871"/>
                  </a:cubicBezTo>
                  <a:cubicBezTo>
                    <a:pt x="2772" y="1865"/>
                    <a:pt x="2760" y="1848"/>
                    <a:pt x="2730" y="1830"/>
                  </a:cubicBezTo>
                  <a:cubicBezTo>
                    <a:pt x="2703" y="1814"/>
                    <a:pt x="2645" y="1806"/>
                    <a:pt x="2615" y="1802"/>
                  </a:cubicBezTo>
                  <a:cubicBezTo>
                    <a:pt x="2581" y="1792"/>
                    <a:pt x="2567" y="1794"/>
                    <a:pt x="2528" y="1798"/>
                  </a:cubicBezTo>
                  <a:cubicBezTo>
                    <a:pt x="2467" y="1811"/>
                    <a:pt x="2445" y="1852"/>
                    <a:pt x="2403" y="1894"/>
                  </a:cubicBezTo>
                  <a:cubicBezTo>
                    <a:pt x="2394" y="1903"/>
                    <a:pt x="2387" y="1920"/>
                    <a:pt x="2376" y="1927"/>
                  </a:cubicBezTo>
                  <a:cubicBezTo>
                    <a:pt x="2365" y="1933"/>
                    <a:pt x="2346" y="1937"/>
                    <a:pt x="2334" y="1940"/>
                  </a:cubicBezTo>
                  <a:cubicBezTo>
                    <a:pt x="2302" y="1975"/>
                    <a:pt x="2259" y="1987"/>
                    <a:pt x="2214" y="2000"/>
                  </a:cubicBezTo>
                  <a:cubicBezTo>
                    <a:pt x="2147" y="1997"/>
                    <a:pt x="2085" y="1992"/>
                    <a:pt x="2021" y="2010"/>
                  </a:cubicBezTo>
                  <a:cubicBezTo>
                    <a:pt x="2016" y="2014"/>
                    <a:pt x="2013" y="2020"/>
                    <a:pt x="2007" y="2023"/>
                  </a:cubicBezTo>
                  <a:cubicBezTo>
                    <a:pt x="1998" y="2028"/>
                    <a:pt x="1979" y="2033"/>
                    <a:pt x="1979" y="2033"/>
                  </a:cubicBezTo>
                  <a:cubicBezTo>
                    <a:pt x="1951" y="2025"/>
                    <a:pt x="1933" y="2004"/>
                    <a:pt x="1906" y="1996"/>
                  </a:cubicBezTo>
                  <a:cubicBezTo>
                    <a:pt x="1882" y="1975"/>
                    <a:pt x="1856" y="1950"/>
                    <a:pt x="1827" y="1936"/>
                  </a:cubicBezTo>
                  <a:cubicBezTo>
                    <a:pt x="1814" y="1915"/>
                    <a:pt x="1797" y="1899"/>
                    <a:pt x="1777" y="1885"/>
                  </a:cubicBezTo>
                  <a:cubicBezTo>
                    <a:pt x="1755" y="1854"/>
                    <a:pt x="1719" y="1854"/>
                    <a:pt x="1684" y="1844"/>
                  </a:cubicBezTo>
                  <a:cubicBezTo>
                    <a:pt x="1654" y="1821"/>
                    <a:pt x="1688" y="1844"/>
                    <a:pt x="1657" y="1830"/>
                  </a:cubicBezTo>
                  <a:cubicBezTo>
                    <a:pt x="1637" y="1821"/>
                    <a:pt x="1628" y="1804"/>
                    <a:pt x="1606" y="1798"/>
                  </a:cubicBezTo>
                  <a:cubicBezTo>
                    <a:pt x="1591" y="1782"/>
                    <a:pt x="1563" y="1779"/>
                    <a:pt x="1542" y="1775"/>
                  </a:cubicBezTo>
                  <a:cubicBezTo>
                    <a:pt x="1492" y="1766"/>
                    <a:pt x="1444" y="1753"/>
                    <a:pt x="1394" y="1747"/>
                  </a:cubicBezTo>
                  <a:cubicBezTo>
                    <a:pt x="1344" y="1751"/>
                    <a:pt x="1325" y="1739"/>
                    <a:pt x="1302" y="1775"/>
                  </a:cubicBezTo>
                  <a:cubicBezTo>
                    <a:pt x="1289" y="1823"/>
                    <a:pt x="1314" y="1877"/>
                    <a:pt x="1283" y="1917"/>
                  </a:cubicBezTo>
                  <a:cubicBezTo>
                    <a:pt x="1274" y="1948"/>
                    <a:pt x="1259" y="1939"/>
                    <a:pt x="1228" y="1936"/>
                  </a:cubicBezTo>
                  <a:cubicBezTo>
                    <a:pt x="1195" y="1924"/>
                    <a:pt x="1160" y="1931"/>
                    <a:pt x="1127" y="1940"/>
                  </a:cubicBezTo>
                  <a:cubicBezTo>
                    <a:pt x="1110" y="1952"/>
                    <a:pt x="1097" y="1954"/>
                    <a:pt x="1076" y="1959"/>
                  </a:cubicBezTo>
                  <a:cubicBezTo>
                    <a:pt x="1023" y="1955"/>
                    <a:pt x="991" y="1947"/>
                    <a:pt x="943" y="1936"/>
                  </a:cubicBezTo>
                  <a:cubicBezTo>
                    <a:pt x="928" y="1923"/>
                    <a:pt x="909" y="1917"/>
                    <a:pt x="892" y="1908"/>
                  </a:cubicBezTo>
                  <a:cubicBezTo>
                    <a:pt x="882" y="1903"/>
                    <a:pt x="864" y="1890"/>
                    <a:pt x="864" y="1890"/>
                  </a:cubicBezTo>
                  <a:cubicBezTo>
                    <a:pt x="860" y="1827"/>
                    <a:pt x="867" y="1820"/>
                    <a:pt x="827" y="1784"/>
                  </a:cubicBezTo>
                  <a:cubicBezTo>
                    <a:pt x="821" y="1785"/>
                    <a:pt x="814" y="1785"/>
                    <a:pt x="809" y="1788"/>
                  </a:cubicBezTo>
                  <a:cubicBezTo>
                    <a:pt x="805" y="1790"/>
                    <a:pt x="804" y="1797"/>
                    <a:pt x="800" y="1798"/>
                  </a:cubicBezTo>
                  <a:cubicBezTo>
                    <a:pt x="788" y="1800"/>
                    <a:pt x="770" y="1792"/>
                    <a:pt x="758" y="1788"/>
                  </a:cubicBezTo>
                  <a:cubicBezTo>
                    <a:pt x="737" y="1757"/>
                    <a:pt x="711" y="1745"/>
                    <a:pt x="675" y="1738"/>
                  </a:cubicBezTo>
                  <a:cubicBezTo>
                    <a:pt x="666" y="1736"/>
                    <a:pt x="657" y="1735"/>
                    <a:pt x="648" y="1733"/>
                  </a:cubicBezTo>
                  <a:cubicBezTo>
                    <a:pt x="637" y="1730"/>
                    <a:pt x="615" y="1724"/>
                    <a:pt x="615" y="1724"/>
                  </a:cubicBezTo>
                  <a:cubicBezTo>
                    <a:pt x="611" y="1729"/>
                    <a:pt x="605" y="1733"/>
                    <a:pt x="602" y="1738"/>
                  </a:cubicBezTo>
                  <a:cubicBezTo>
                    <a:pt x="599" y="1742"/>
                    <a:pt x="601" y="1749"/>
                    <a:pt x="597" y="1752"/>
                  </a:cubicBezTo>
                  <a:cubicBezTo>
                    <a:pt x="596" y="1753"/>
                    <a:pt x="563" y="1774"/>
                    <a:pt x="555" y="1779"/>
                  </a:cubicBezTo>
                  <a:cubicBezTo>
                    <a:pt x="542" y="1787"/>
                    <a:pt x="514" y="1798"/>
                    <a:pt x="514" y="1798"/>
                  </a:cubicBezTo>
                  <a:cubicBezTo>
                    <a:pt x="524" y="1787"/>
                    <a:pt x="536" y="1776"/>
                    <a:pt x="546" y="1765"/>
                  </a:cubicBezTo>
                  <a:cubicBezTo>
                    <a:pt x="539" y="1743"/>
                    <a:pt x="517" y="1744"/>
                    <a:pt x="496" y="1738"/>
                  </a:cubicBezTo>
                  <a:cubicBezTo>
                    <a:pt x="480" y="1739"/>
                    <a:pt x="464" y="1738"/>
                    <a:pt x="449" y="1742"/>
                  </a:cubicBezTo>
                  <a:cubicBezTo>
                    <a:pt x="436" y="1745"/>
                    <a:pt x="427" y="1761"/>
                    <a:pt x="413" y="1765"/>
                  </a:cubicBezTo>
                  <a:cubicBezTo>
                    <a:pt x="396" y="1764"/>
                    <a:pt x="378" y="1767"/>
                    <a:pt x="362" y="1761"/>
                  </a:cubicBezTo>
                  <a:cubicBezTo>
                    <a:pt x="357" y="1759"/>
                    <a:pt x="364" y="1751"/>
                    <a:pt x="367" y="1747"/>
                  </a:cubicBezTo>
                  <a:cubicBezTo>
                    <a:pt x="374" y="1740"/>
                    <a:pt x="399" y="1736"/>
                    <a:pt x="408" y="1733"/>
                  </a:cubicBezTo>
                  <a:cubicBezTo>
                    <a:pt x="458" y="1736"/>
                    <a:pt x="500" y="1745"/>
                    <a:pt x="546" y="1728"/>
                  </a:cubicBezTo>
                  <a:cubicBezTo>
                    <a:pt x="559" y="1716"/>
                    <a:pt x="570" y="1704"/>
                    <a:pt x="583" y="1692"/>
                  </a:cubicBezTo>
                  <a:cubicBezTo>
                    <a:pt x="552" y="1606"/>
                    <a:pt x="342" y="1655"/>
                    <a:pt x="330" y="1655"/>
                  </a:cubicBezTo>
                  <a:cubicBezTo>
                    <a:pt x="321" y="1647"/>
                    <a:pt x="301" y="1636"/>
                    <a:pt x="316" y="1622"/>
                  </a:cubicBezTo>
                  <a:cubicBezTo>
                    <a:pt x="323" y="1616"/>
                    <a:pt x="348" y="1612"/>
                    <a:pt x="357" y="1609"/>
                  </a:cubicBezTo>
                  <a:cubicBezTo>
                    <a:pt x="366" y="1606"/>
                    <a:pt x="385" y="1599"/>
                    <a:pt x="385" y="1599"/>
                  </a:cubicBezTo>
                  <a:cubicBezTo>
                    <a:pt x="401" y="1576"/>
                    <a:pt x="401" y="1568"/>
                    <a:pt x="380" y="1549"/>
                  </a:cubicBezTo>
                  <a:cubicBezTo>
                    <a:pt x="369" y="1509"/>
                    <a:pt x="353" y="1530"/>
                    <a:pt x="334" y="1549"/>
                  </a:cubicBezTo>
                  <a:cubicBezTo>
                    <a:pt x="308" y="1539"/>
                    <a:pt x="296" y="1533"/>
                    <a:pt x="284" y="1507"/>
                  </a:cubicBezTo>
                  <a:cubicBezTo>
                    <a:pt x="278" y="1442"/>
                    <a:pt x="281" y="1470"/>
                    <a:pt x="256" y="1434"/>
                  </a:cubicBezTo>
                  <a:cubicBezTo>
                    <a:pt x="264" y="1403"/>
                    <a:pt x="279" y="1411"/>
                    <a:pt x="307" y="1401"/>
                  </a:cubicBezTo>
                  <a:cubicBezTo>
                    <a:pt x="320" y="1387"/>
                    <a:pt x="329" y="1382"/>
                    <a:pt x="334" y="1364"/>
                  </a:cubicBezTo>
                  <a:cubicBezTo>
                    <a:pt x="330" y="1337"/>
                    <a:pt x="324" y="1322"/>
                    <a:pt x="297" y="1314"/>
                  </a:cubicBezTo>
                  <a:cubicBezTo>
                    <a:pt x="278" y="1301"/>
                    <a:pt x="259" y="1297"/>
                    <a:pt x="237" y="1291"/>
                  </a:cubicBezTo>
                  <a:cubicBezTo>
                    <a:pt x="226" y="1288"/>
                    <a:pt x="205" y="1282"/>
                    <a:pt x="205" y="1282"/>
                  </a:cubicBezTo>
                  <a:cubicBezTo>
                    <a:pt x="194" y="1270"/>
                    <a:pt x="182" y="1268"/>
                    <a:pt x="168" y="1258"/>
                  </a:cubicBezTo>
                  <a:cubicBezTo>
                    <a:pt x="146" y="1262"/>
                    <a:pt x="129" y="1270"/>
                    <a:pt x="108" y="1263"/>
                  </a:cubicBezTo>
                  <a:cubicBezTo>
                    <a:pt x="89" y="1242"/>
                    <a:pt x="63" y="1233"/>
                    <a:pt x="44" y="1212"/>
                  </a:cubicBezTo>
                  <a:cubicBezTo>
                    <a:pt x="61" y="1201"/>
                    <a:pt x="58" y="1192"/>
                    <a:pt x="72" y="1180"/>
                  </a:cubicBezTo>
                  <a:cubicBezTo>
                    <a:pt x="79" y="1147"/>
                    <a:pt x="53" y="1089"/>
                    <a:pt x="99" y="1102"/>
                  </a:cubicBezTo>
                  <a:cubicBezTo>
                    <a:pt x="118" y="1121"/>
                    <a:pt x="132" y="1142"/>
                    <a:pt x="150" y="1162"/>
                  </a:cubicBezTo>
                  <a:cubicBezTo>
                    <a:pt x="163" y="1198"/>
                    <a:pt x="205" y="1202"/>
                    <a:pt x="237" y="1212"/>
                  </a:cubicBezTo>
                  <a:cubicBezTo>
                    <a:pt x="245" y="1209"/>
                    <a:pt x="256" y="1210"/>
                    <a:pt x="261" y="1203"/>
                  </a:cubicBezTo>
                  <a:cubicBezTo>
                    <a:pt x="264" y="1199"/>
                    <a:pt x="254" y="1197"/>
                    <a:pt x="251" y="1194"/>
                  </a:cubicBezTo>
                  <a:cubicBezTo>
                    <a:pt x="247" y="1190"/>
                    <a:pt x="244" y="1185"/>
                    <a:pt x="242" y="1180"/>
                  </a:cubicBezTo>
                  <a:cubicBezTo>
                    <a:pt x="238" y="1171"/>
                    <a:pt x="239" y="1160"/>
                    <a:pt x="233" y="1152"/>
                  </a:cubicBezTo>
                  <a:cubicBezTo>
                    <a:pt x="226" y="1142"/>
                    <a:pt x="214" y="1138"/>
                    <a:pt x="205" y="1129"/>
                  </a:cubicBezTo>
                  <a:cubicBezTo>
                    <a:pt x="199" y="1110"/>
                    <a:pt x="191" y="1100"/>
                    <a:pt x="187" y="1079"/>
                  </a:cubicBezTo>
                  <a:cubicBezTo>
                    <a:pt x="194" y="1027"/>
                    <a:pt x="201" y="1035"/>
                    <a:pt x="251" y="1028"/>
                  </a:cubicBezTo>
                  <a:cubicBezTo>
                    <a:pt x="246" y="1010"/>
                    <a:pt x="239" y="1007"/>
                    <a:pt x="224" y="996"/>
                  </a:cubicBezTo>
                  <a:cubicBezTo>
                    <a:pt x="203" y="967"/>
                    <a:pt x="231" y="938"/>
                    <a:pt x="214" y="908"/>
                  </a:cubicBezTo>
                  <a:cubicBezTo>
                    <a:pt x="209" y="900"/>
                    <a:pt x="196" y="902"/>
                    <a:pt x="187" y="899"/>
                  </a:cubicBezTo>
                  <a:cubicBezTo>
                    <a:pt x="172" y="856"/>
                    <a:pt x="227" y="831"/>
                    <a:pt x="261" y="821"/>
                  </a:cubicBezTo>
                  <a:cubicBezTo>
                    <a:pt x="242" y="748"/>
                    <a:pt x="207" y="778"/>
                    <a:pt x="113" y="775"/>
                  </a:cubicBezTo>
                  <a:cubicBezTo>
                    <a:pt x="76" y="770"/>
                    <a:pt x="38" y="782"/>
                    <a:pt x="2" y="775"/>
                  </a:cubicBezTo>
                  <a:cubicBezTo>
                    <a:pt x="0" y="775"/>
                    <a:pt x="11" y="744"/>
                    <a:pt x="12" y="742"/>
                  </a:cubicBezTo>
                  <a:cubicBezTo>
                    <a:pt x="22" y="724"/>
                    <a:pt x="28" y="707"/>
                    <a:pt x="35" y="687"/>
                  </a:cubicBezTo>
                  <a:cubicBezTo>
                    <a:pt x="35" y="686"/>
                    <a:pt x="24" y="626"/>
                    <a:pt x="35" y="613"/>
                  </a:cubicBezTo>
                  <a:cubicBezTo>
                    <a:pt x="42" y="604"/>
                    <a:pt x="90" y="602"/>
                    <a:pt x="99" y="600"/>
                  </a:cubicBezTo>
                  <a:cubicBezTo>
                    <a:pt x="158" y="589"/>
                    <a:pt x="204" y="572"/>
                    <a:pt x="265" y="567"/>
                  </a:cubicBezTo>
                  <a:cubicBezTo>
                    <a:pt x="327" y="549"/>
                    <a:pt x="403" y="567"/>
                    <a:pt x="468" y="572"/>
                  </a:cubicBezTo>
                  <a:cubicBezTo>
                    <a:pt x="486" y="570"/>
                    <a:pt x="507" y="576"/>
                    <a:pt x="523" y="567"/>
                  </a:cubicBezTo>
                  <a:cubicBezTo>
                    <a:pt x="538" y="559"/>
                    <a:pt x="500" y="521"/>
                    <a:pt x="496" y="517"/>
                  </a:cubicBezTo>
                  <a:cubicBezTo>
                    <a:pt x="518" y="483"/>
                    <a:pt x="511" y="484"/>
                    <a:pt x="588" y="507"/>
                  </a:cubicBezTo>
                  <a:cubicBezTo>
                    <a:pt x="596" y="509"/>
                    <a:pt x="592" y="524"/>
                    <a:pt x="597" y="530"/>
                  </a:cubicBezTo>
                  <a:cubicBezTo>
                    <a:pt x="617" y="552"/>
                    <a:pt x="625" y="552"/>
                    <a:pt x="648" y="558"/>
                  </a:cubicBezTo>
                  <a:cubicBezTo>
                    <a:pt x="662" y="567"/>
                    <a:pt x="673" y="571"/>
                    <a:pt x="689" y="576"/>
                  </a:cubicBezTo>
                  <a:cubicBezTo>
                    <a:pt x="750" y="562"/>
                    <a:pt x="810" y="559"/>
                    <a:pt x="873" y="553"/>
                  </a:cubicBezTo>
                  <a:cubicBezTo>
                    <a:pt x="911" y="543"/>
                    <a:pt x="917" y="547"/>
                    <a:pt x="892" y="540"/>
                  </a:cubicBezTo>
                  <a:cubicBezTo>
                    <a:pt x="874" y="527"/>
                    <a:pt x="860" y="521"/>
                    <a:pt x="841" y="512"/>
                  </a:cubicBezTo>
                  <a:cubicBezTo>
                    <a:pt x="826" y="460"/>
                    <a:pt x="942" y="468"/>
                    <a:pt x="966" y="466"/>
                  </a:cubicBezTo>
                  <a:cubicBezTo>
                    <a:pt x="1017" y="447"/>
                    <a:pt x="1068" y="442"/>
                    <a:pt x="1122" y="438"/>
                  </a:cubicBezTo>
                  <a:cubicBezTo>
                    <a:pt x="1087" y="431"/>
                    <a:pt x="1059" y="418"/>
                    <a:pt x="1025" y="411"/>
                  </a:cubicBezTo>
                  <a:cubicBezTo>
                    <a:pt x="1000" y="392"/>
                    <a:pt x="966" y="388"/>
                    <a:pt x="943" y="365"/>
                  </a:cubicBezTo>
                  <a:cubicBezTo>
                    <a:pt x="935" y="357"/>
                    <a:pt x="919" y="341"/>
                    <a:pt x="919" y="341"/>
                  </a:cubicBezTo>
                  <a:cubicBezTo>
                    <a:pt x="925" y="300"/>
                    <a:pt x="922" y="320"/>
                    <a:pt x="929" y="282"/>
                  </a:cubicBezTo>
                  <a:close/>
                </a:path>
              </a:pathLst>
            </a:custGeom>
            <a:solidFill>
              <a:srgbClr val="3366FF">
                <a:alpha val="32156"/>
              </a:srgbClr>
            </a:soli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925" y="3941763"/>
            <a:ext cx="37861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u="sng">
                <a:solidFill>
                  <a:schemeClr val="tx1"/>
                </a:solidFill>
                <a:latin typeface="Arial" charset="0"/>
              </a:rPr>
              <a:t>EGEGAZ Aliağa LNG Terrminal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Yearly Send-Out Capacity : 6.0 Billion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(Tank Capacity; 2 X 140.000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 LNG tanks)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Daily Maximum Sent Out : 16.4 million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/day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42988" y="1052513"/>
            <a:ext cx="7121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u="sng">
                <a:solidFill>
                  <a:schemeClr val="tx1"/>
                </a:solidFill>
                <a:latin typeface="Arial" charset="0"/>
              </a:rPr>
              <a:t>BOTAŞ Marmara Ereğlisi LNG Terminal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Yearly Send-Out Capacity : 8.2 Billion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(Tank Capacity; 3 X 85.000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 LNG tanks)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Daily Maximum Sent Out : 18.7 million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/day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992188" y="1341438"/>
            <a:ext cx="123825" cy="10064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527050" y="3802063"/>
            <a:ext cx="331788" cy="101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>
            <a:off x="900113" y="2420938"/>
            <a:ext cx="215900" cy="2159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323850" y="3644900"/>
            <a:ext cx="215900" cy="2159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311150" y="3835400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3850" y="3479800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4584700" y="4772025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32188" y="3000375"/>
            <a:ext cx="56118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u="sng">
                <a:solidFill>
                  <a:schemeClr val="tx1"/>
                </a:solidFill>
                <a:latin typeface="Arial" charset="0"/>
              </a:rPr>
              <a:t>TPAO Silivri Underground Natural Gas Storage Facilities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Type : Depleted gas fields (Değirmenköy and Kuzey Marmara Fields)</a:t>
            </a: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Total Storage Capacity : 2.7 Billion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endParaRPr lang="tr-TR" sz="1400" b="0">
              <a:solidFill>
                <a:schemeClr val="tx1"/>
              </a:solidFill>
              <a:latin typeface="Arial" charset="0"/>
            </a:endParaRPr>
          </a:p>
          <a:p>
            <a:r>
              <a:rPr lang="tr-TR" sz="1400" b="0">
                <a:solidFill>
                  <a:schemeClr val="tx1"/>
                </a:solidFill>
                <a:latin typeface="Arial" charset="0"/>
              </a:rPr>
              <a:t>Maximum Sent Out : 14.5 million m</a:t>
            </a:r>
            <a:r>
              <a:rPr lang="tr-TR" sz="1400" b="0" baseline="3000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400" b="0">
                <a:solidFill>
                  <a:schemeClr val="tx1"/>
                </a:solidFill>
                <a:latin typeface="Arial" charset="0"/>
              </a:rPr>
              <a:t>/day</a:t>
            </a:r>
          </a:p>
          <a:p>
            <a:r>
              <a:rPr lang="tr-TR" sz="1400" b="0">
                <a:solidFill>
                  <a:srgbClr val="FF3300"/>
                </a:solidFill>
              </a:rPr>
              <a:t>LONG TERM CONTRACT BETWEEN TPAO&amp;BOTAŞ FOR 2,1 BCM</a:t>
            </a:r>
            <a:r>
              <a:rPr lang="tr-TR" b="0">
                <a:solidFill>
                  <a:srgbClr val="FF3300"/>
                </a:solidFill>
              </a:rPr>
              <a:t> </a:t>
            </a:r>
            <a:endParaRPr lang="tr-TR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290638" y="2533650"/>
            <a:ext cx="2281237" cy="53816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>
            <a:off x="1144588" y="2476500"/>
            <a:ext cx="139700" cy="147638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20" name="Freeform 56"/>
          <p:cNvSpPr>
            <a:spLocks/>
          </p:cNvSpPr>
          <p:nvPr/>
        </p:nvSpPr>
        <p:spPr bwMode="auto">
          <a:xfrm flipV="1">
            <a:off x="1331913" y="2551113"/>
            <a:ext cx="144462" cy="69850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21" name="Freeform 48"/>
          <p:cNvSpPr>
            <a:spLocks/>
          </p:cNvSpPr>
          <p:nvPr/>
        </p:nvSpPr>
        <p:spPr bwMode="auto">
          <a:xfrm>
            <a:off x="3911600" y="4941888"/>
            <a:ext cx="284163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4127500" y="4797425"/>
            <a:ext cx="284163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23" name="Freeform 48"/>
          <p:cNvSpPr>
            <a:spLocks/>
          </p:cNvSpPr>
          <p:nvPr/>
        </p:nvSpPr>
        <p:spPr bwMode="auto">
          <a:xfrm>
            <a:off x="3046413" y="3700463"/>
            <a:ext cx="284162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0" y="5214938"/>
            <a:ext cx="55451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1"/>
                </a:solidFill>
              </a:rPr>
              <a:t>Storage tariff is determined by the Board since January 2003</a:t>
            </a:r>
            <a:endParaRPr lang="tr-TR" sz="1400">
              <a:solidFill>
                <a:schemeClr val="tx1"/>
              </a:solidFill>
            </a:endParaRPr>
          </a:p>
          <a:p>
            <a:pPr eaLnBrk="0" hangingPunct="0">
              <a:spcBef>
                <a:spcPct val="10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1"/>
                </a:solidFill>
              </a:rPr>
              <a:t>Until the storage capacity in the country reaches a </a:t>
            </a:r>
            <a:r>
              <a:rPr lang="en-US" sz="1400">
                <a:solidFill>
                  <a:srgbClr val="E10040"/>
                </a:solidFill>
              </a:rPr>
              <a:t>sufficient level</a:t>
            </a:r>
            <a:r>
              <a:rPr lang="en-US" sz="1400">
                <a:solidFill>
                  <a:schemeClr val="tx1"/>
                </a:solidFill>
              </a:rPr>
              <a:t>, storage prices shall be determined by the Boar</a:t>
            </a:r>
            <a:r>
              <a:rPr lang="tr-TR" sz="1400">
                <a:solidFill>
                  <a:schemeClr val="tx1"/>
                </a:solidFill>
              </a:rPr>
              <a:t>d</a:t>
            </a:r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25" name="Chart 25"/>
          <p:cNvGraphicFramePr>
            <a:graphicFrameLocks/>
          </p:cNvGraphicFramePr>
          <p:nvPr/>
        </p:nvGraphicFramePr>
        <p:xfrm>
          <a:off x="4929190" y="785794"/>
          <a:ext cx="400049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5973763" y="5041900"/>
            <a:ext cx="2952750" cy="4572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5973763" y="5480050"/>
            <a:ext cx="2952750" cy="4572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Freeform 48"/>
          <p:cNvSpPr>
            <a:spLocks/>
          </p:cNvSpPr>
          <p:nvPr/>
        </p:nvSpPr>
        <p:spPr bwMode="auto">
          <a:xfrm>
            <a:off x="6005513" y="5476875"/>
            <a:ext cx="284162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6261100" y="5464175"/>
            <a:ext cx="295275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>
                <a:solidFill>
                  <a:schemeClr val="tx1"/>
                </a:solidFill>
                <a:latin typeface="Arial" charset="0"/>
              </a:rPr>
              <a:t>Yer Altı Depolama Tesisi Projeleri</a:t>
            </a:r>
            <a:endParaRPr lang="en-AU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230938" y="5232400"/>
            <a:ext cx="2468562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>
                <a:solidFill>
                  <a:schemeClr val="tx1"/>
                </a:solidFill>
                <a:latin typeface="Arial" charset="0"/>
              </a:rPr>
              <a:t>LNG Gazlaştırma Terminalleri</a:t>
            </a:r>
            <a:endParaRPr lang="en-AU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Freeform 54"/>
          <p:cNvSpPr>
            <a:spLocks/>
          </p:cNvSpPr>
          <p:nvPr/>
        </p:nvSpPr>
        <p:spPr bwMode="auto">
          <a:xfrm>
            <a:off x="6045200" y="5022850"/>
            <a:ext cx="139700" cy="147638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6189663" y="5000625"/>
            <a:ext cx="2468562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>
                <a:solidFill>
                  <a:schemeClr val="tx1"/>
                </a:solidFill>
                <a:latin typeface="Arial" charset="0"/>
              </a:rPr>
              <a:t> Yer Altı Depolama Tesisleri</a:t>
            </a:r>
            <a:endParaRPr lang="en-AU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auto">
          <a:xfrm>
            <a:off x="6013450" y="5776913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6030913" y="5216525"/>
            <a:ext cx="215900" cy="215900"/>
          </a:xfrm>
          <a:prstGeom prst="sun">
            <a:avLst>
              <a:gd name="adj" fmla="val 25000"/>
            </a:avLst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6262688" y="5737225"/>
            <a:ext cx="295275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>
                <a:solidFill>
                  <a:schemeClr val="tx1"/>
                </a:solidFill>
                <a:latin typeface="Arial" charset="0"/>
              </a:rPr>
              <a:t>LNG Gazlaştırma Tesisi Projeleri</a:t>
            </a:r>
            <a:endParaRPr lang="en-AU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7497763" y="1928813"/>
            <a:ext cx="360362" cy="665162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786 C -0.00157 -0.00855 0.00104 -0.01063 0.00538 -0.01133 C 0.00816 -0.01479 0.01527 -0.01341 0.01857 -0.01688 C 0.02222 -0.01873 0.02465 -0.02196 0.02899 -0.02289 C 0.03177 -0.02566 0.03472 -0.03098 0.03767 -0.03214 C 0.04027 -0.03445 0.0434 -0.03329 0.04375 -0.03792 C 0.04496 -0.04138 0.04288 -0.05017 0.04236 -0.05618 C 0.04323 -0.05873 0.04288 -0.06289 0.04201 -0.06774 C 0.0427 -0.07075 0.04184 -0.07491 0.04027 -0.08115 C 0.03767 -0.08925 0.03698 -0.09364 0.0335 -0.10242 C 0.03194 -0.1089 0.02951 -0.11699 0.02743 -0.12393 C 0.02656 -0.12948 0.02413 -0.13595 0.0243 -0.13919 " pathEditMode="relative" rAng="-2238961" ptsTypes="aaaaaaaaaa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Depolama Tarife Metodolojisi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57752" y="1108085"/>
            <a:ext cx="3744912" cy="3749675"/>
            <a:chOff x="3243" y="845"/>
            <a:chExt cx="2359" cy="2362"/>
          </a:xfrm>
        </p:grpSpPr>
        <p:pic>
          <p:nvPicPr>
            <p:cNvPr id="6" name="Picture 5" descr="ANd9GcSbadwNEJOBF2stYeqoeCuYv7vyze0GMAL0kQ6yxALVBg8VH2h1f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6" y="845"/>
              <a:ext cx="1561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243" y="2976"/>
              <a:ext cx="235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10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tr-TR" sz="1800" b="0" dirty="0">
                  <a:solidFill>
                    <a:schemeClr val="tx1"/>
                  </a:solidFill>
                  <a:latin typeface="Arial" charset="0"/>
                </a:rPr>
                <a:t>Minimum WACC; 10%+enflasyon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285852" y="3767157"/>
            <a:ext cx="3384550" cy="2447925"/>
            <a:chOff x="1066" y="2387"/>
            <a:chExt cx="2132" cy="1542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66" y="3698"/>
              <a:ext cx="2132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10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tr-TR" sz="1800" b="0" dirty="0">
                  <a:solidFill>
                    <a:schemeClr val="tx1"/>
                  </a:solidFill>
                  <a:latin typeface="Arial" charset="0"/>
                </a:rPr>
                <a:t>İtfa; </a:t>
              </a:r>
              <a:r>
                <a:rPr lang="tr-TR" sz="1800" b="0" dirty="0" smtClean="0">
                  <a:solidFill>
                    <a:schemeClr val="tx1"/>
                  </a:solidFill>
                  <a:latin typeface="Arial" charset="0"/>
                </a:rPr>
                <a:t>10-22</a:t>
              </a:r>
              <a:endParaRPr lang="tr-TR" sz="1800" b="0" dirty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0" name="Picture 10" descr="29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1" y="2387"/>
              <a:ext cx="1945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79388" y="1189039"/>
            <a:ext cx="3744912" cy="2454275"/>
            <a:chOff x="113" y="709"/>
            <a:chExt cx="2359" cy="1546"/>
          </a:xfrm>
        </p:grpSpPr>
        <p:pic>
          <p:nvPicPr>
            <p:cNvPr id="12" name="Picture 8" descr="foldtim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709"/>
              <a:ext cx="1367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13" y="2024"/>
              <a:ext cx="2359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100000"/>
                </a:spcBef>
                <a:buClr>
                  <a:srgbClr val="A50021"/>
                </a:buClr>
                <a:buFont typeface="Wingdings" pitchFamily="2" charset="2"/>
                <a:buNone/>
              </a:pPr>
              <a:r>
                <a:rPr lang="tr-TR" sz="1800" b="0">
                  <a:solidFill>
                    <a:schemeClr val="tx1"/>
                  </a:solidFill>
                  <a:latin typeface="Arial" charset="0"/>
                </a:rPr>
                <a:t>3-10 yıl arası tarife süresi</a:t>
              </a: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929190" y="5357826"/>
            <a:ext cx="33845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10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tr-TR" sz="1800" b="0" dirty="0" smtClean="0">
                <a:solidFill>
                  <a:schemeClr val="tx1"/>
                </a:solidFill>
                <a:latin typeface="Arial" charset="0"/>
              </a:rPr>
              <a:t>ve Fiyat Yöntem Bildirimi</a:t>
            </a:r>
            <a:endParaRPr lang="tr-TR" sz="18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>
                <a:solidFill>
                  <a:srgbClr val="C00000"/>
                </a:solidFill>
                <a:latin typeface="Arial" charset="0"/>
              </a:rPr>
              <a:t>Türkiye Doğalgaz Sistemi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41338" y="1244600"/>
            <a:ext cx="8207375" cy="4921250"/>
            <a:chOff x="295" y="791"/>
            <a:chExt cx="5170" cy="3100"/>
          </a:xfrm>
        </p:grpSpPr>
        <p:pic>
          <p:nvPicPr>
            <p:cNvPr id="8" name="Picture 5" descr="botaş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845"/>
              <a:ext cx="5170" cy="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95" y="791"/>
              <a:ext cx="116" cy="23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101013" y="2924175"/>
            <a:ext cx="1042987" cy="433388"/>
          </a:xfrm>
          <a:prstGeom prst="rect">
            <a:avLst/>
          </a:prstGeom>
          <a:solidFill>
            <a:srgbClr val="FBFB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>
                <a:latin typeface="Arial" charset="0"/>
              </a:rPr>
              <a:t>İran</a:t>
            </a:r>
          </a:p>
          <a:p>
            <a:pPr algn="ctr"/>
            <a:r>
              <a:rPr lang="tr-TR" sz="1200">
                <a:latin typeface="Arial" charset="0"/>
              </a:rPr>
              <a:t>10 BCM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516688" y="1268413"/>
            <a:ext cx="262731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 dirty="0">
                <a:latin typeface="Arial" charset="0"/>
              </a:rPr>
              <a:t>Azerbaycan </a:t>
            </a:r>
          </a:p>
          <a:p>
            <a:pPr algn="ctr"/>
            <a:r>
              <a:rPr lang="tr-TR" sz="1200" dirty="0">
                <a:latin typeface="Arial" charset="0"/>
              </a:rPr>
              <a:t>6,6 BCM + 16 BCM (SHAH DENIZ 2)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164388" y="1989138"/>
            <a:ext cx="19796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 dirty="0" err="1">
                <a:latin typeface="Arial" charset="0"/>
              </a:rPr>
              <a:t>Turkmenistan</a:t>
            </a:r>
            <a:r>
              <a:rPr lang="tr-TR" sz="1200" dirty="0">
                <a:latin typeface="Arial" charset="0"/>
              </a:rPr>
              <a:t> (Anlaşma)</a:t>
            </a:r>
          </a:p>
          <a:p>
            <a:pPr algn="ctr"/>
            <a:r>
              <a:rPr lang="tr-TR" sz="1200" dirty="0">
                <a:latin typeface="Arial" charset="0"/>
              </a:rPr>
              <a:t>16 BCM</a:t>
            </a: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 rot="17992914">
            <a:off x="1119187" y="1487488"/>
            <a:ext cx="434975" cy="711200"/>
          </a:xfrm>
          <a:custGeom>
            <a:avLst/>
            <a:gdLst>
              <a:gd name="T0" fmla="*/ 2147483647 w 326"/>
              <a:gd name="T1" fmla="*/ 2147483647 h 501"/>
              <a:gd name="T2" fmla="*/ 2147483647 w 326"/>
              <a:gd name="T3" fmla="*/ 2147483647 h 501"/>
              <a:gd name="T4" fmla="*/ 2147483647 w 326"/>
              <a:gd name="T5" fmla="*/ 2147483647 h 501"/>
              <a:gd name="T6" fmla="*/ 2147483647 w 326"/>
              <a:gd name="T7" fmla="*/ 0 h 501"/>
              <a:gd name="T8" fmla="*/ 2147483647 w 326"/>
              <a:gd name="T9" fmla="*/ 2147483647 h 501"/>
              <a:gd name="T10" fmla="*/ 0 w 326"/>
              <a:gd name="T11" fmla="*/ 2147483647 h 501"/>
              <a:gd name="T12" fmla="*/ 2147483647 w 326"/>
              <a:gd name="T13" fmla="*/ 2147483647 h 501"/>
              <a:gd name="T14" fmla="*/ 2147483647 w 326"/>
              <a:gd name="T15" fmla="*/ 2147483647 h 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6"/>
              <a:gd name="T25" fmla="*/ 0 h 501"/>
              <a:gd name="T26" fmla="*/ 326 w 326"/>
              <a:gd name="T27" fmla="*/ 501 h 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6" h="501">
                <a:moveTo>
                  <a:pt x="177" y="411"/>
                </a:moveTo>
                <a:lnTo>
                  <a:pt x="133" y="386"/>
                </a:lnTo>
                <a:lnTo>
                  <a:pt x="326" y="51"/>
                </a:lnTo>
                <a:lnTo>
                  <a:pt x="238" y="0"/>
                </a:lnTo>
                <a:lnTo>
                  <a:pt x="44" y="335"/>
                </a:lnTo>
                <a:lnTo>
                  <a:pt x="0" y="309"/>
                </a:lnTo>
                <a:lnTo>
                  <a:pt x="7" y="501"/>
                </a:lnTo>
                <a:lnTo>
                  <a:pt x="177" y="411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 rot="17992914">
            <a:off x="1042194" y="1445419"/>
            <a:ext cx="144463" cy="123825"/>
          </a:xfrm>
          <a:custGeom>
            <a:avLst/>
            <a:gdLst>
              <a:gd name="T0" fmla="*/ 2147483647 w 109"/>
              <a:gd name="T1" fmla="*/ 2147483647 h 87"/>
              <a:gd name="T2" fmla="*/ 2147483647 w 109"/>
              <a:gd name="T3" fmla="*/ 0 h 87"/>
              <a:gd name="T4" fmla="*/ 0 w 109"/>
              <a:gd name="T5" fmla="*/ 2147483647 h 87"/>
              <a:gd name="T6" fmla="*/ 2147483647 w 109"/>
              <a:gd name="T7" fmla="*/ 2147483647 h 87"/>
              <a:gd name="T8" fmla="*/ 2147483647 w 109"/>
              <a:gd name="T9" fmla="*/ 2147483647 h 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87"/>
              <a:gd name="T17" fmla="*/ 109 w 109"/>
              <a:gd name="T18" fmla="*/ 87 h 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87">
                <a:moveTo>
                  <a:pt x="109" y="51"/>
                </a:moveTo>
                <a:lnTo>
                  <a:pt x="20" y="0"/>
                </a:lnTo>
                <a:lnTo>
                  <a:pt x="0" y="36"/>
                </a:lnTo>
                <a:lnTo>
                  <a:pt x="88" y="87"/>
                </a:lnTo>
                <a:lnTo>
                  <a:pt x="109" y="51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 rot="17992914">
            <a:off x="1012032" y="1399381"/>
            <a:ext cx="131762" cy="98425"/>
          </a:xfrm>
          <a:custGeom>
            <a:avLst/>
            <a:gdLst>
              <a:gd name="T0" fmla="*/ 2147483647 w 99"/>
              <a:gd name="T1" fmla="*/ 2147483647 h 69"/>
              <a:gd name="T2" fmla="*/ 2147483647 w 99"/>
              <a:gd name="T3" fmla="*/ 0 h 69"/>
              <a:gd name="T4" fmla="*/ 0 w 99"/>
              <a:gd name="T5" fmla="*/ 2147483647 h 69"/>
              <a:gd name="T6" fmla="*/ 2147483647 w 99"/>
              <a:gd name="T7" fmla="*/ 2147483647 h 69"/>
              <a:gd name="T8" fmla="*/ 2147483647 w 99"/>
              <a:gd name="T9" fmla="*/ 2147483647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69"/>
              <a:gd name="T17" fmla="*/ 99 w 99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69">
                <a:moveTo>
                  <a:pt x="99" y="51"/>
                </a:moveTo>
                <a:lnTo>
                  <a:pt x="11" y="0"/>
                </a:lnTo>
                <a:lnTo>
                  <a:pt x="0" y="18"/>
                </a:lnTo>
                <a:lnTo>
                  <a:pt x="89" y="69"/>
                </a:lnTo>
                <a:lnTo>
                  <a:pt x="99" y="51"/>
                </a:lnTo>
                <a:close/>
              </a:path>
            </a:pathLst>
          </a:custGeom>
          <a:solidFill>
            <a:srgbClr val="FFF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 rot="-5800492">
            <a:off x="723107" y="2516981"/>
            <a:ext cx="711200" cy="792163"/>
            <a:chOff x="482" y="1279"/>
            <a:chExt cx="448" cy="427"/>
          </a:xfrm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 rot="3830098">
            <a:off x="4771232" y="1861343"/>
            <a:ext cx="711200" cy="677863"/>
            <a:chOff x="482" y="1279"/>
            <a:chExt cx="448" cy="427"/>
          </a:xfrm>
        </p:grpSpPr>
        <p:sp>
          <p:nvSpPr>
            <p:cNvPr id="21" name="Freeform 18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 rot="3830098">
            <a:off x="6860382" y="1789906"/>
            <a:ext cx="711200" cy="677863"/>
            <a:chOff x="482" y="1279"/>
            <a:chExt cx="448" cy="427"/>
          </a:xfrm>
        </p:grpSpPr>
        <p:sp>
          <p:nvSpPr>
            <p:cNvPr id="25" name="Freeform 22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214438" y="1052513"/>
            <a:ext cx="3357562" cy="431800"/>
          </a:xfrm>
          <a:prstGeom prst="rect">
            <a:avLst/>
          </a:prstGeom>
          <a:solidFill>
            <a:srgbClr val="FBFB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 dirty="0">
                <a:latin typeface="Arial" charset="0"/>
              </a:rPr>
              <a:t>Rusya Fed.(Batı)</a:t>
            </a:r>
          </a:p>
          <a:p>
            <a:pPr algn="ctr"/>
            <a:r>
              <a:rPr lang="tr-TR" sz="1200" dirty="0">
                <a:latin typeface="Arial" charset="0"/>
              </a:rPr>
              <a:t>8 BCM (4 BCM BOTAŞ, 4 BCM Özel Sektör)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 rot="3830098">
            <a:off x="7054430" y="2312362"/>
            <a:ext cx="603559" cy="619081"/>
            <a:chOff x="482" y="1279"/>
            <a:chExt cx="448" cy="427"/>
          </a:xfrm>
        </p:grpSpPr>
        <p:sp>
          <p:nvSpPr>
            <p:cNvPr id="30" name="Freeform 27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 rot="9019556">
            <a:off x="7956550" y="3357563"/>
            <a:ext cx="711200" cy="677862"/>
            <a:chOff x="482" y="1279"/>
            <a:chExt cx="448" cy="42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0" y="4005263"/>
            <a:ext cx="1908175" cy="649287"/>
          </a:xfrm>
          <a:prstGeom prst="rect">
            <a:avLst/>
          </a:prstGeom>
          <a:solidFill>
            <a:srgbClr val="FBFB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>
                <a:latin typeface="Arial" charset="0"/>
              </a:rPr>
              <a:t>Spot</a:t>
            </a:r>
          </a:p>
          <a:p>
            <a:pPr algn="ctr"/>
            <a:r>
              <a:rPr lang="tr-TR" sz="1200">
                <a:latin typeface="Arial" charset="0"/>
              </a:rPr>
              <a:t>(LNG) </a:t>
            </a:r>
          </a:p>
          <a:p>
            <a:pPr algn="ctr"/>
            <a:r>
              <a:rPr lang="tr-TR" sz="1200">
                <a:latin typeface="Arial" charset="0"/>
              </a:rPr>
              <a:t>BOTAŞ+Özel Sektör</a:t>
            </a:r>
          </a:p>
        </p:txBody>
      </p:sp>
      <p:grpSp>
        <p:nvGrpSpPr>
          <p:cNvPr id="38" name="Group 35"/>
          <p:cNvGrpSpPr>
            <a:grpSpLocks/>
          </p:cNvGrpSpPr>
          <p:nvPr/>
        </p:nvGrpSpPr>
        <p:grpSpPr bwMode="auto">
          <a:xfrm rot="-5800492">
            <a:off x="307182" y="3590131"/>
            <a:ext cx="711200" cy="677863"/>
            <a:chOff x="482" y="1279"/>
            <a:chExt cx="448" cy="427"/>
          </a:xfrm>
        </p:grpSpPr>
        <p:sp>
          <p:nvSpPr>
            <p:cNvPr id="39" name="Freeform 36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0" y="2851150"/>
            <a:ext cx="1331913" cy="649288"/>
          </a:xfrm>
          <a:prstGeom prst="rect">
            <a:avLst/>
          </a:prstGeom>
          <a:solidFill>
            <a:srgbClr val="FBFB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>
                <a:latin typeface="Arial" charset="0"/>
              </a:rPr>
              <a:t>Cezayir+Nijerya</a:t>
            </a:r>
          </a:p>
          <a:p>
            <a:pPr algn="ctr"/>
            <a:r>
              <a:rPr lang="tr-TR" sz="1200">
                <a:latin typeface="Arial" charset="0"/>
              </a:rPr>
              <a:t>(LNG) </a:t>
            </a:r>
          </a:p>
          <a:p>
            <a:pPr algn="ctr"/>
            <a:r>
              <a:rPr lang="tr-TR" sz="1200">
                <a:latin typeface="Arial" charset="0"/>
              </a:rPr>
              <a:t>4 BCM + 1,2 BCM</a:t>
            </a:r>
          </a:p>
        </p:txBody>
      </p:sp>
      <p:grpSp>
        <p:nvGrpSpPr>
          <p:cNvPr id="43" name="Group 40"/>
          <p:cNvGrpSpPr>
            <a:grpSpLocks/>
          </p:cNvGrpSpPr>
          <p:nvPr/>
        </p:nvGrpSpPr>
        <p:grpSpPr bwMode="auto">
          <a:xfrm rot="10189951">
            <a:off x="468313" y="2133600"/>
            <a:ext cx="711200" cy="677863"/>
            <a:chOff x="482" y="1279"/>
            <a:chExt cx="448" cy="427"/>
          </a:xfrm>
        </p:grpSpPr>
        <p:sp>
          <p:nvSpPr>
            <p:cNvPr id="44" name="Freeform 41"/>
            <p:cNvSpPr>
              <a:spLocks/>
            </p:cNvSpPr>
            <p:nvPr/>
          </p:nvSpPr>
          <p:spPr bwMode="auto">
            <a:xfrm rot="-3607086">
              <a:off x="569" y="1345"/>
              <a:ext cx="274" cy="448"/>
            </a:xfrm>
            <a:custGeom>
              <a:avLst/>
              <a:gdLst>
                <a:gd name="T0" fmla="*/ 31 w 326"/>
                <a:gd name="T1" fmla="*/ 134 h 501"/>
                <a:gd name="T2" fmla="*/ 24 w 326"/>
                <a:gd name="T3" fmla="*/ 126 h 501"/>
                <a:gd name="T4" fmla="*/ 57 w 326"/>
                <a:gd name="T5" fmla="*/ 17 h 501"/>
                <a:gd name="T6" fmla="*/ 42 w 326"/>
                <a:gd name="T7" fmla="*/ 0 h 501"/>
                <a:gd name="T8" fmla="*/ 8 w 326"/>
                <a:gd name="T9" fmla="*/ 110 h 501"/>
                <a:gd name="T10" fmla="*/ 0 w 326"/>
                <a:gd name="T11" fmla="*/ 101 h 501"/>
                <a:gd name="T12" fmla="*/ 3 w 326"/>
                <a:gd name="T13" fmla="*/ 165 h 501"/>
                <a:gd name="T14" fmla="*/ 31 w 326"/>
                <a:gd name="T15" fmla="*/ 134 h 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6"/>
                <a:gd name="T25" fmla="*/ 0 h 501"/>
                <a:gd name="T26" fmla="*/ 326 w 326"/>
                <a:gd name="T27" fmla="*/ 501 h 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6" h="501">
                  <a:moveTo>
                    <a:pt x="177" y="411"/>
                  </a:moveTo>
                  <a:lnTo>
                    <a:pt x="133" y="386"/>
                  </a:lnTo>
                  <a:lnTo>
                    <a:pt x="326" y="51"/>
                  </a:lnTo>
                  <a:lnTo>
                    <a:pt x="238" y="0"/>
                  </a:lnTo>
                  <a:lnTo>
                    <a:pt x="44" y="335"/>
                  </a:lnTo>
                  <a:lnTo>
                    <a:pt x="0" y="309"/>
                  </a:lnTo>
                  <a:lnTo>
                    <a:pt x="7" y="501"/>
                  </a:lnTo>
                  <a:lnTo>
                    <a:pt x="177" y="411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 rot="-3607086">
              <a:off x="520" y="1319"/>
              <a:ext cx="91" cy="78"/>
            </a:xfrm>
            <a:custGeom>
              <a:avLst/>
              <a:gdLst>
                <a:gd name="T0" fmla="*/ 18 w 109"/>
                <a:gd name="T1" fmla="*/ 18 h 87"/>
                <a:gd name="T2" fmla="*/ 3 w 109"/>
                <a:gd name="T3" fmla="*/ 0 h 87"/>
                <a:gd name="T4" fmla="*/ 0 w 109"/>
                <a:gd name="T5" fmla="*/ 12 h 87"/>
                <a:gd name="T6" fmla="*/ 15 w 109"/>
                <a:gd name="T7" fmla="*/ 29 h 87"/>
                <a:gd name="T8" fmla="*/ 18 w 109"/>
                <a:gd name="T9" fmla="*/ 18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87"/>
                <a:gd name="T17" fmla="*/ 109 w 109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87">
                  <a:moveTo>
                    <a:pt x="109" y="51"/>
                  </a:moveTo>
                  <a:lnTo>
                    <a:pt x="20" y="0"/>
                  </a:lnTo>
                  <a:lnTo>
                    <a:pt x="0" y="36"/>
                  </a:lnTo>
                  <a:lnTo>
                    <a:pt x="88" y="87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-3607086">
              <a:off x="501" y="1290"/>
              <a:ext cx="83" cy="62"/>
            </a:xfrm>
            <a:custGeom>
              <a:avLst/>
              <a:gdLst>
                <a:gd name="T0" fmla="*/ 17 w 99"/>
                <a:gd name="T1" fmla="*/ 18 h 69"/>
                <a:gd name="T2" fmla="*/ 3 w 99"/>
                <a:gd name="T3" fmla="*/ 0 h 69"/>
                <a:gd name="T4" fmla="*/ 0 w 99"/>
                <a:gd name="T5" fmla="*/ 6 h 69"/>
                <a:gd name="T6" fmla="*/ 15 w 99"/>
                <a:gd name="T7" fmla="*/ 23 h 69"/>
                <a:gd name="T8" fmla="*/ 17 w 99"/>
                <a:gd name="T9" fmla="*/ 18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69"/>
                <a:gd name="T17" fmla="*/ 99 w 9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69">
                  <a:moveTo>
                    <a:pt x="99" y="51"/>
                  </a:moveTo>
                  <a:lnTo>
                    <a:pt x="11" y="0"/>
                  </a:lnTo>
                  <a:lnTo>
                    <a:pt x="0" y="18"/>
                  </a:lnTo>
                  <a:lnTo>
                    <a:pt x="89" y="69"/>
                  </a:lnTo>
                  <a:lnTo>
                    <a:pt x="99" y="51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0" y="1628775"/>
            <a:ext cx="1187450" cy="4333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>
                <a:latin typeface="Arial" charset="0"/>
              </a:rPr>
              <a:t>Yunanistan</a:t>
            </a:r>
          </a:p>
          <a:p>
            <a:pPr algn="ctr"/>
            <a:r>
              <a:rPr lang="tr-TR" sz="1200">
                <a:latin typeface="Arial" charset="0"/>
              </a:rPr>
              <a:t>0,75 BCM 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775200" y="5072074"/>
            <a:ext cx="2952750" cy="5040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9" name="AutoShape 52"/>
          <p:cNvSpPr>
            <a:spLocks noChangeArrowheads="1"/>
          </p:cNvSpPr>
          <p:nvPr/>
        </p:nvSpPr>
        <p:spPr bwMode="auto">
          <a:xfrm>
            <a:off x="1042988" y="3500438"/>
            <a:ext cx="215900" cy="2159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Freeform 55"/>
          <p:cNvSpPr>
            <a:spLocks/>
          </p:cNvSpPr>
          <p:nvPr/>
        </p:nvSpPr>
        <p:spPr bwMode="auto">
          <a:xfrm>
            <a:off x="1763713" y="2636838"/>
            <a:ext cx="139700" cy="147637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51" name="Freeform 56"/>
          <p:cNvSpPr>
            <a:spLocks/>
          </p:cNvSpPr>
          <p:nvPr/>
        </p:nvSpPr>
        <p:spPr bwMode="auto">
          <a:xfrm>
            <a:off x="1908175" y="2781300"/>
            <a:ext cx="139700" cy="147638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4932363" y="909638"/>
            <a:ext cx="1439862" cy="719137"/>
          </a:xfrm>
          <a:prstGeom prst="rect">
            <a:avLst/>
          </a:prstGeom>
          <a:solidFill>
            <a:srgbClr val="FBFB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>
                <a:latin typeface="Arial" charset="0"/>
              </a:rPr>
              <a:t>Rusya Fed. </a:t>
            </a:r>
          </a:p>
          <a:p>
            <a:pPr algn="ctr"/>
            <a:r>
              <a:rPr lang="tr-TR" sz="1200">
                <a:latin typeface="Arial" charset="0"/>
              </a:rPr>
              <a:t>(Mavi Akım)</a:t>
            </a:r>
          </a:p>
          <a:p>
            <a:pPr algn="ctr"/>
            <a:r>
              <a:rPr lang="tr-TR" sz="1200">
                <a:latin typeface="Arial" charset="0"/>
              </a:rPr>
              <a:t>16 BCM</a:t>
            </a: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1476375" y="1541463"/>
            <a:ext cx="3357563" cy="431800"/>
          </a:xfrm>
          <a:prstGeom prst="rect">
            <a:avLst/>
          </a:prstGeom>
          <a:solidFill>
            <a:srgbClr val="FBFB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>
                <a:latin typeface="Arial" charset="0"/>
              </a:rPr>
              <a:t>Russian Fed.(Batı)</a:t>
            </a:r>
          </a:p>
          <a:p>
            <a:pPr algn="ctr"/>
            <a:r>
              <a:rPr lang="tr-TR" sz="1200">
                <a:latin typeface="Arial" charset="0"/>
              </a:rPr>
              <a:t>6 BCM (Özel Sektör)</a:t>
            </a:r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4775200" y="5564188"/>
            <a:ext cx="2952750" cy="5400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5" name="Freeform 48"/>
          <p:cNvSpPr>
            <a:spLocks/>
          </p:cNvSpPr>
          <p:nvPr/>
        </p:nvSpPr>
        <p:spPr bwMode="auto">
          <a:xfrm>
            <a:off x="4806950" y="5561013"/>
            <a:ext cx="284163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5062538" y="5548313"/>
            <a:ext cx="295275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 dirty="0">
                <a:latin typeface="Arial" charset="0"/>
              </a:rPr>
              <a:t>Yer Altı Depolama Tesisi Projeleri</a:t>
            </a:r>
            <a:endParaRPr lang="en-AU" sz="1000" dirty="0">
              <a:latin typeface="Arial" charset="0"/>
            </a:endParaRPr>
          </a:p>
        </p:txBody>
      </p:sp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5032375" y="5316538"/>
            <a:ext cx="2468563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>
                <a:latin typeface="Arial" charset="0"/>
              </a:rPr>
              <a:t>LNG Gazlaştırma Terminalleri</a:t>
            </a:r>
            <a:endParaRPr lang="en-AU" sz="1000">
              <a:latin typeface="Arial" charset="0"/>
            </a:endParaRPr>
          </a:p>
        </p:txBody>
      </p:sp>
      <p:sp>
        <p:nvSpPr>
          <p:cNvPr id="58" name="Freeform 54"/>
          <p:cNvSpPr>
            <a:spLocks/>
          </p:cNvSpPr>
          <p:nvPr/>
        </p:nvSpPr>
        <p:spPr bwMode="auto">
          <a:xfrm>
            <a:off x="4846638" y="5106988"/>
            <a:ext cx="139700" cy="147637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4991100" y="5084763"/>
            <a:ext cx="2468563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>
                <a:latin typeface="Arial" charset="0"/>
              </a:rPr>
              <a:t> Yer Altı Depolama Tesisleri</a:t>
            </a:r>
            <a:endParaRPr lang="en-AU" sz="1000">
              <a:latin typeface="Arial" charset="0"/>
            </a:endParaRPr>
          </a:p>
        </p:txBody>
      </p:sp>
      <p:sp>
        <p:nvSpPr>
          <p:cNvPr id="60" name="AutoShape 51"/>
          <p:cNvSpPr>
            <a:spLocks noChangeArrowheads="1"/>
          </p:cNvSpPr>
          <p:nvPr/>
        </p:nvSpPr>
        <p:spPr bwMode="auto">
          <a:xfrm>
            <a:off x="4814888" y="5861050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52"/>
          <p:cNvSpPr>
            <a:spLocks noChangeArrowheads="1"/>
          </p:cNvSpPr>
          <p:nvPr/>
        </p:nvSpPr>
        <p:spPr bwMode="auto">
          <a:xfrm>
            <a:off x="4832350" y="5300663"/>
            <a:ext cx="215900" cy="2159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52"/>
          <p:cNvSpPr>
            <a:spLocks noChangeArrowheads="1"/>
          </p:cNvSpPr>
          <p:nvPr/>
        </p:nvSpPr>
        <p:spPr bwMode="auto">
          <a:xfrm>
            <a:off x="1547813" y="2492375"/>
            <a:ext cx="215900" cy="2159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49"/>
          <p:cNvSpPr txBox="1">
            <a:spLocks noChangeArrowheads="1"/>
          </p:cNvSpPr>
          <p:nvPr/>
        </p:nvSpPr>
        <p:spPr bwMode="auto">
          <a:xfrm>
            <a:off x="5064125" y="5821363"/>
            <a:ext cx="2952750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000" dirty="0">
                <a:latin typeface="Arial" charset="0"/>
              </a:rPr>
              <a:t>LNG Gazlaştırma Tesisi Projeleri</a:t>
            </a:r>
            <a:endParaRPr lang="en-AU" sz="1000" dirty="0">
              <a:latin typeface="Arial" charset="0"/>
            </a:endParaRPr>
          </a:p>
        </p:txBody>
      </p:sp>
      <p:sp>
        <p:nvSpPr>
          <p:cNvPr id="64" name="Freeform 48"/>
          <p:cNvSpPr>
            <a:spLocks/>
          </p:cNvSpPr>
          <p:nvPr/>
        </p:nvSpPr>
        <p:spPr bwMode="auto">
          <a:xfrm>
            <a:off x="3708400" y="4797425"/>
            <a:ext cx="284163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3924300" y="4652963"/>
            <a:ext cx="284163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66" name="Freeform 48"/>
          <p:cNvSpPr>
            <a:spLocks/>
          </p:cNvSpPr>
          <p:nvPr/>
        </p:nvSpPr>
        <p:spPr bwMode="auto">
          <a:xfrm>
            <a:off x="3635375" y="3860800"/>
            <a:ext cx="284163" cy="231775"/>
          </a:xfrm>
          <a:custGeom>
            <a:avLst/>
            <a:gdLst>
              <a:gd name="T0" fmla="*/ 0 w 128"/>
              <a:gd name="T1" fmla="*/ 2147483647 h 126"/>
              <a:gd name="T2" fmla="*/ 2147483647 w 128"/>
              <a:gd name="T3" fmla="*/ 2147483647 h 126"/>
              <a:gd name="T4" fmla="*/ 2147483647 w 128"/>
              <a:gd name="T5" fmla="*/ 2147483647 h 126"/>
              <a:gd name="T6" fmla="*/ 2147483647 w 128"/>
              <a:gd name="T7" fmla="*/ 2147483647 h 126"/>
              <a:gd name="T8" fmla="*/ 2147483647 w 128"/>
              <a:gd name="T9" fmla="*/ 2147483647 h 126"/>
              <a:gd name="T10" fmla="*/ 2147483647 w 128"/>
              <a:gd name="T11" fmla="*/ 2147483647 h 126"/>
              <a:gd name="T12" fmla="*/ 2147483647 w 128"/>
              <a:gd name="T13" fmla="*/ 2147483647 h 126"/>
              <a:gd name="T14" fmla="*/ 2147483647 w 128"/>
              <a:gd name="T15" fmla="*/ 2147483647 h 126"/>
              <a:gd name="T16" fmla="*/ 2147483647 w 128"/>
              <a:gd name="T17" fmla="*/ 0 h 126"/>
              <a:gd name="T18" fmla="*/ 2147483647 w 128"/>
              <a:gd name="T19" fmla="*/ 0 h 126"/>
              <a:gd name="T20" fmla="*/ 2147483647 w 128"/>
              <a:gd name="T21" fmla="*/ 2147483647 h 126"/>
              <a:gd name="T22" fmla="*/ 2147483647 w 128"/>
              <a:gd name="T23" fmla="*/ 2147483647 h 126"/>
              <a:gd name="T24" fmla="*/ 2147483647 w 128"/>
              <a:gd name="T25" fmla="*/ 2147483647 h 126"/>
              <a:gd name="T26" fmla="*/ 0 w 128"/>
              <a:gd name="T27" fmla="*/ 2147483647 h 12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8"/>
              <a:gd name="T43" fmla="*/ 0 h 126"/>
              <a:gd name="T44" fmla="*/ 128 w 128"/>
              <a:gd name="T45" fmla="*/ 126 h 12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8" h="126">
                <a:moveTo>
                  <a:pt x="0" y="46"/>
                </a:moveTo>
                <a:lnTo>
                  <a:pt x="14" y="80"/>
                </a:lnTo>
                <a:lnTo>
                  <a:pt x="42" y="114"/>
                </a:lnTo>
                <a:lnTo>
                  <a:pt x="90" y="126"/>
                </a:lnTo>
                <a:lnTo>
                  <a:pt x="126" y="112"/>
                </a:lnTo>
                <a:lnTo>
                  <a:pt x="128" y="76"/>
                </a:lnTo>
                <a:lnTo>
                  <a:pt x="124" y="52"/>
                </a:lnTo>
                <a:lnTo>
                  <a:pt x="110" y="26"/>
                </a:lnTo>
                <a:lnTo>
                  <a:pt x="80" y="0"/>
                </a:lnTo>
                <a:lnTo>
                  <a:pt x="52" y="0"/>
                </a:lnTo>
                <a:lnTo>
                  <a:pt x="18" y="12"/>
                </a:lnTo>
                <a:lnTo>
                  <a:pt x="8" y="28"/>
                </a:lnTo>
                <a:lnTo>
                  <a:pt x="4" y="46"/>
                </a:lnTo>
                <a:lnTo>
                  <a:pt x="0" y="46"/>
                </a:lnTo>
                <a:close/>
              </a:path>
            </a:pathLst>
          </a:custGeom>
          <a:solidFill>
            <a:srgbClr val="666633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lIns="87937" tIns="43968" rIns="87937" bIns="43968"/>
          <a:lstStyle/>
          <a:p>
            <a:endParaRPr lang="en-US"/>
          </a:p>
        </p:txBody>
      </p:sp>
      <p:sp>
        <p:nvSpPr>
          <p:cNvPr id="67" name="AutoShape 51"/>
          <p:cNvSpPr>
            <a:spLocks noChangeArrowheads="1"/>
          </p:cNvSpPr>
          <p:nvPr/>
        </p:nvSpPr>
        <p:spPr bwMode="auto">
          <a:xfrm>
            <a:off x="971550" y="3683000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51"/>
          <p:cNvSpPr>
            <a:spLocks noChangeArrowheads="1"/>
          </p:cNvSpPr>
          <p:nvPr/>
        </p:nvSpPr>
        <p:spPr bwMode="auto">
          <a:xfrm>
            <a:off x="1042988" y="3319463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51"/>
          <p:cNvSpPr>
            <a:spLocks noChangeArrowheads="1"/>
          </p:cNvSpPr>
          <p:nvPr/>
        </p:nvSpPr>
        <p:spPr bwMode="auto">
          <a:xfrm>
            <a:off x="4283075" y="4652963"/>
            <a:ext cx="288925" cy="2159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İletim ve Sevkiyat Kontrol Tarifesi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79388" y="1643050"/>
            <a:ext cx="8750300" cy="2585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Ulusal iletim şebekesinin </a:t>
            </a:r>
            <a:r>
              <a:rPr lang="tr-TR" u="sng" dirty="0">
                <a:solidFill>
                  <a:srgbClr val="FF0000"/>
                </a:solidFill>
              </a:rPr>
              <a:t>doğal tekel </a:t>
            </a:r>
            <a:r>
              <a:rPr lang="tr-TR" u="sng" dirty="0">
                <a:solidFill>
                  <a:schemeClr val="tx1"/>
                </a:solidFill>
              </a:rPr>
              <a:t>yapısından dolayı</a:t>
            </a:r>
            <a:r>
              <a:rPr lang="tr-TR" dirty="0">
                <a:solidFill>
                  <a:schemeClr val="tx1"/>
                </a:solidFill>
              </a:rPr>
              <a:t> şirket (BOTAŞ), tarifesini Kurula önerir ve tarife Kurul tarafından belirlenir. 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endParaRPr lang="tr-TR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İletim şirketinin uygulamalarında </a:t>
            </a:r>
            <a:r>
              <a:rPr lang="tr-TR" u="sng" dirty="0">
                <a:solidFill>
                  <a:srgbClr val="FF0000"/>
                </a:solidFill>
              </a:rPr>
              <a:t>eşit taraflar arasında ayrım yapmama</a:t>
            </a:r>
            <a:r>
              <a:rPr lang="tr-TR" u="sng" dirty="0">
                <a:solidFill>
                  <a:schemeClr val="tx1"/>
                </a:solidFill>
              </a:rPr>
              <a:t>sı</a:t>
            </a:r>
            <a:r>
              <a:rPr lang="tr-TR" dirty="0">
                <a:solidFill>
                  <a:schemeClr val="tx1"/>
                </a:solidFill>
              </a:rPr>
              <a:t> esastır. 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endParaRPr lang="tr-TR" dirty="0">
              <a:solidFill>
                <a:schemeClr val="tx1"/>
              </a:solidFill>
            </a:endParaRPr>
          </a:p>
          <a:p>
            <a:pPr algn="just" eaLnBrk="0" hangingPunct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İletim Tarifelerinin hesaplanmasında </a:t>
            </a:r>
            <a:r>
              <a:rPr lang="tr-TR" u="sng" dirty="0">
                <a:solidFill>
                  <a:srgbClr val="FF0000"/>
                </a:solidFill>
              </a:rPr>
              <a:t>gelir tavanı</a:t>
            </a:r>
            <a:r>
              <a:rPr lang="tr-TR" dirty="0">
                <a:solidFill>
                  <a:schemeClr val="tx1"/>
                </a:solidFill>
              </a:rPr>
              <a:t> yöntemi uygulanır. </a:t>
            </a:r>
          </a:p>
          <a:p>
            <a:pPr algn="just" eaLnBrk="0" hangingPunct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endParaRPr lang="tr-TR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İletim </a:t>
            </a:r>
            <a:r>
              <a:rPr lang="tr-TR" dirty="0" smtClean="0">
                <a:solidFill>
                  <a:schemeClr val="tx1"/>
                </a:solidFill>
              </a:rPr>
              <a:t>tarifeleri, </a:t>
            </a:r>
            <a:r>
              <a:rPr lang="tr-TR" u="sng" dirty="0" smtClean="0">
                <a:solidFill>
                  <a:srgbClr val="FF0000"/>
                </a:solidFill>
              </a:rPr>
              <a:t>giriş-çıkış sistemine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tx1"/>
                </a:solidFill>
              </a:rPr>
              <a:t>göre </a:t>
            </a:r>
            <a:r>
              <a:rPr lang="tr-TR" dirty="0">
                <a:solidFill>
                  <a:schemeClr val="tx1"/>
                </a:solidFill>
              </a:rPr>
              <a:t>belirlenir.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İletim ve Sevkiyat Kontrol Tarifesi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79388" y="1458946"/>
            <a:ext cx="8713787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İletim şirketi Kurula sunacağı tarife önerisinde; </a:t>
            </a:r>
            <a:r>
              <a:rPr lang="tr-TR" u="sng" dirty="0">
                <a:solidFill>
                  <a:srgbClr val="FF0000"/>
                </a:solidFill>
              </a:rPr>
              <a:t>ters yönde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u="sng" dirty="0">
                <a:solidFill>
                  <a:srgbClr val="FF0000"/>
                </a:solidFill>
              </a:rPr>
              <a:t>kesintili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u="sng" dirty="0">
                <a:solidFill>
                  <a:srgbClr val="FF0000"/>
                </a:solidFill>
              </a:rPr>
              <a:t>kesintisiz </a:t>
            </a:r>
            <a:r>
              <a:rPr lang="tr-TR" dirty="0">
                <a:solidFill>
                  <a:schemeClr val="tx1"/>
                </a:solidFill>
              </a:rPr>
              <a:t> ve benzeri taşıma hizmetleri için farklı tarifeler önerebilir. </a:t>
            </a:r>
            <a:endParaRPr lang="tr-TR" dirty="0" smtClean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r>
              <a:rPr lang="tr-TR" i="1" u="sng" dirty="0">
                <a:solidFill>
                  <a:srgbClr val="FF0000"/>
                </a:solidFill>
              </a:rPr>
              <a:t>Ters yönde taşıma hizmeti</a:t>
            </a:r>
            <a:r>
              <a:rPr lang="tr-TR" i="1" dirty="0">
                <a:solidFill>
                  <a:srgbClr val="FF0000"/>
                </a:solidFill>
              </a:rPr>
              <a:t>:</a:t>
            </a:r>
            <a:r>
              <a:rPr lang="tr-TR" i="1" dirty="0">
                <a:solidFill>
                  <a:schemeClr val="tx1"/>
                </a:solidFill>
              </a:rPr>
              <a:t> Ulusal iletim şebekesinde akış yönünün tersine yapılan taşıma hizmetini</a:t>
            </a:r>
            <a:r>
              <a:rPr lang="tr-TR" i="1" dirty="0" smtClean="0">
                <a:solidFill>
                  <a:schemeClr val="tx1"/>
                </a:solidFill>
              </a:rPr>
              <a:t>,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endParaRPr lang="tr-TR" i="1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r>
              <a:rPr lang="tr-TR" i="1" u="sng" dirty="0">
                <a:solidFill>
                  <a:srgbClr val="FF0000"/>
                </a:solidFill>
              </a:rPr>
              <a:t>Kesintili doğal gaz satışı</a:t>
            </a:r>
            <a:r>
              <a:rPr lang="tr-TR" i="1" dirty="0">
                <a:solidFill>
                  <a:srgbClr val="FF0000"/>
                </a:solidFill>
              </a:rPr>
              <a:t>:</a:t>
            </a:r>
            <a:r>
              <a:rPr lang="tr-TR" i="1" dirty="0">
                <a:solidFill>
                  <a:schemeClr val="tx1"/>
                </a:solidFill>
              </a:rPr>
              <a:t> İlgili taraflarca, sözleşme koşulları çerçevesinde, doğal gazın kesilebilmesi esasına dayanan satışını,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endParaRPr lang="tr-TR" i="1" u="sng" dirty="0" smtClean="0">
              <a:solidFill>
                <a:srgbClr val="FF0000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r>
              <a:rPr lang="tr-TR" i="1" u="sng" dirty="0" smtClean="0">
                <a:solidFill>
                  <a:srgbClr val="FF0000"/>
                </a:solidFill>
              </a:rPr>
              <a:t>Kesintisiz </a:t>
            </a:r>
            <a:r>
              <a:rPr lang="tr-TR" i="1" u="sng" dirty="0">
                <a:solidFill>
                  <a:srgbClr val="FF0000"/>
                </a:solidFill>
              </a:rPr>
              <a:t>doğal gaz satışı</a:t>
            </a:r>
            <a:r>
              <a:rPr lang="tr-TR" i="1" dirty="0">
                <a:solidFill>
                  <a:srgbClr val="FF0000"/>
                </a:solidFill>
              </a:rPr>
              <a:t>:</a:t>
            </a:r>
            <a:r>
              <a:rPr lang="tr-TR" i="1" dirty="0">
                <a:solidFill>
                  <a:schemeClr val="tx1"/>
                </a:solidFill>
              </a:rPr>
              <a:t> Doğal gazın kesintisiz olarak sağlanması esasına dayanan satışını,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r>
              <a:rPr lang="tr-TR" i="1" dirty="0">
                <a:solidFill>
                  <a:schemeClr val="tx1"/>
                </a:solidFill>
              </a:rPr>
              <a:t>ifade eder</a:t>
            </a:r>
            <a:r>
              <a:rPr lang="tr-TR" i="1" dirty="0" smtClean="0">
                <a:solidFill>
                  <a:schemeClr val="tx1"/>
                </a:solidFill>
              </a:rPr>
              <a:t>.</a:t>
            </a:r>
            <a:endParaRPr lang="tr-TR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İletim ve Sevkiyat Kontrol Tarifesi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79388" y="1452736"/>
            <a:ext cx="8713787" cy="1261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Clr>
                <a:srgbClr val="AA283E"/>
              </a:buClr>
              <a:buFont typeface="Wingdings" pitchFamily="2" charset="2"/>
              <a:buNone/>
            </a:pPr>
            <a:endParaRPr lang="tr-TR" sz="2000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İletim bedelleri </a:t>
            </a:r>
            <a:r>
              <a:rPr lang="tr-TR" u="sng" dirty="0">
                <a:solidFill>
                  <a:srgbClr val="FF0000"/>
                </a:solidFill>
              </a:rPr>
              <a:t>iletim kapasite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u="sng" dirty="0">
                <a:solidFill>
                  <a:srgbClr val="FF0000"/>
                </a:solidFill>
              </a:rPr>
              <a:t>iletim hizmet bedellerinden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oluşur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endParaRPr lang="tr-TR" dirty="0">
              <a:solidFill>
                <a:schemeClr val="tx1"/>
              </a:solidFill>
            </a:endParaRPr>
          </a:p>
          <a:p>
            <a:pPr algn="just" eaLnBrk="0" hangingPunct="0">
              <a:buClr>
                <a:srgbClr val="AA283E"/>
              </a:buClr>
              <a:buFont typeface="Wingdings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 İletim bedelleri tedarikçi tarafından iletim şirketine ödenir. 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55650" y="3008313"/>
            <a:ext cx="7200900" cy="2031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tr-TR" u="sng" dirty="0">
                <a:solidFill>
                  <a:srgbClr val="FF0000"/>
                </a:solidFill>
              </a:rPr>
              <a:t>İletim hizmet bedeli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>
                <a:solidFill>
                  <a:srgbClr val="251B1C"/>
                </a:solidFill>
              </a:rPr>
              <a:t>İletim şirketinin sunduğu doğal gaz taşıma hizmeti için belirlenen bedeli,</a:t>
            </a:r>
          </a:p>
          <a:p>
            <a:pPr algn="just" eaLnBrk="0" hangingPunct="0"/>
            <a:endParaRPr lang="tr-TR" dirty="0">
              <a:solidFill>
                <a:srgbClr val="251B1C"/>
              </a:solidFill>
            </a:endParaRPr>
          </a:p>
          <a:p>
            <a:pPr algn="just" eaLnBrk="0" hangingPunct="0"/>
            <a:r>
              <a:rPr lang="tr-TR" u="sng" dirty="0">
                <a:solidFill>
                  <a:srgbClr val="FF0000"/>
                </a:solidFill>
              </a:rPr>
              <a:t>İletim kapasite bedeli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>
                <a:solidFill>
                  <a:srgbClr val="251B1C"/>
                </a:solidFill>
              </a:rPr>
              <a:t>Tedarikçinin talep ettiği günlük azami doğal gaz miktarının iletim şebekesine getirdiği yüke ve tedarikçiye ayrılan azami günlük kapasiteye göre belirlenen bedeli,</a:t>
            </a:r>
          </a:p>
          <a:p>
            <a:pPr algn="just" eaLnBrk="0" hangingPunct="0"/>
            <a:r>
              <a:rPr lang="tr-TR" dirty="0">
                <a:solidFill>
                  <a:srgbClr val="251B1C"/>
                </a:solidFill>
              </a:rPr>
              <a:t>ifade eder.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İletim ve Sevkiyat Kontrol Tarifesi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52400" y="1071546"/>
            <a:ext cx="8777318" cy="4779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tr-TR" sz="2000" dirty="0">
                <a:solidFill>
                  <a:schemeClr val="tx1"/>
                </a:solidFill>
              </a:rPr>
              <a:t>	</a:t>
            </a:r>
            <a:r>
              <a:rPr lang="tr-TR" dirty="0">
                <a:solidFill>
                  <a:schemeClr val="tx1"/>
                </a:solidFill>
              </a:rPr>
              <a:t>Sevkiyat kontrolüne ait tarifelerde, iletim şirketince şebeke işleyişine ilişkin düzenlemeler çerçevesinde; sistem dengelemesine katılım bedeli, kesinti dengeleme bedeli ve hizmet kesintisi bedeli düzenlenir.</a:t>
            </a:r>
            <a:endParaRPr lang="tr-TR" sz="2200" dirty="0">
              <a:solidFill>
                <a:schemeClr val="tx1"/>
              </a:solidFill>
            </a:endParaRPr>
          </a:p>
          <a:p>
            <a:pPr eaLnBrk="0" hangingPunct="0">
              <a:spcBef>
                <a:spcPts val="6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tr-TR" u="sng" dirty="0">
                <a:solidFill>
                  <a:schemeClr val="tx1"/>
                </a:solidFill>
              </a:rPr>
              <a:t>Sistem Dengelemesine Katılım Bedeli</a:t>
            </a:r>
            <a:r>
              <a:rPr lang="tr-TR" dirty="0">
                <a:solidFill>
                  <a:schemeClr val="tx1"/>
                </a:solidFill>
              </a:rPr>
              <a:t>;              </a:t>
            </a:r>
            <a:r>
              <a:rPr lang="tr-TR" u="sng" dirty="0">
                <a:solidFill>
                  <a:schemeClr val="tx1"/>
                </a:solidFill>
              </a:rPr>
              <a:t>(</a:t>
            </a:r>
            <a:r>
              <a:rPr lang="tr-TR" u="sng" dirty="0" err="1">
                <a:solidFill>
                  <a:schemeClr val="tx1"/>
                </a:solidFill>
              </a:rPr>
              <a:t>ŞİD’de</a:t>
            </a:r>
            <a:r>
              <a:rPr lang="tr-TR" u="sng" dirty="0">
                <a:solidFill>
                  <a:schemeClr val="tx1"/>
                </a:solidFill>
              </a:rPr>
              <a:t> belirlenen tanımlar)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Günlük </a:t>
            </a:r>
            <a:r>
              <a:rPr lang="tr-TR" dirty="0">
                <a:solidFill>
                  <a:schemeClr val="tx1"/>
                </a:solidFill>
              </a:rPr>
              <a:t>Dengesizlik Ücretleri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tr-TR" sz="1400" dirty="0" smtClean="0">
                <a:solidFill>
                  <a:schemeClr val="tx1"/>
                </a:solidFill>
              </a:rPr>
              <a:t>Giriş </a:t>
            </a:r>
            <a:r>
              <a:rPr lang="tr-TR" sz="1400" dirty="0">
                <a:solidFill>
                  <a:schemeClr val="tx1"/>
                </a:solidFill>
              </a:rPr>
              <a:t>noktasından sisteme verilen doğal gaz ile çıkış noktasında sistemden çekilen doğal gaz miktarı arasında dengesizlik olduğu durumunda söz konusu olur.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Düzenleme Ücretleri;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tr-TR" sz="1400" dirty="0" smtClean="0">
                <a:solidFill>
                  <a:schemeClr val="tx1"/>
                </a:solidFill>
              </a:rPr>
              <a:t>Taşıtanın ilgili gün için programda belirtilen giriş ve çıkış miktarları ile gerçekleşen miktarlar arasında fark olması durumunda söz konusu olur.</a:t>
            </a:r>
            <a:endParaRPr lang="tr-TR" sz="2000" dirty="0" smtClean="0">
              <a:solidFill>
                <a:schemeClr val="tx1"/>
              </a:solidFill>
            </a:endParaRP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tr-TR" u="sng" dirty="0" smtClean="0">
                <a:solidFill>
                  <a:schemeClr val="tx1"/>
                </a:solidFill>
              </a:rPr>
              <a:t>Kesinti </a:t>
            </a:r>
            <a:r>
              <a:rPr lang="tr-TR" u="sng" dirty="0">
                <a:solidFill>
                  <a:schemeClr val="tx1"/>
                </a:solidFill>
              </a:rPr>
              <a:t>Dengeleme Bedeli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</a:pPr>
            <a:r>
              <a:rPr lang="tr-TR" sz="1400" dirty="0" smtClean="0"/>
              <a:t>Taşıyıcının işletme hatası sonucunda sistem dengesinin bozulması ve kesintiye yol açılması durumunda söz konusu olur. 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</a:pPr>
            <a:r>
              <a:rPr lang="tr-TR" u="sng" dirty="0" smtClean="0">
                <a:solidFill>
                  <a:schemeClr val="tx1"/>
                </a:solidFill>
              </a:rPr>
              <a:t>Hizmet </a:t>
            </a:r>
            <a:r>
              <a:rPr lang="tr-TR" u="sng" dirty="0">
                <a:solidFill>
                  <a:schemeClr val="tx1"/>
                </a:solidFill>
              </a:rPr>
              <a:t>Kesintisi Bedeli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</a:pPr>
            <a:r>
              <a:rPr lang="tr-TR" sz="1400" dirty="0" smtClean="0"/>
              <a:t>Bir taşıtanın günlük çekişinin günlük girişinden fazla olması sonucu sistem dengesinin bozulması nedeniyle taşıyıcının başka bir taşıtana yaptığı doğal gaz teslimlerinde kesinti veya azaltmaya gitmesi durumunda söz konusu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 smtClean="0">
                <a:solidFill>
                  <a:srgbClr val="C00000"/>
                </a:solidFill>
                <a:latin typeface="Arial" charset="0"/>
              </a:rPr>
              <a:t>İletim ve Sevkiyat Kontrol Tarifesi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57438" y="3714752"/>
            <a:ext cx="1268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dirty="0">
                <a:solidFill>
                  <a:srgbClr val="FF3300"/>
                </a:solidFill>
                <a:latin typeface="Arial" charset="0"/>
              </a:rPr>
              <a:t>İdeal durum</a:t>
            </a:r>
          </a:p>
        </p:txBody>
      </p:sp>
      <p:pic>
        <p:nvPicPr>
          <p:cNvPr id="6" name="Picture 2" descr="bond1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1444625"/>
            <a:ext cx="900113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17675" y="2597150"/>
            <a:ext cx="75373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OPEX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4663" y="2597150"/>
            <a:ext cx="675186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Getiri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43250" y="2597150"/>
            <a:ext cx="471604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İtfa</a:t>
            </a:r>
          </a:p>
        </p:txBody>
      </p:sp>
      <p:pic>
        <p:nvPicPr>
          <p:cNvPr id="10" name="Picture 6" descr="trafik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338" y="1444625"/>
            <a:ext cx="900112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168900" y="2597150"/>
            <a:ext cx="1757212" cy="24622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Gelir Gereksinimi</a:t>
            </a:r>
          </a:p>
        </p:txBody>
      </p:sp>
      <p:pic>
        <p:nvPicPr>
          <p:cNvPr id="12" name="Picture 10" descr="elek10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9575" y="1444625"/>
            <a:ext cx="900113" cy="107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3" descr="imagesCAJY7O4H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0050" y="1444625"/>
            <a:ext cx="900113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581275" y="1765300"/>
            <a:ext cx="3619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5170488" y="2006600"/>
            <a:ext cx="28733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838575" y="1765300"/>
            <a:ext cx="3619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</a:t>
            </a:r>
          </a:p>
        </p:txBody>
      </p:sp>
      <p:sp>
        <p:nvSpPr>
          <p:cNvPr id="17" name="Line 69"/>
          <p:cNvSpPr>
            <a:spLocks noChangeShapeType="1"/>
          </p:cNvSpPr>
          <p:nvPr/>
        </p:nvSpPr>
        <p:spPr bwMode="auto">
          <a:xfrm>
            <a:off x="2093913" y="2867025"/>
            <a:ext cx="1587" cy="2889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142976" y="3141663"/>
            <a:ext cx="19062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Commodity</a:t>
            </a: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charge</a:t>
            </a:r>
            <a:endParaRPr lang="tr-TR" sz="1600" b="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GG’nin</a:t>
            </a: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000" b="0" dirty="0">
                <a:solidFill>
                  <a:schemeClr val="tx1"/>
                </a:solidFill>
                <a:latin typeface="Arial" charset="0"/>
              </a:rPr>
              <a:t>~</a:t>
            </a: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%35’i)</a:t>
            </a:r>
          </a:p>
        </p:txBody>
      </p:sp>
      <p:sp>
        <p:nvSpPr>
          <p:cNvPr id="19" name="AutoShape 28"/>
          <p:cNvSpPr>
            <a:spLocks/>
          </p:cNvSpPr>
          <p:nvPr/>
        </p:nvSpPr>
        <p:spPr bwMode="auto">
          <a:xfrm rot="5400000">
            <a:off x="3902078" y="1970088"/>
            <a:ext cx="215900" cy="1981200"/>
          </a:xfrm>
          <a:prstGeom prst="rightBrace">
            <a:avLst>
              <a:gd name="adj1" fmla="val 76471"/>
              <a:gd name="adj2" fmla="val 50000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191911" y="3141663"/>
            <a:ext cx="1665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Capacity</a:t>
            </a: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charge</a:t>
            </a:r>
            <a:endParaRPr lang="tr-TR" sz="1600" b="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GG’nin</a:t>
            </a: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2000" b="0" dirty="0">
                <a:solidFill>
                  <a:schemeClr val="tx1"/>
                </a:solidFill>
                <a:latin typeface="Arial" charset="0"/>
              </a:rPr>
              <a:t>~</a:t>
            </a: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%65’i)</a:t>
            </a:r>
          </a:p>
        </p:txBody>
      </p:sp>
      <p:sp>
        <p:nvSpPr>
          <p:cNvPr id="21" name="Line 69"/>
          <p:cNvSpPr>
            <a:spLocks noChangeShapeType="1"/>
          </p:cNvSpPr>
          <p:nvPr/>
        </p:nvSpPr>
        <p:spPr bwMode="auto">
          <a:xfrm>
            <a:off x="6013450" y="3068638"/>
            <a:ext cx="1588" cy="288925"/>
          </a:xfrm>
          <a:prstGeom prst="line">
            <a:avLst/>
          </a:prstGeom>
          <a:noFill/>
          <a:ln w="63500">
            <a:pattFill prst="smCheck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895850" y="3429000"/>
            <a:ext cx="2700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2011-2013 dönemi;</a:t>
            </a:r>
          </a:p>
          <a:p>
            <a:pPr algn="ctr">
              <a:spcBef>
                <a:spcPct val="0"/>
              </a:spcBef>
            </a:pPr>
            <a:endParaRPr lang="tr-TR" sz="1600" b="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GG X 0,65 = </a:t>
            </a: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Commodity</a:t>
            </a:r>
            <a:endParaRPr lang="tr-TR" sz="1600" b="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tr-TR" sz="1600" b="0" dirty="0">
                <a:solidFill>
                  <a:schemeClr val="tx1"/>
                </a:solidFill>
                <a:latin typeface="Arial" charset="0"/>
              </a:rPr>
              <a:t>GG X 0,35 = </a:t>
            </a:r>
            <a:r>
              <a:rPr lang="tr-TR" sz="1600" b="0" dirty="0" err="1">
                <a:solidFill>
                  <a:schemeClr val="tx1"/>
                </a:solidFill>
                <a:latin typeface="Arial" charset="0"/>
              </a:rPr>
              <a:t>Capacity</a:t>
            </a:r>
            <a:endParaRPr lang="tr-TR" sz="16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3" name="Group 33"/>
          <p:cNvGraphicFramePr>
            <a:graphicFrameLocks noGrp="1"/>
          </p:cNvGraphicFramePr>
          <p:nvPr/>
        </p:nvGraphicFramePr>
        <p:xfrm>
          <a:off x="1020737" y="4333879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 öncesi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yıldan kısa dönemler)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4" name="Group 39"/>
          <p:cNvGraphicFramePr>
            <a:graphicFrameLocks noGrp="1"/>
          </p:cNvGraphicFramePr>
          <p:nvPr/>
        </p:nvGraphicFramePr>
        <p:xfrm>
          <a:off x="1020737" y="4867279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2005-2010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 yıllık dönemler)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25" name="Group 45"/>
          <p:cNvGraphicFramePr>
            <a:graphicFrameLocks noGrp="1"/>
          </p:cNvGraphicFramePr>
          <p:nvPr/>
        </p:nvGraphicFramePr>
        <p:xfrm>
          <a:off x="1020737" y="5402266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487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2011-2013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 yıllık dönem)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6" name="Text Box 53"/>
          <p:cNvSpPr txBox="1">
            <a:spLocks noChangeArrowheads="1"/>
          </p:cNvSpPr>
          <p:nvPr/>
        </p:nvSpPr>
        <p:spPr bwMode="auto">
          <a:xfrm>
            <a:off x="928662" y="4000504"/>
            <a:ext cx="16430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dirty="0">
                <a:solidFill>
                  <a:srgbClr val="FF3300"/>
                </a:solidFill>
                <a:latin typeface="Arial" charset="0"/>
              </a:rPr>
              <a:t>Tarife dönemleri</a:t>
            </a: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5407025" y="366195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sz="1600" dirty="0">
                <a:solidFill>
                  <a:srgbClr val="FF3300"/>
                </a:solidFill>
                <a:latin typeface="Arial" charset="0"/>
              </a:rPr>
              <a:t>Geçiş dönemi</a:t>
            </a:r>
          </a:p>
        </p:txBody>
      </p:sp>
      <p:graphicFrame>
        <p:nvGraphicFramePr>
          <p:cNvPr id="28" name="Group 45"/>
          <p:cNvGraphicFramePr>
            <a:graphicFrameLocks noGrp="1"/>
          </p:cNvGraphicFramePr>
          <p:nvPr/>
        </p:nvGraphicFramePr>
        <p:xfrm>
          <a:off x="1020737" y="5943604"/>
          <a:ext cx="2808288" cy="5181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487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2014 - ?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(3 - 10 yıllık dönem)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Giriş - Çıkış </a:t>
            </a:r>
            <a:r>
              <a:rPr lang="tr-TR" sz="2400" b="1" dirty="0" err="1" smtClean="0">
                <a:solidFill>
                  <a:srgbClr val="C00000"/>
                </a:solidFill>
                <a:latin typeface="Arial" charset="0"/>
              </a:rPr>
              <a:t>Zonları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-71438" y="1628775"/>
            <a:ext cx="9215438" cy="4321175"/>
            <a:chOff x="-45" y="1026"/>
            <a:chExt cx="5805" cy="2722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/>
            <a:srcRect l="4424" t="23921" r="2757" b="13983"/>
            <a:stretch>
              <a:fillRect/>
            </a:stretch>
          </p:blipFill>
          <p:spPr bwMode="auto">
            <a:xfrm>
              <a:off x="333" y="1099"/>
              <a:ext cx="5427" cy="2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85" y="1026"/>
              <a:ext cx="586" cy="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Malkoçlar 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63" y="1661"/>
              <a:ext cx="642" cy="2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M. Ereğlisi (LNG)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528" y="1172"/>
              <a:ext cx="789" cy="4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3: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Durusu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(Mavi Akım)</a:t>
              </a:r>
              <a:endParaRPr lang="tr-TR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 rot="-2782171">
              <a:off x="4855" y="1468"/>
              <a:ext cx="228" cy="89"/>
            </a:xfrm>
            <a:prstGeom prst="leftArrow">
              <a:avLst>
                <a:gd name="adj1" fmla="val 50000"/>
                <a:gd name="adj2" fmla="val 64045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5041" y="1092"/>
              <a:ext cx="719" cy="4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5: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Türkgözü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</a:t>
              </a:r>
              <a:r>
                <a:rPr lang="tr-TR" sz="1400" dirty="0" smtClean="0">
                  <a:solidFill>
                    <a:schemeClr val="tx1"/>
                  </a:solidFill>
                </a:rPr>
                <a:t>Azerbaycan</a:t>
              </a:r>
              <a:r>
                <a:rPr lang="tr-TR" sz="1400" dirty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834" y="1588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 rot="8097601">
              <a:off x="261" y="2679"/>
              <a:ext cx="228" cy="89"/>
            </a:xfrm>
            <a:prstGeom prst="leftArrow">
              <a:avLst>
                <a:gd name="adj1" fmla="val 50000"/>
                <a:gd name="adj2" fmla="val 64045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66" y="2534"/>
              <a:ext cx="135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 rot="-2782171">
              <a:off x="2018" y="1518"/>
              <a:ext cx="228" cy="90"/>
            </a:xfrm>
            <a:prstGeom prst="leftArrow">
              <a:avLst>
                <a:gd name="adj1" fmla="val 50000"/>
                <a:gd name="adj2" fmla="val 63333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935" y="1035"/>
              <a:ext cx="1177" cy="4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8: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TPAO Akçakoca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(Üretim) 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997" y="1639"/>
              <a:ext cx="135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rot="-2782171">
              <a:off x="1252" y="1519"/>
              <a:ext cx="229" cy="89"/>
            </a:xfrm>
            <a:prstGeom prst="leftArrow">
              <a:avLst>
                <a:gd name="adj1" fmla="val 50000"/>
                <a:gd name="adj2" fmla="val 64326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1215" y="1215"/>
              <a:ext cx="819" cy="2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7: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TPAO </a:t>
              </a:r>
              <a:r>
                <a:rPr lang="tr-TR" sz="1400" dirty="0" smtClean="0">
                  <a:solidFill>
                    <a:schemeClr val="tx1"/>
                  </a:solidFill>
                </a:rPr>
                <a:t>Depo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1231" y="1639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871" y="1815"/>
              <a:ext cx="4234" cy="1513"/>
            </a:xfrm>
            <a:custGeom>
              <a:avLst/>
              <a:gdLst>
                <a:gd name="T0" fmla="*/ 4001 w 4264"/>
                <a:gd name="T1" fmla="*/ 80 h 1814"/>
                <a:gd name="T2" fmla="*/ 3022 w 4264"/>
                <a:gd name="T3" fmla="*/ 293 h 1814"/>
                <a:gd name="T4" fmla="*/ 2213 w 4264"/>
                <a:gd name="T5" fmla="*/ 346 h 1814"/>
                <a:gd name="T6" fmla="*/ 1406 w 4264"/>
                <a:gd name="T7" fmla="*/ 338 h 1814"/>
                <a:gd name="T8" fmla="*/ 1191 w 4264"/>
                <a:gd name="T9" fmla="*/ 354 h 1814"/>
                <a:gd name="T10" fmla="*/ 172 w 4264"/>
                <a:gd name="T11" fmla="*/ 301 h 1814"/>
                <a:gd name="T12" fmla="*/ 0 w 4264"/>
                <a:gd name="T13" fmla="*/ 107 h 1814"/>
                <a:gd name="T14" fmla="*/ 508 w 4264"/>
                <a:gd name="T15" fmla="*/ 89 h 1814"/>
                <a:gd name="T16" fmla="*/ 635 w 4264"/>
                <a:gd name="T17" fmla="*/ 0 h 1814"/>
                <a:gd name="T18" fmla="*/ 1915 w 4264"/>
                <a:gd name="T19" fmla="*/ 9 h 1814"/>
                <a:gd name="T20" fmla="*/ 2554 w 4264"/>
                <a:gd name="T21" fmla="*/ 62 h 1814"/>
                <a:gd name="T22" fmla="*/ 3745 w 4264"/>
                <a:gd name="T23" fmla="*/ 44 h 1814"/>
                <a:gd name="T24" fmla="*/ 4001 w 4264"/>
                <a:gd name="T25" fmla="*/ 80 h 18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64"/>
                <a:gd name="T40" fmla="*/ 0 h 1814"/>
                <a:gd name="T41" fmla="*/ 4264 w 4264"/>
                <a:gd name="T42" fmla="*/ 1814 h 18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64" h="1814">
                  <a:moveTo>
                    <a:pt x="4264" y="408"/>
                  </a:moveTo>
                  <a:lnTo>
                    <a:pt x="3220" y="1497"/>
                  </a:lnTo>
                  <a:lnTo>
                    <a:pt x="2358" y="1769"/>
                  </a:lnTo>
                  <a:lnTo>
                    <a:pt x="1497" y="1724"/>
                  </a:lnTo>
                  <a:lnTo>
                    <a:pt x="1270" y="1814"/>
                  </a:lnTo>
                  <a:lnTo>
                    <a:pt x="181" y="1542"/>
                  </a:lnTo>
                  <a:lnTo>
                    <a:pt x="0" y="544"/>
                  </a:lnTo>
                  <a:lnTo>
                    <a:pt x="544" y="454"/>
                  </a:lnTo>
                  <a:lnTo>
                    <a:pt x="680" y="0"/>
                  </a:lnTo>
                  <a:lnTo>
                    <a:pt x="2041" y="45"/>
                  </a:lnTo>
                  <a:lnTo>
                    <a:pt x="2721" y="318"/>
                  </a:lnTo>
                  <a:lnTo>
                    <a:pt x="3991" y="227"/>
                  </a:lnTo>
                  <a:lnTo>
                    <a:pt x="4264" y="408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2157" y="2239"/>
              <a:ext cx="57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tr-TR" sz="2800" dirty="0" smtClean="0">
                  <a:solidFill>
                    <a:schemeClr val="tx1"/>
                  </a:solidFill>
                </a:rPr>
                <a:t>ÇIKIŞ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90" y="2880"/>
              <a:ext cx="624" cy="4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6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Egegaz</a:t>
              </a:r>
              <a:r>
                <a:rPr lang="tr-TR" sz="1400" dirty="0">
                  <a:solidFill>
                    <a:schemeClr val="tx1"/>
                  </a:solidFill>
                </a:rPr>
                <a:t>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(LNG)</a:t>
              </a:r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 rot="9292681">
              <a:off x="333" y="1756"/>
              <a:ext cx="269" cy="76"/>
            </a:xfrm>
            <a:prstGeom prst="leftArrow">
              <a:avLst>
                <a:gd name="adj1" fmla="val 50000"/>
                <a:gd name="adj2" fmla="val 88487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0" y="1698"/>
              <a:ext cx="703" cy="5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9: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TEMİ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Edirne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</a:t>
              </a:r>
              <a:r>
                <a:rPr lang="tr-TR" sz="1400" dirty="0" smtClean="0"/>
                <a:t>Üretim</a:t>
              </a:r>
              <a:r>
                <a:rPr lang="tr-TR" sz="1400" dirty="0" smtClean="0">
                  <a:solidFill>
                    <a:schemeClr val="tx1"/>
                  </a:solidFill>
                </a:rPr>
                <a:t>) 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557" y="1670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0" y="1506"/>
              <a:ext cx="576" cy="82"/>
            </a:xfrm>
            <a:prstGeom prst="leftArrow">
              <a:avLst>
                <a:gd name="adj1" fmla="val 50000"/>
                <a:gd name="adj2" fmla="val 175610"/>
              </a:avLst>
            </a:prstGeom>
            <a:solidFill>
              <a:srgbClr val="3333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-45" y="1337"/>
              <a:ext cx="672" cy="2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050" dirty="0" err="1" smtClean="0">
                  <a:solidFill>
                    <a:schemeClr val="tx1"/>
                  </a:solidFill>
                </a:rPr>
                <a:t>Export</a:t>
              </a:r>
              <a:r>
                <a:rPr lang="tr-TR" sz="1050" dirty="0" smtClean="0">
                  <a:solidFill>
                    <a:schemeClr val="tx1"/>
                  </a:solidFill>
                </a:rPr>
                <a:t>  </a:t>
              </a:r>
              <a:r>
                <a:rPr lang="tr-TR" sz="1050" dirty="0" err="1" smtClean="0">
                  <a:solidFill>
                    <a:schemeClr val="tx1"/>
                  </a:solidFill>
                </a:rPr>
                <a:t>Point</a:t>
              </a:r>
              <a:endParaRPr lang="tr-TR" sz="105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050" dirty="0">
                  <a:solidFill>
                    <a:schemeClr val="tx1"/>
                  </a:solidFill>
                </a:rPr>
                <a:t>(</a:t>
              </a:r>
              <a:r>
                <a:rPr lang="tr-TR" sz="1050" dirty="0" err="1">
                  <a:solidFill>
                    <a:schemeClr val="tx1"/>
                  </a:solidFill>
                </a:rPr>
                <a:t>Greece</a:t>
              </a:r>
              <a:r>
                <a:rPr lang="tr-TR" sz="105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5164" y="2379"/>
              <a:ext cx="317" cy="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5040" y="2430"/>
              <a:ext cx="570" cy="4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-4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Bazargan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(Iran)</a:t>
              </a:r>
              <a:endParaRPr lang="tr-TR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318" y="1117"/>
              <a:ext cx="884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675" y="1845"/>
              <a:ext cx="450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7422" y="428604"/>
            <a:ext cx="601502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r-TR" sz="2400" b="1" dirty="0" smtClean="0">
                <a:solidFill>
                  <a:srgbClr val="C00000"/>
                </a:solidFill>
                <a:latin typeface="Arial" charset="0"/>
              </a:rPr>
              <a:t>Giriş - Çıkış </a:t>
            </a:r>
            <a:r>
              <a:rPr lang="tr-TR" sz="2400" b="1" dirty="0" err="1" smtClean="0">
                <a:solidFill>
                  <a:srgbClr val="C00000"/>
                </a:solidFill>
                <a:latin typeface="Arial" charset="0"/>
              </a:rPr>
              <a:t>Zonları</a:t>
            </a:r>
            <a:endParaRPr lang="es-ES" sz="2400" b="1" dirty="0" smtClean="0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71438" y="1628775"/>
            <a:ext cx="9215438" cy="4321175"/>
            <a:chOff x="-45" y="1026"/>
            <a:chExt cx="5805" cy="2722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/>
            <a:srcRect l="4424" t="23921" r="2757" b="13983"/>
            <a:stretch>
              <a:fillRect/>
            </a:stretch>
          </p:blipFill>
          <p:spPr bwMode="auto">
            <a:xfrm>
              <a:off x="333" y="1099"/>
              <a:ext cx="5427" cy="2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85" y="1026"/>
              <a:ext cx="586" cy="14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Malkoçlar </a:t>
              </a: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663" y="1661"/>
              <a:ext cx="642" cy="2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M. Ereğlisi (LNG)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3528" y="1172"/>
              <a:ext cx="789" cy="4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3: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Durusu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(Mavi Akım)</a:t>
              </a:r>
              <a:endParaRPr lang="tr-TR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 rot="-2782171">
              <a:off x="4855" y="1468"/>
              <a:ext cx="228" cy="89"/>
            </a:xfrm>
            <a:prstGeom prst="leftArrow">
              <a:avLst>
                <a:gd name="adj1" fmla="val 50000"/>
                <a:gd name="adj2" fmla="val 64045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5041" y="1092"/>
              <a:ext cx="719" cy="4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5: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Türkgözü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</a:t>
              </a:r>
              <a:r>
                <a:rPr lang="tr-TR" sz="1400" dirty="0" smtClean="0">
                  <a:solidFill>
                    <a:schemeClr val="tx1"/>
                  </a:solidFill>
                </a:rPr>
                <a:t>Azerbaycan</a:t>
              </a:r>
              <a:r>
                <a:rPr lang="tr-TR" sz="1400" dirty="0">
                  <a:solidFill>
                    <a:schemeClr val="tx1"/>
                  </a:solidFill>
                </a:rPr>
                <a:t>) </a:t>
              </a:r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834" y="1588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 rot="8097601">
              <a:off x="261" y="2679"/>
              <a:ext cx="228" cy="89"/>
            </a:xfrm>
            <a:prstGeom prst="leftArrow">
              <a:avLst>
                <a:gd name="adj1" fmla="val 50000"/>
                <a:gd name="adj2" fmla="val 64045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66" y="2534"/>
              <a:ext cx="135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 rot="-2782171">
              <a:off x="2018" y="1518"/>
              <a:ext cx="228" cy="90"/>
            </a:xfrm>
            <a:prstGeom prst="leftArrow">
              <a:avLst>
                <a:gd name="adj1" fmla="val 50000"/>
                <a:gd name="adj2" fmla="val 63333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935" y="1035"/>
              <a:ext cx="1177" cy="4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8: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TPAO Akçakoca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(Üretim) 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997" y="1639"/>
              <a:ext cx="135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 rot="-2782171">
              <a:off x="1252" y="1519"/>
              <a:ext cx="229" cy="89"/>
            </a:xfrm>
            <a:prstGeom prst="leftArrow">
              <a:avLst>
                <a:gd name="adj1" fmla="val 50000"/>
                <a:gd name="adj2" fmla="val 64326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1215" y="1215"/>
              <a:ext cx="819" cy="29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7: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TPAO </a:t>
              </a:r>
              <a:r>
                <a:rPr lang="tr-TR" sz="1400" dirty="0" smtClean="0">
                  <a:solidFill>
                    <a:schemeClr val="tx1"/>
                  </a:solidFill>
                </a:rPr>
                <a:t>Depo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1231" y="1639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871" y="1815"/>
              <a:ext cx="4234" cy="1513"/>
            </a:xfrm>
            <a:custGeom>
              <a:avLst/>
              <a:gdLst>
                <a:gd name="T0" fmla="*/ 4001 w 4264"/>
                <a:gd name="T1" fmla="*/ 80 h 1814"/>
                <a:gd name="T2" fmla="*/ 3022 w 4264"/>
                <a:gd name="T3" fmla="*/ 293 h 1814"/>
                <a:gd name="T4" fmla="*/ 2213 w 4264"/>
                <a:gd name="T5" fmla="*/ 346 h 1814"/>
                <a:gd name="T6" fmla="*/ 1406 w 4264"/>
                <a:gd name="T7" fmla="*/ 338 h 1814"/>
                <a:gd name="T8" fmla="*/ 1191 w 4264"/>
                <a:gd name="T9" fmla="*/ 354 h 1814"/>
                <a:gd name="T10" fmla="*/ 172 w 4264"/>
                <a:gd name="T11" fmla="*/ 301 h 1814"/>
                <a:gd name="T12" fmla="*/ 0 w 4264"/>
                <a:gd name="T13" fmla="*/ 107 h 1814"/>
                <a:gd name="T14" fmla="*/ 508 w 4264"/>
                <a:gd name="T15" fmla="*/ 89 h 1814"/>
                <a:gd name="T16" fmla="*/ 635 w 4264"/>
                <a:gd name="T17" fmla="*/ 0 h 1814"/>
                <a:gd name="T18" fmla="*/ 1915 w 4264"/>
                <a:gd name="T19" fmla="*/ 9 h 1814"/>
                <a:gd name="T20" fmla="*/ 2554 w 4264"/>
                <a:gd name="T21" fmla="*/ 62 h 1814"/>
                <a:gd name="T22" fmla="*/ 3745 w 4264"/>
                <a:gd name="T23" fmla="*/ 44 h 1814"/>
                <a:gd name="T24" fmla="*/ 4001 w 4264"/>
                <a:gd name="T25" fmla="*/ 80 h 18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64"/>
                <a:gd name="T40" fmla="*/ 0 h 1814"/>
                <a:gd name="T41" fmla="*/ 4264 w 4264"/>
                <a:gd name="T42" fmla="*/ 1814 h 18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64" h="1814">
                  <a:moveTo>
                    <a:pt x="4264" y="408"/>
                  </a:moveTo>
                  <a:lnTo>
                    <a:pt x="3220" y="1497"/>
                  </a:lnTo>
                  <a:lnTo>
                    <a:pt x="2358" y="1769"/>
                  </a:lnTo>
                  <a:lnTo>
                    <a:pt x="1497" y="1724"/>
                  </a:lnTo>
                  <a:lnTo>
                    <a:pt x="1270" y="1814"/>
                  </a:lnTo>
                  <a:lnTo>
                    <a:pt x="181" y="1542"/>
                  </a:lnTo>
                  <a:lnTo>
                    <a:pt x="0" y="544"/>
                  </a:lnTo>
                  <a:lnTo>
                    <a:pt x="544" y="454"/>
                  </a:lnTo>
                  <a:lnTo>
                    <a:pt x="680" y="0"/>
                  </a:lnTo>
                  <a:lnTo>
                    <a:pt x="2041" y="45"/>
                  </a:lnTo>
                  <a:lnTo>
                    <a:pt x="2721" y="318"/>
                  </a:lnTo>
                  <a:lnTo>
                    <a:pt x="3991" y="227"/>
                  </a:lnTo>
                  <a:lnTo>
                    <a:pt x="4264" y="408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2157" y="2239"/>
              <a:ext cx="571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tr-TR" sz="2800" dirty="0" smtClean="0">
                  <a:solidFill>
                    <a:schemeClr val="tx1"/>
                  </a:solidFill>
                </a:rPr>
                <a:t>ÇIKIŞ</a:t>
              </a:r>
              <a:endParaRPr lang="tr-TR" sz="2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90" y="2880"/>
              <a:ext cx="624" cy="44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6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Egegaz</a:t>
              </a:r>
              <a:r>
                <a:rPr lang="tr-TR" sz="1400" dirty="0">
                  <a:solidFill>
                    <a:schemeClr val="tx1"/>
                  </a:solidFill>
                </a:rPr>
                <a:t>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(LNG)</a:t>
              </a:r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auto">
            <a:xfrm rot="9292681">
              <a:off x="333" y="1756"/>
              <a:ext cx="269" cy="76"/>
            </a:xfrm>
            <a:prstGeom prst="leftArrow">
              <a:avLst>
                <a:gd name="adj1" fmla="val 50000"/>
                <a:gd name="adj2" fmla="val 88487"/>
              </a:avLst>
            </a:prstGeom>
            <a:solidFill>
              <a:srgbClr val="3366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0" y="1698"/>
              <a:ext cx="703" cy="5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9: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TEMİ 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Edirne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smtClean="0">
                  <a:solidFill>
                    <a:schemeClr val="tx1"/>
                  </a:solidFill>
                </a:rPr>
                <a:t>(</a:t>
              </a:r>
              <a:r>
                <a:rPr lang="tr-TR" sz="1400" dirty="0" smtClean="0"/>
                <a:t>Üretim</a:t>
              </a:r>
              <a:r>
                <a:rPr lang="tr-TR" sz="1400" dirty="0" smtClean="0">
                  <a:solidFill>
                    <a:schemeClr val="tx1"/>
                  </a:solidFill>
                </a:rPr>
                <a:t>) </a:t>
              </a:r>
              <a:endParaRPr lang="tr-TR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557" y="1670"/>
              <a:ext cx="135" cy="1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26"/>
            <p:cNvSpPr>
              <a:spLocks noChangeArrowheads="1"/>
            </p:cNvSpPr>
            <p:nvPr/>
          </p:nvSpPr>
          <p:spPr bwMode="auto">
            <a:xfrm>
              <a:off x="0" y="1506"/>
              <a:ext cx="576" cy="82"/>
            </a:xfrm>
            <a:prstGeom prst="leftArrow">
              <a:avLst>
                <a:gd name="adj1" fmla="val 50000"/>
                <a:gd name="adj2" fmla="val 175610"/>
              </a:avLst>
            </a:prstGeom>
            <a:solidFill>
              <a:srgbClr val="333333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-45" y="1305"/>
              <a:ext cx="672" cy="2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050" dirty="0" err="1">
                  <a:solidFill>
                    <a:schemeClr val="tx1"/>
                  </a:solidFill>
                </a:rPr>
                <a:t>Export</a:t>
              </a:r>
              <a:r>
                <a:rPr lang="tr-TR" sz="1050" dirty="0">
                  <a:solidFill>
                    <a:schemeClr val="tx1"/>
                  </a:solidFill>
                </a:rPr>
                <a:t>  </a:t>
              </a:r>
              <a:r>
                <a:rPr lang="tr-TR" sz="1050" dirty="0" err="1">
                  <a:solidFill>
                    <a:schemeClr val="tx1"/>
                  </a:solidFill>
                </a:rPr>
                <a:t>Point</a:t>
              </a:r>
              <a:endParaRPr lang="tr-TR" sz="105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050" dirty="0">
                  <a:solidFill>
                    <a:schemeClr val="tx1"/>
                  </a:solidFill>
                </a:rPr>
                <a:t>(</a:t>
              </a:r>
              <a:r>
                <a:rPr lang="tr-TR" sz="1050" dirty="0" err="1">
                  <a:solidFill>
                    <a:schemeClr val="tx1"/>
                  </a:solidFill>
                </a:rPr>
                <a:t>Greece</a:t>
              </a:r>
              <a:r>
                <a:rPr lang="tr-TR" sz="105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3" name="Rectangle 29"/>
            <p:cNvSpPr>
              <a:spLocks noChangeArrowheads="1"/>
            </p:cNvSpPr>
            <p:nvPr/>
          </p:nvSpPr>
          <p:spPr bwMode="auto">
            <a:xfrm>
              <a:off x="5164" y="2379"/>
              <a:ext cx="317" cy="9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5040" y="2430"/>
              <a:ext cx="570" cy="44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-4</a:t>
              </a: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 err="1">
                  <a:solidFill>
                    <a:schemeClr val="tx1"/>
                  </a:solidFill>
                </a:rPr>
                <a:t>Bazargan</a:t>
              </a:r>
              <a:endParaRPr lang="tr-TR" sz="1400" dirty="0">
                <a:solidFill>
                  <a:schemeClr val="tx1"/>
                </a:solidFill>
              </a:endParaRPr>
            </a:p>
            <a:p>
              <a:pPr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r-TR" sz="1400" dirty="0">
                  <a:solidFill>
                    <a:schemeClr val="tx1"/>
                  </a:solidFill>
                </a:rPr>
                <a:t>(Iran)</a:t>
              </a:r>
              <a:endParaRPr lang="tr-TR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318" y="1117"/>
              <a:ext cx="884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1</a:t>
              </a:r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675" y="1845"/>
              <a:ext cx="450" cy="19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tr-TR" sz="1400" dirty="0" err="1">
                  <a:solidFill>
                    <a:schemeClr val="tx1"/>
                  </a:solidFill>
                </a:rPr>
                <a:t>Entry</a:t>
              </a:r>
              <a:r>
                <a:rPr lang="tr-TR" sz="1400" dirty="0">
                  <a:solidFill>
                    <a:schemeClr val="tx1"/>
                  </a:solidFill>
                </a:rPr>
                <a:t> 2</a:t>
              </a:r>
            </a:p>
          </p:txBody>
        </p:sp>
      </p:grpSp>
      <p:sp>
        <p:nvSpPr>
          <p:cNvPr id="57" name="56 Oval"/>
          <p:cNvSpPr/>
          <p:nvPr/>
        </p:nvSpPr>
        <p:spPr>
          <a:xfrm>
            <a:off x="3000364" y="3571876"/>
            <a:ext cx="2571768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Oval"/>
          <p:cNvSpPr/>
          <p:nvPr/>
        </p:nvSpPr>
        <p:spPr>
          <a:xfrm>
            <a:off x="1928794" y="3357562"/>
            <a:ext cx="4714908" cy="14287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Oval"/>
          <p:cNvSpPr/>
          <p:nvPr/>
        </p:nvSpPr>
        <p:spPr>
          <a:xfrm>
            <a:off x="1428728" y="3143248"/>
            <a:ext cx="6215106" cy="20717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Varsayılan Tasarı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Varsayılan Tasarı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975</Words>
  <Application>Microsoft Office PowerPoint</Application>
  <PresentationFormat>Ekran Gösterisi (4:3)</PresentationFormat>
  <Paragraphs>240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Grafik</dc:creator>
  <cp:lastModifiedBy> </cp:lastModifiedBy>
  <cp:revision>32</cp:revision>
  <dcterms:created xsi:type="dcterms:W3CDTF">2013-03-20T15:48:19Z</dcterms:created>
  <dcterms:modified xsi:type="dcterms:W3CDTF">2013-04-26T07:27:40Z</dcterms:modified>
</cp:coreProperties>
</file>