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305" r:id="rId2"/>
    <p:sldId id="257" r:id="rId3"/>
    <p:sldId id="259" r:id="rId4"/>
    <p:sldId id="306" r:id="rId5"/>
    <p:sldId id="260" r:id="rId6"/>
    <p:sldId id="308" r:id="rId7"/>
    <p:sldId id="262" r:id="rId8"/>
    <p:sldId id="297" r:id="rId9"/>
    <p:sldId id="298" r:id="rId10"/>
    <p:sldId id="299" r:id="rId11"/>
    <p:sldId id="295" r:id="rId12"/>
    <p:sldId id="296" r:id="rId13"/>
    <p:sldId id="307" r:id="rId14"/>
    <p:sldId id="264" r:id="rId15"/>
    <p:sldId id="267" r:id="rId16"/>
    <p:sldId id="268" r:id="rId17"/>
    <p:sldId id="269" r:id="rId18"/>
    <p:sldId id="309" r:id="rId19"/>
    <p:sldId id="271" r:id="rId20"/>
    <p:sldId id="272" r:id="rId21"/>
    <p:sldId id="273" r:id="rId22"/>
    <p:sldId id="294" r:id="rId23"/>
    <p:sldId id="274" r:id="rId24"/>
    <p:sldId id="304"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uba" initials="T"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133" autoAdjust="0"/>
    <p:restoredTop sz="77087" autoAdjust="0"/>
  </p:normalViewPr>
  <p:slideViewPr>
    <p:cSldViewPr>
      <p:cViewPr>
        <p:scale>
          <a:sx n="60" d="100"/>
          <a:sy n="60" d="100"/>
        </p:scale>
        <p:origin x="-1458" y="0"/>
      </p:cViewPr>
      <p:guideLst>
        <p:guide orient="horz" pos="2160"/>
        <p:guide pos="2880"/>
      </p:guideLst>
    </p:cSldViewPr>
  </p:slideViewPr>
  <p:outlineViewPr>
    <p:cViewPr>
      <p:scale>
        <a:sx n="33" d="100"/>
        <a:sy n="33" d="100"/>
      </p:scale>
      <p:origin x="0" y="112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03A19F-A2E1-4139-8A27-37CC8CE7885F}" type="datetimeFigureOut">
              <a:rPr lang="tr-TR" smtClean="0"/>
              <a:pPr/>
              <a:t>25.04.2013</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31F779-786C-4D4E-A54E-CCAE7F30FCA2}" type="slidenum">
              <a:rPr lang="tr-TR" smtClean="0"/>
              <a:pPr/>
              <a:t>‹#›</a:t>
            </a:fld>
            <a:endParaRPr lang="tr-TR"/>
          </a:p>
        </p:txBody>
      </p:sp>
    </p:spTree>
    <p:extLst>
      <p:ext uri="{BB962C8B-B14F-4D97-AF65-F5344CB8AC3E}">
        <p14:creationId xmlns:p14="http://schemas.microsoft.com/office/powerpoint/2010/main" val="34124853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4A31F779-786C-4D4E-A54E-CCAE7F30FCA2}" type="slidenum">
              <a:rPr lang="tr-TR" smtClean="0"/>
              <a:pPr/>
              <a:t>2</a:t>
            </a:fld>
            <a:endParaRPr lang="tr-TR"/>
          </a:p>
        </p:txBody>
      </p:sp>
    </p:spTree>
    <p:extLst>
      <p:ext uri="{BB962C8B-B14F-4D97-AF65-F5344CB8AC3E}">
        <p14:creationId xmlns:p14="http://schemas.microsoft.com/office/powerpoint/2010/main" val="11076101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tr-TR" dirty="0" smtClean="0"/>
              <a:t>İkincil öncelikli konumuz dahili</a:t>
            </a:r>
            <a:r>
              <a:rPr lang="tr-TR" baseline="0" dirty="0" smtClean="0"/>
              <a:t> kullanım gazı</a:t>
            </a:r>
          </a:p>
          <a:p>
            <a:pPr marL="171450" indent="-171450">
              <a:buFont typeface="Arial" charset="0"/>
              <a:buChar char="•"/>
            </a:pPr>
            <a:r>
              <a:rPr lang="tr-TR" baseline="0" dirty="0" smtClean="0"/>
              <a:t>Stok miktarının da dahil olduğu dahili kullanım gazı ay sonunda, geçmişe dönük olarak taşıcı tarafından elle girilmektedir. Maalesef bu değerlerde tutarsızlıklar tespit edilmekte, veya bu miktarlara stok gazı ve dengeleme gazı dahil olduğu için takip edilememektedir.</a:t>
            </a:r>
          </a:p>
          <a:p>
            <a:pPr marL="171450" indent="-171450">
              <a:buFont typeface="Arial" charset="0"/>
              <a:buChar char="•"/>
            </a:pPr>
            <a:r>
              <a:rPr lang="tr-TR" baseline="0" dirty="0" smtClean="0"/>
              <a:t>Dahili kullanım gazı detayları (bunlar </a:t>
            </a:r>
            <a:r>
              <a:rPr lang="tr-TR" baseline="0" dirty="0" smtClean="0"/>
              <a:t>taş. </a:t>
            </a:r>
            <a:r>
              <a:rPr lang="tr-TR" baseline="0" dirty="0" smtClean="0"/>
              <a:t>kul. </a:t>
            </a:r>
            <a:r>
              <a:rPr lang="tr-TR" baseline="0" dirty="0" smtClean="0"/>
              <a:t>gazı </a:t>
            </a:r>
            <a:r>
              <a:rPr lang="tr-TR" baseline="0" dirty="0" smtClean="0"/>
              <a:t>ve hesaba </a:t>
            </a:r>
            <a:r>
              <a:rPr lang="tr-TR" baseline="0" dirty="0" smtClean="0"/>
              <a:t>kat. </a:t>
            </a:r>
            <a:r>
              <a:rPr lang="tr-TR" baseline="0" dirty="0" smtClean="0"/>
              <a:t>gaz) ayrı ayrı hesaplanmalı ve günlük olarak yaımlanmalıdır</a:t>
            </a:r>
            <a:r>
              <a:rPr lang="tr-TR" baseline="0" dirty="0" smtClean="0"/>
              <a:t>.</a:t>
            </a:r>
          </a:p>
        </p:txBody>
      </p:sp>
      <p:sp>
        <p:nvSpPr>
          <p:cNvPr id="4" name="Slide Number Placeholder 3"/>
          <p:cNvSpPr>
            <a:spLocks noGrp="1"/>
          </p:cNvSpPr>
          <p:nvPr>
            <p:ph type="sldNum" sz="quarter" idx="10"/>
          </p:nvPr>
        </p:nvSpPr>
        <p:spPr/>
        <p:txBody>
          <a:bodyPr/>
          <a:lstStyle/>
          <a:p>
            <a:fld id="{4A31F779-786C-4D4E-A54E-CCAE7F30FCA2}" type="slidenum">
              <a:rPr lang="tr-TR" smtClean="0"/>
              <a:pPr/>
              <a:t>11</a:t>
            </a:fld>
            <a:endParaRPr lang="tr-TR"/>
          </a:p>
        </p:txBody>
      </p:sp>
    </p:spTree>
    <p:extLst>
      <p:ext uri="{BB962C8B-B14F-4D97-AF65-F5344CB8AC3E}">
        <p14:creationId xmlns:p14="http://schemas.microsoft.com/office/powerpoint/2010/main" val="37299185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tr-TR" dirty="0" smtClean="0"/>
              <a:t>Dahili kullanım gazı ŞİD kapsamında ihale yapmak suretiyle temin edilmekte.</a:t>
            </a:r>
          </a:p>
          <a:p>
            <a:pPr marL="171450" indent="-171450">
              <a:buFont typeface="Arial" charset="0"/>
              <a:buChar char="•"/>
            </a:pPr>
            <a:r>
              <a:rPr lang="tr-TR" dirty="0" smtClean="0"/>
              <a:t>Ve dengeleme gazı sözleşmelerinin bir</a:t>
            </a:r>
            <a:r>
              <a:rPr lang="tr-TR" baseline="0" dirty="0" smtClean="0"/>
              <a:t> parçası olarak imzalanabilmekte.</a:t>
            </a:r>
            <a:endParaRPr lang="tr-TR" dirty="0" smtClean="0"/>
          </a:p>
          <a:p>
            <a:pPr marL="0" indent="0">
              <a:buFont typeface="Arial" charset="0"/>
              <a:buNone/>
            </a:pPr>
            <a:endParaRPr lang="tr-TR" dirty="0"/>
          </a:p>
        </p:txBody>
      </p:sp>
      <p:sp>
        <p:nvSpPr>
          <p:cNvPr id="4" name="Slide Number Placeholder 3"/>
          <p:cNvSpPr>
            <a:spLocks noGrp="1"/>
          </p:cNvSpPr>
          <p:nvPr>
            <p:ph type="sldNum" sz="quarter" idx="10"/>
          </p:nvPr>
        </p:nvSpPr>
        <p:spPr/>
        <p:txBody>
          <a:bodyPr/>
          <a:lstStyle/>
          <a:p>
            <a:fld id="{4A31F779-786C-4D4E-A54E-CCAE7F30FCA2}" type="slidenum">
              <a:rPr lang="tr-TR" smtClean="0"/>
              <a:pPr/>
              <a:t>12</a:t>
            </a:fld>
            <a:endParaRPr lang="tr-TR"/>
          </a:p>
        </p:txBody>
      </p:sp>
    </p:spTree>
    <p:extLst>
      <p:ext uri="{BB962C8B-B14F-4D97-AF65-F5344CB8AC3E}">
        <p14:creationId xmlns:p14="http://schemas.microsoft.com/office/powerpoint/2010/main" val="10923053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tr-TR" baseline="0" dirty="0" smtClean="0"/>
              <a:t>Stok gazı yayımlanmıyor</a:t>
            </a:r>
          </a:p>
          <a:p>
            <a:pPr marL="171450" indent="-171450">
              <a:buFont typeface="Arial" charset="0"/>
              <a:buChar char="•"/>
            </a:pPr>
            <a:r>
              <a:rPr lang="tr-TR" baseline="0" dirty="0" smtClean="0"/>
              <a:t>dahili kul. gazının bir parçası ve ayrımı yapılmıyor</a:t>
            </a:r>
          </a:p>
          <a:p>
            <a:pPr marL="171450" indent="-171450">
              <a:buFont typeface="Arial" charset="0"/>
              <a:buChar char="•"/>
            </a:pPr>
            <a:r>
              <a:rPr lang="tr-TR" baseline="0" dirty="0" smtClean="0"/>
              <a:t>dahili kullanım gazı dengeleme gazının bir parçası ve ayrımı yapılamıyor. </a:t>
            </a:r>
          </a:p>
          <a:p>
            <a:pPr marL="0" indent="0">
              <a:buFont typeface="Arial" charset="0"/>
              <a:buNone/>
            </a:pPr>
            <a:endParaRPr lang="tr-TR" dirty="0"/>
          </a:p>
        </p:txBody>
      </p:sp>
      <p:sp>
        <p:nvSpPr>
          <p:cNvPr id="4" name="Slide Number Placeholder 3"/>
          <p:cNvSpPr>
            <a:spLocks noGrp="1"/>
          </p:cNvSpPr>
          <p:nvPr>
            <p:ph type="sldNum" sz="quarter" idx="10"/>
          </p:nvPr>
        </p:nvSpPr>
        <p:spPr/>
        <p:txBody>
          <a:bodyPr/>
          <a:lstStyle/>
          <a:p>
            <a:fld id="{4A31F779-786C-4D4E-A54E-CCAE7F30FCA2}" type="slidenum">
              <a:rPr lang="tr-TR" smtClean="0"/>
              <a:pPr/>
              <a:t>13</a:t>
            </a:fld>
            <a:endParaRPr lang="tr-TR"/>
          </a:p>
        </p:txBody>
      </p:sp>
    </p:spTree>
    <p:extLst>
      <p:ext uri="{BB962C8B-B14F-4D97-AF65-F5344CB8AC3E}">
        <p14:creationId xmlns:p14="http://schemas.microsoft.com/office/powerpoint/2010/main" val="10465751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tr-TR" dirty="0" smtClean="0"/>
              <a:t>Tüm bunların neticesinde, taşıyıcı’nın stok takip etmediği veya</a:t>
            </a:r>
            <a:r>
              <a:rPr lang="tr-TR" baseline="0" dirty="0" smtClean="0"/>
              <a:t> yayımlamadığı</a:t>
            </a:r>
            <a:r>
              <a:rPr lang="tr-TR" dirty="0" smtClean="0"/>
              <a:t>, dahili kul gazı</a:t>
            </a:r>
            <a:r>
              <a:rPr lang="tr-TR" baseline="0" dirty="0" smtClean="0"/>
              <a:t> </a:t>
            </a:r>
            <a:r>
              <a:rPr lang="tr-TR" dirty="0" smtClean="0"/>
              <a:t>detaylarına</a:t>
            </a:r>
            <a:r>
              <a:rPr lang="tr-TR" baseline="0" dirty="0" smtClean="0"/>
              <a:t> inmediği bir ortamda, belki de tüm bunların doğal sonucu olarak taşıtanlar talimatlara maruz kalmaktadır.</a:t>
            </a:r>
          </a:p>
          <a:p>
            <a:pPr marL="171450" indent="-171450">
              <a:buFont typeface="Arial" charset="0"/>
              <a:buChar char="•"/>
            </a:pPr>
            <a:r>
              <a:rPr lang="tr-TR" baseline="0" dirty="0" smtClean="0"/>
              <a:t>Bu talimatlar verilirken sistemin fiziksel dengesinin ne seviyede gözetildiği sorgulanmalıdır.</a:t>
            </a:r>
            <a:endParaRPr lang="tr-TR" dirty="0"/>
          </a:p>
        </p:txBody>
      </p:sp>
      <p:sp>
        <p:nvSpPr>
          <p:cNvPr id="4" name="Slide Number Placeholder 3"/>
          <p:cNvSpPr>
            <a:spLocks noGrp="1"/>
          </p:cNvSpPr>
          <p:nvPr>
            <p:ph type="sldNum" sz="quarter" idx="10"/>
          </p:nvPr>
        </p:nvSpPr>
        <p:spPr/>
        <p:txBody>
          <a:bodyPr/>
          <a:lstStyle/>
          <a:p>
            <a:fld id="{4A31F779-786C-4D4E-A54E-CCAE7F30FCA2}" type="slidenum">
              <a:rPr lang="tr-TR" smtClean="0"/>
              <a:pPr/>
              <a:t>14</a:t>
            </a:fld>
            <a:endParaRPr lang="tr-TR"/>
          </a:p>
        </p:txBody>
      </p:sp>
    </p:spTree>
    <p:extLst>
      <p:ext uri="{BB962C8B-B14F-4D97-AF65-F5344CB8AC3E}">
        <p14:creationId xmlns:p14="http://schemas.microsoft.com/office/powerpoint/2010/main" val="31840907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tr-TR" dirty="0" smtClean="0"/>
              <a:t>Öncelikli konuların sonrasında dengeleme piyasası</a:t>
            </a:r>
            <a:r>
              <a:rPr lang="tr-TR" baseline="0" dirty="0" smtClean="0"/>
              <a:t> tartışılabilir hale gelmektedir.</a:t>
            </a:r>
          </a:p>
          <a:p>
            <a:pPr marL="171450" indent="-171450">
              <a:buFont typeface="Arial" charset="0"/>
              <a:buChar char="•"/>
            </a:pPr>
            <a:r>
              <a:rPr lang="tr-TR" baseline="0" dirty="0" smtClean="0"/>
              <a:t>Çok farklı öneriler mevcuttur.</a:t>
            </a:r>
            <a:endParaRPr lang="tr-TR" dirty="0" smtClean="0"/>
          </a:p>
          <a:p>
            <a:pPr marL="171450" indent="-171450">
              <a:buFont typeface="Arial" charset="0"/>
              <a:buChar char="•"/>
            </a:pPr>
            <a:r>
              <a:rPr lang="tr-TR" dirty="0" smtClean="0"/>
              <a:t>Taşıyıcı</a:t>
            </a:r>
            <a:r>
              <a:rPr lang="tr-TR" baseline="0" dirty="0" smtClean="0"/>
              <a:t>, </a:t>
            </a:r>
            <a:r>
              <a:rPr lang="tr-TR" dirty="0" smtClean="0"/>
              <a:t>BOTAŞ</a:t>
            </a:r>
            <a:r>
              <a:rPr lang="tr-TR" baseline="0" dirty="0" smtClean="0"/>
              <a:t>’ın ithalat ve toptan satıştan sorumlu kısmıyla da bir STS </a:t>
            </a:r>
            <a:r>
              <a:rPr lang="tr-TR" baseline="0" dirty="0" smtClean="0"/>
              <a:t>imzalamalıdır.</a:t>
            </a:r>
          </a:p>
          <a:p>
            <a:pPr marL="171450" indent="-171450">
              <a:buFont typeface="Arial" charset="0"/>
              <a:buChar char="•"/>
            </a:pPr>
            <a:endParaRPr lang="tr-TR" dirty="0"/>
          </a:p>
        </p:txBody>
      </p:sp>
      <p:sp>
        <p:nvSpPr>
          <p:cNvPr id="4" name="Slide Number Placeholder 3"/>
          <p:cNvSpPr>
            <a:spLocks noGrp="1"/>
          </p:cNvSpPr>
          <p:nvPr>
            <p:ph type="sldNum" sz="quarter" idx="10"/>
          </p:nvPr>
        </p:nvSpPr>
        <p:spPr/>
        <p:txBody>
          <a:bodyPr/>
          <a:lstStyle/>
          <a:p>
            <a:fld id="{4A31F779-786C-4D4E-A54E-CCAE7F30FCA2}" type="slidenum">
              <a:rPr lang="tr-TR" smtClean="0"/>
              <a:pPr/>
              <a:t>15</a:t>
            </a:fld>
            <a:endParaRPr lang="tr-TR"/>
          </a:p>
        </p:txBody>
      </p:sp>
    </p:spTree>
    <p:extLst>
      <p:ext uri="{BB962C8B-B14F-4D97-AF65-F5344CB8AC3E}">
        <p14:creationId xmlns:p14="http://schemas.microsoft.com/office/powerpoint/2010/main" val="39761594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tr-TR" dirty="0" smtClean="0"/>
              <a:t>Sağlıklı</a:t>
            </a:r>
            <a:r>
              <a:rPr lang="tr-TR" baseline="0" dirty="0" smtClean="0"/>
              <a:t> bir model için tartışılması gereken, </a:t>
            </a:r>
            <a:r>
              <a:rPr lang="tr-TR" baseline="0" dirty="0" smtClean="0"/>
              <a:t>önemli gördüğümüz başlıkları sıraladık</a:t>
            </a:r>
            <a:r>
              <a:rPr lang="tr-TR" baseline="0" dirty="0" smtClean="0"/>
              <a:t>.</a:t>
            </a:r>
          </a:p>
        </p:txBody>
      </p:sp>
      <p:sp>
        <p:nvSpPr>
          <p:cNvPr id="4" name="Slide Number Placeholder 3"/>
          <p:cNvSpPr>
            <a:spLocks noGrp="1"/>
          </p:cNvSpPr>
          <p:nvPr>
            <p:ph type="sldNum" sz="quarter" idx="10"/>
          </p:nvPr>
        </p:nvSpPr>
        <p:spPr/>
        <p:txBody>
          <a:bodyPr/>
          <a:lstStyle/>
          <a:p>
            <a:fld id="{4A31F779-786C-4D4E-A54E-CCAE7F30FCA2}" type="slidenum">
              <a:rPr lang="tr-TR" smtClean="0"/>
              <a:pPr/>
              <a:t>16</a:t>
            </a:fld>
            <a:endParaRPr lang="tr-TR"/>
          </a:p>
        </p:txBody>
      </p:sp>
    </p:spTree>
    <p:extLst>
      <p:ext uri="{BB962C8B-B14F-4D97-AF65-F5344CB8AC3E}">
        <p14:creationId xmlns:p14="http://schemas.microsoft.com/office/powerpoint/2010/main" val="11778883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tr-TR" dirty="0" smtClean="0"/>
              <a:t>Şebekemezin</a:t>
            </a:r>
            <a:r>
              <a:rPr lang="tr-TR" baseline="0" dirty="0" smtClean="0"/>
              <a:t> </a:t>
            </a:r>
            <a:r>
              <a:rPr lang="tr-TR" baseline="0" dirty="0" smtClean="0"/>
              <a:t>resmi bu şekildedir</a:t>
            </a:r>
            <a:r>
              <a:rPr lang="tr-TR" baseline="0" dirty="0" smtClean="0"/>
              <a:t>.</a:t>
            </a:r>
          </a:p>
        </p:txBody>
      </p:sp>
      <p:sp>
        <p:nvSpPr>
          <p:cNvPr id="4" name="Slide Number Placeholder 3"/>
          <p:cNvSpPr>
            <a:spLocks noGrp="1"/>
          </p:cNvSpPr>
          <p:nvPr>
            <p:ph type="sldNum" sz="quarter" idx="10"/>
          </p:nvPr>
        </p:nvSpPr>
        <p:spPr/>
        <p:txBody>
          <a:bodyPr/>
          <a:lstStyle/>
          <a:p>
            <a:fld id="{4A31F779-786C-4D4E-A54E-CCAE7F30FCA2}" type="slidenum">
              <a:rPr lang="tr-TR" smtClean="0"/>
              <a:pPr/>
              <a:t>18</a:t>
            </a:fld>
            <a:endParaRPr lang="tr-TR"/>
          </a:p>
        </p:txBody>
      </p:sp>
    </p:spTree>
    <p:extLst>
      <p:ext uri="{BB962C8B-B14F-4D97-AF65-F5344CB8AC3E}">
        <p14:creationId xmlns:p14="http://schemas.microsoft.com/office/powerpoint/2010/main" val="10465751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171450" indent="-171450">
              <a:buFont typeface="Arial" charset="0"/>
              <a:buChar char="•"/>
            </a:pPr>
            <a:r>
              <a:rPr lang="tr-TR" dirty="0" smtClean="0"/>
              <a:t>Maddenin kalkmasıyla karşımıza yeni</a:t>
            </a:r>
            <a:r>
              <a:rPr lang="tr-TR" baseline="0" dirty="0" smtClean="0"/>
              <a:t> sorular çıkmakta.</a:t>
            </a:r>
          </a:p>
          <a:p>
            <a:pPr marL="171450" indent="-171450">
              <a:buFont typeface="Arial" charset="0"/>
              <a:buChar char="•"/>
            </a:pPr>
            <a:r>
              <a:rPr lang="tr-TR" dirty="0" smtClean="0"/>
              <a:t>Soruların</a:t>
            </a:r>
            <a:r>
              <a:rPr lang="tr-TR" baseline="0" dirty="0" smtClean="0"/>
              <a:t> tek bir doğru cevabı yok. Farklı görüşler, öneriler var.</a:t>
            </a:r>
            <a:endParaRPr lang="tr-TR" dirty="0"/>
          </a:p>
        </p:txBody>
      </p:sp>
      <p:sp>
        <p:nvSpPr>
          <p:cNvPr id="4" name="Slayt Numarası Yer Tutucusu 3"/>
          <p:cNvSpPr>
            <a:spLocks noGrp="1"/>
          </p:cNvSpPr>
          <p:nvPr>
            <p:ph type="sldNum" sz="quarter" idx="10"/>
          </p:nvPr>
        </p:nvSpPr>
        <p:spPr/>
        <p:txBody>
          <a:bodyPr/>
          <a:lstStyle/>
          <a:p>
            <a:fld id="{4A31F779-786C-4D4E-A54E-CCAE7F30FCA2}" type="slidenum">
              <a:rPr lang="tr-TR" smtClean="0"/>
              <a:pPr/>
              <a:t>19</a:t>
            </a:fld>
            <a:endParaRPr lang="tr-TR"/>
          </a:p>
        </p:txBody>
      </p:sp>
    </p:spTree>
    <p:extLst>
      <p:ext uri="{BB962C8B-B14F-4D97-AF65-F5344CB8AC3E}">
        <p14:creationId xmlns:p14="http://schemas.microsoft.com/office/powerpoint/2010/main" val="32073515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charset="0"/>
              <a:buChar char="•"/>
              <a:tabLst/>
              <a:defRPr/>
            </a:pPr>
            <a:r>
              <a:rPr lang="tr-TR" dirty="0" smtClean="0"/>
              <a:t>DGF</a:t>
            </a:r>
            <a:r>
              <a:rPr lang="tr-TR" baseline="0" dirty="0" smtClean="0"/>
              <a:t> oluşmasında 3 kademe olacaktır diyebiliriz.</a:t>
            </a:r>
            <a:endParaRPr lang="tr-TR" dirty="0" smtClean="0"/>
          </a:p>
          <a:p>
            <a:pPr marL="171450" marR="0" indent="-171450" algn="l" defTabSz="914400" rtl="0" eaLnBrk="1" fontAlgn="auto" latinLnBrk="0" hangingPunct="1">
              <a:lnSpc>
                <a:spcPct val="100000"/>
              </a:lnSpc>
              <a:spcBef>
                <a:spcPts val="0"/>
              </a:spcBef>
              <a:spcAft>
                <a:spcPts val="0"/>
              </a:spcAft>
              <a:buClrTx/>
              <a:buSzTx/>
              <a:buFont typeface="Arial" charset="0"/>
              <a:buChar char="•"/>
              <a:tabLst/>
              <a:defRPr/>
            </a:pPr>
            <a:r>
              <a:rPr lang="tr-TR" dirty="0" smtClean="0"/>
              <a:t>Gün </a:t>
            </a:r>
            <a:r>
              <a:rPr lang="tr-TR" dirty="0" smtClean="0"/>
              <a:t>öncesi deng.</a:t>
            </a:r>
            <a:r>
              <a:rPr lang="tr-TR" baseline="0" dirty="0" smtClean="0"/>
              <a:t> </a:t>
            </a:r>
            <a:r>
              <a:rPr lang="tr-TR" baseline="0" dirty="0" smtClean="0"/>
              <a:t>piyasası </a:t>
            </a:r>
            <a:r>
              <a:rPr lang="tr-TR" dirty="0" smtClean="0"/>
              <a:t>tüm önerilerin nihai </a:t>
            </a:r>
            <a:r>
              <a:rPr lang="tr-TR" dirty="0" smtClean="0"/>
              <a:t>neticesi,</a:t>
            </a:r>
            <a:r>
              <a:rPr lang="tr-TR" baseline="0" dirty="0" smtClean="0"/>
              <a:t> </a:t>
            </a:r>
            <a:r>
              <a:rPr lang="tr-TR" dirty="0" smtClean="0"/>
              <a:t>sıralama </a:t>
            </a:r>
            <a:r>
              <a:rPr lang="tr-TR" dirty="0" smtClean="0"/>
              <a:t>ve fiyatlama metodları tartışılsa </a:t>
            </a:r>
            <a:r>
              <a:rPr lang="tr-TR" dirty="0" smtClean="0"/>
              <a:t>da,</a:t>
            </a:r>
            <a:r>
              <a:rPr lang="tr-TR" baseline="0" dirty="0" smtClean="0"/>
              <a:t> </a:t>
            </a:r>
            <a:r>
              <a:rPr lang="tr-TR" dirty="0" smtClean="0"/>
              <a:t>arz talep eğrilerinin kesiştiği bir model olacaktır.</a:t>
            </a:r>
          </a:p>
          <a:p>
            <a:pPr marL="171450" marR="0" indent="-171450" algn="l" defTabSz="914400" rtl="0" eaLnBrk="1" fontAlgn="auto" latinLnBrk="0" hangingPunct="1">
              <a:lnSpc>
                <a:spcPct val="100000"/>
              </a:lnSpc>
              <a:spcBef>
                <a:spcPts val="0"/>
              </a:spcBef>
              <a:spcAft>
                <a:spcPts val="0"/>
              </a:spcAft>
              <a:buClrTx/>
              <a:buSzTx/>
              <a:buFont typeface="Arial" charset="0"/>
              <a:buChar char="•"/>
              <a:tabLst/>
              <a:defRPr/>
            </a:pPr>
            <a:r>
              <a:rPr lang="tr-TR" dirty="0" smtClean="0"/>
              <a:t>Bölgesel</a:t>
            </a:r>
            <a:r>
              <a:rPr lang="tr-TR" baseline="0" dirty="0" smtClean="0"/>
              <a:t> dengesi gereği </a:t>
            </a:r>
            <a:r>
              <a:rPr lang="tr-TR" baseline="0" dirty="0" smtClean="0"/>
              <a:t>taşıyıcı </a:t>
            </a:r>
            <a:r>
              <a:rPr lang="tr-TR" baseline="0" dirty="0" smtClean="0"/>
              <a:t>talimat mekanizmasını kullanabilmelidir.</a:t>
            </a:r>
            <a:r>
              <a:rPr lang="tr-TR" dirty="0" smtClean="0"/>
              <a:t> </a:t>
            </a:r>
            <a:endParaRPr lang="tr-TR" dirty="0"/>
          </a:p>
        </p:txBody>
      </p:sp>
      <p:sp>
        <p:nvSpPr>
          <p:cNvPr id="4" name="Slide Number Placeholder 3"/>
          <p:cNvSpPr>
            <a:spLocks noGrp="1"/>
          </p:cNvSpPr>
          <p:nvPr>
            <p:ph type="sldNum" sz="quarter" idx="10"/>
          </p:nvPr>
        </p:nvSpPr>
        <p:spPr/>
        <p:txBody>
          <a:bodyPr/>
          <a:lstStyle/>
          <a:p>
            <a:fld id="{4A31F779-786C-4D4E-A54E-CCAE7F30FCA2}" type="slidenum">
              <a:rPr lang="tr-TR" smtClean="0"/>
              <a:pPr/>
              <a:t>20</a:t>
            </a:fld>
            <a:endParaRPr lang="tr-TR"/>
          </a:p>
        </p:txBody>
      </p:sp>
    </p:spTree>
    <p:extLst>
      <p:ext uri="{BB962C8B-B14F-4D97-AF65-F5344CB8AC3E}">
        <p14:creationId xmlns:p14="http://schemas.microsoft.com/office/powerpoint/2010/main" val="26467419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4A31F779-786C-4D4E-A54E-CCAE7F30FCA2}" type="slidenum">
              <a:rPr lang="tr-TR" smtClean="0"/>
              <a:pPr/>
              <a:t>21</a:t>
            </a:fld>
            <a:endParaRPr lang="tr-TR"/>
          </a:p>
        </p:txBody>
      </p:sp>
    </p:spTree>
    <p:extLst>
      <p:ext uri="{BB962C8B-B14F-4D97-AF65-F5344CB8AC3E}">
        <p14:creationId xmlns:p14="http://schemas.microsoft.com/office/powerpoint/2010/main" val="40261612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tr-TR" dirty="0" smtClean="0"/>
              <a:t>Dengeleme Modeli önerisi</a:t>
            </a:r>
            <a:r>
              <a:rPr lang="tr-TR" baseline="0" dirty="0" smtClean="0"/>
              <a:t> getirmiyoruz.</a:t>
            </a:r>
          </a:p>
          <a:p>
            <a:pPr marL="171450" indent="-171450">
              <a:buFont typeface="Arial" charset="0"/>
              <a:buChar char="•"/>
            </a:pPr>
            <a:r>
              <a:rPr lang="tr-TR" baseline="0" dirty="0" smtClean="0"/>
              <a:t>Mevzuatta ve uygulamada görülen bazı eksiklikler; bunun yanında dengeleme piyasası için olmazsa olmazları vurgulamak istiyoruz.</a:t>
            </a:r>
            <a:endParaRPr lang="tr-TR" dirty="0" smtClean="0"/>
          </a:p>
          <a:p>
            <a:pPr marL="171450" indent="-171450">
              <a:buFont typeface="Arial" charset="0"/>
              <a:buChar char="•"/>
            </a:pPr>
            <a:r>
              <a:rPr lang="tr-TR" dirty="0" smtClean="0"/>
              <a:t>Taşıtanlar arasında ortak mutabakata</a:t>
            </a:r>
            <a:r>
              <a:rPr lang="tr-TR" baseline="0" dirty="0" smtClean="0"/>
              <a:t> varılmış </a:t>
            </a:r>
            <a:r>
              <a:rPr lang="tr-TR" baseline="0" dirty="0" smtClean="0"/>
              <a:t>konuları</a:t>
            </a:r>
            <a:r>
              <a:rPr lang="tr-TR" baseline="0" smtClean="0"/>
              <a:t>, ve çoğunluk görüşlerini </a:t>
            </a:r>
            <a:r>
              <a:rPr lang="tr-TR" baseline="0" dirty="0" smtClean="0"/>
              <a:t>gündeme getirmek istiyoruz.</a:t>
            </a:r>
          </a:p>
          <a:p>
            <a:pPr marL="171450" indent="-171450">
              <a:buFont typeface="Arial" charset="0"/>
              <a:buChar char="•"/>
            </a:pPr>
            <a:r>
              <a:rPr lang="tr-TR" baseline="0" dirty="0" smtClean="0"/>
              <a:t>Kısa tutup EPDK uzmanlarının üzerinden çalıştığı modele daha fazla zaman ayırmak doğru olacaktır.</a:t>
            </a:r>
          </a:p>
          <a:p>
            <a:pPr marL="171450" marR="0" indent="-171450" algn="l" defTabSz="914400" rtl="0" eaLnBrk="1" fontAlgn="auto" latinLnBrk="0" hangingPunct="1">
              <a:lnSpc>
                <a:spcPct val="100000"/>
              </a:lnSpc>
              <a:spcBef>
                <a:spcPts val="0"/>
              </a:spcBef>
              <a:spcAft>
                <a:spcPts val="0"/>
              </a:spcAft>
              <a:buClrTx/>
              <a:buSzTx/>
              <a:buFont typeface="Arial" charset="0"/>
              <a:buChar char="•"/>
              <a:tabLst/>
              <a:defRPr/>
            </a:pPr>
            <a:r>
              <a:rPr lang="tr-TR" baseline="0" dirty="0" smtClean="0"/>
              <a:t>Dengeleme başlığı altındaki problemlerde büyük küçük ayrımı (önceliklendirme) yapmadan tümünün bir arada çözülmesi, üzerinde düşünülmesi gerekmektedir.</a:t>
            </a:r>
          </a:p>
        </p:txBody>
      </p:sp>
      <p:sp>
        <p:nvSpPr>
          <p:cNvPr id="4" name="Slide Number Placeholder 3"/>
          <p:cNvSpPr>
            <a:spLocks noGrp="1"/>
          </p:cNvSpPr>
          <p:nvPr>
            <p:ph type="sldNum" sz="quarter" idx="10"/>
          </p:nvPr>
        </p:nvSpPr>
        <p:spPr/>
        <p:txBody>
          <a:bodyPr/>
          <a:lstStyle/>
          <a:p>
            <a:fld id="{4A31F779-786C-4D4E-A54E-CCAE7F30FCA2}" type="slidenum">
              <a:rPr lang="tr-TR" smtClean="0"/>
              <a:pPr/>
              <a:t>3</a:t>
            </a:fld>
            <a:endParaRPr lang="tr-TR"/>
          </a:p>
        </p:txBody>
      </p:sp>
    </p:spTree>
    <p:extLst>
      <p:ext uri="{BB962C8B-B14F-4D97-AF65-F5344CB8AC3E}">
        <p14:creationId xmlns:p14="http://schemas.microsoft.com/office/powerpoint/2010/main" val="5589559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tr-TR" dirty="0" smtClean="0"/>
              <a:t>EBT deki geçmiş kayıtlara</a:t>
            </a:r>
            <a:r>
              <a:rPr lang="tr-TR" baseline="0" dirty="0" smtClean="0"/>
              <a:t> ulaşım çok kolaydır ve değişim yetkisi sınırsızdır. </a:t>
            </a:r>
          </a:p>
        </p:txBody>
      </p:sp>
      <p:sp>
        <p:nvSpPr>
          <p:cNvPr id="4" name="Slide Number Placeholder 3"/>
          <p:cNvSpPr>
            <a:spLocks noGrp="1"/>
          </p:cNvSpPr>
          <p:nvPr>
            <p:ph type="sldNum" sz="quarter" idx="10"/>
          </p:nvPr>
        </p:nvSpPr>
        <p:spPr/>
        <p:txBody>
          <a:bodyPr/>
          <a:lstStyle/>
          <a:p>
            <a:fld id="{4A31F779-786C-4D4E-A54E-CCAE7F30FCA2}" type="slidenum">
              <a:rPr lang="tr-TR" smtClean="0"/>
              <a:pPr/>
              <a:t>23</a:t>
            </a:fld>
            <a:endParaRPr lang="tr-TR"/>
          </a:p>
        </p:txBody>
      </p:sp>
    </p:spTree>
    <p:extLst>
      <p:ext uri="{BB962C8B-B14F-4D97-AF65-F5344CB8AC3E}">
        <p14:creationId xmlns:p14="http://schemas.microsoft.com/office/powerpoint/2010/main" val="17007954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smtClean="0">
                <a:solidFill>
                  <a:schemeClr val="tx2"/>
                </a:solidFill>
              </a:rPr>
              <a:t>Just because everything is different doesn't mean anything has changed.</a:t>
            </a:r>
            <a:endParaRPr lang="tr-TR" b="0" i="0" dirty="0" smtClean="0">
              <a:solidFill>
                <a:schemeClr val="tx2"/>
              </a:solidFill>
            </a:endParaRPr>
          </a:p>
          <a:p>
            <a:pPr algn="l"/>
            <a:r>
              <a:rPr lang="en-US" b="0" i="0" dirty="0" smtClean="0">
                <a:solidFill>
                  <a:schemeClr val="tx2"/>
                </a:solidFill>
              </a:rPr>
              <a:t/>
            </a:r>
            <a:br>
              <a:rPr lang="en-US" b="0" i="0" dirty="0" smtClean="0">
                <a:solidFill>
                  <a:schemeClr val="tx2"/>
                </a:solidFill>
              </a:rPr>
            </a:br>
            <a:r>
              <a:rPr lang="en-US" b="0" i="0" dirty="0" smtClean="0">
                <a:solidFill>
                  <a:schemeClr val="tx2"/>
                </a:solidFill>
              </a:rPr>
              <a:t>Irene Peter</a:t>
            </a:r>
          </a:p>
        </p:txBody>
      </p:sp>
      <p:sp>
        <p:nvSpPr>
          <p:cNvPr id="4" name="Slide Number Placeholder 3"/>
          <p:cNvSpPr>
            <a:spLocks noGrp="1"/>
          </p:cNvSpPr>
          <p:nvPr>
            <p:ph type="sldNum" sz="quarter" idx="10"/>
          </p:nvPr>
        </p:nvSpPr>
        <p:spPr/>
        <p:txBody>
          <a:bodyPr/>
          <a:lstStyle/>
          <a:p>
            <a:fld id="{4A31F779-786C-4D4E-A54E-CCAE7F30FCA2}" type="slidenum">
              <a:rPr lang="tr-TR" smtClean="0"/>
              <a:pPr/>
              <a:t>24</a:t>
            </a:fld>
            <a:endParaRPr lang="tr-TR"/>
          </a:p>
        </p:txBody>
      </p:sp>
    </p:spTree>
    <p:extLst>
      <p:ext uri="{BB962C8B-B14F-4D97-AF65-F5344CB8AC3E}">
        <p14:creationId xmlns:p14="http://schemas.microsoft.com/office/powerpoint/2010/main" val="42671286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tr-TR" dirty="0" smtClean="0"/>
              <a:t>İlk öncelikli konumuz.</a:t>
            </a:r>
            <a:endParaRPr lang="tr-TR" dirty="0" smtClean="0"/>
          </a:p>
        </p:txBody>
      </p:sp>
      <p:sp>
        <p:nvSpPr>
          <p:cNvPr id="4" name="Slide Number Placeholder 3"/>
          <p:cNvSpPr>
            <a:spLocks noGrp="1"/>
          </p:cNvSpPr>
          <p:nvPr>
            <p:ph type="sldNum" sz="quarter" idx="10"/>
          </p:nvPr>
        </p:nvSpPr>
        <p:spPr/>
        <p:txBody>
          <a:bodyPr/>
          <a:lstStyle/>
          <a:p>
            <a:fld id="{4A31F779-786C-4D4E-A54E-CCAE7F30FCA2}" type="slidenum">
              <a:rPr lang="tr-TR" smtClean="0"/>
              <a:pPr/>
              <a:t>4</a:t>
            </a:fld>
            <a:endParaRPr lang="tr-TR"/>
          </a:p>
        </p:txBody>
      </p:sp>
    </p:spTree>
    <p:extLst>
      <p:ext uri="{BB962C8B-B14F-4D97-AF65-F5344CB8AC3E}">
        <p14:creationId xmlns:p14="http://schemas.microsoft.com/office/powerpoint/2010/main" val="10465751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tr-TR" dirty="0" smtClean="0"/>
              <a:t>Öncelikle</a:t>
            </a:r>
            <a:r>
              <a:rPr lang="tr-TR" baseline="0" dirty="0" smtClean="0"/>
              <a:t> bazı </a:t>
            </a:r>
            <a:r>
              <a:rPr lang="tr-TR" baseline="0" dirty="0" smtClean="0"/>
              <a:t>tanımların üzerinden </a:t>
            </a:r>
            <a:r>
              <a:rPr lang="tr-TR" baseline="0" dirty="0" smtClean="0"/>
              <a:t>tekrar geçmek faydalı olacaktır.</a:t>
            </a:r>
          </a:p>
          <a:p>
            <a:pPr marL="171450" indent="-171450">
              <a:buFont typeface="Arial" charset="0"/>
              <a:buChar char="•"/>
            </a:pPr>
            <a:r>
              <a:rPr lang="tr-TR" baseline="0" dirty="0" smtClean="0"/>
              <a:t>{Buradaki </a:t>
            </a:r>
            <a:r>
              <a:rPr lang="tr-TR" baseline="0" dirty="0" smtClean="0"/>
              <a:t>diğer problem taşıyıcı kullanım gazı ve hesaba katılamayan gazın detaylandırılmasıdır</a:t>
            </a:r>
            <a:r>
              <a:rPr lang="tr-TR" baseline="0" dirty="0" smtClean="0"/>
              <a:t>.}</a:t>
            </a:r>
            <a:endParaRPr lang="tr-TR" dirty="0"/>
          </a:p>
        </p:txBody>
      </p:sp>
      <p:sp>
        <p:nvSpPr>
          <p:cNvPr id="4" name="Slide Number Placeholder 3"/>
          <p:cNvSpPr>
            <a:spLocks noGrp="1"/>
          </p:cNvSpPr>
          <p:nvPr>
            <p:ph type="sldNum" sz="quarter" idx="10"/>
          </p:nvPr>
        </p:nvSpPr>
        <p:spPr/>
        <p:txBody>
          <a:bodyPr/>
          <a:lstStyle/>
          <a:p>
            <a:fld id="{4A31F779-786C-4D4E-A54E-CCAE7F30FCA2}" type="slidenum">
              <a:rPr lang="tr-TR" smtClean="0"/>
              <a:pPr/>
              <a:t>5</a:t>
            </a:fld>
            <a:endParaRPr lang="tr-TR"/>
          </a:p>
        </p:txBody>
      </p:sp>
    </p:spTree>
    <p:extLst>
      <p:ext uri="{BB962C8B-B14F-4D97-AF65-F5344CB8AC3E}">
        <p14:creationId xmlns:p14="http://schemas.microsoft.com/office/powerpoint/2010/main" val="5423602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smtClean="0"/>
              <a:t>* </a:t>
            </a:r>
            <a:r>
              <a:rPr lang="tr-TR" dirty="0" smtClean="0"/>
              <a:t>Öncelikli problerimizden ilki stok gazının dahili kullanım gazının bir parçası</a:t>
            </a:r>
            <a:r>
              <a:rPr lang="tr-TR" baseline="0" dirty="0" smtClean="0"/>
              <a:t> olmasıdır.</a:t>
            </a:r>
            <a:endParaRPr lang="tr-TR" dirty="0"/>
          </a:p>
        </p:txBody>
      </p:sp>
      <p:sp>
        <p:nvSpPr>
          <p:cNvPr id="4" name="Slide Number Placeholder 3"/>
          <p:cNvSpPr>
            <a:spLocks noGrp="1"/>
          </p:cNvSpPr>
          <p:nvPr>
            <p:ph type="sldNum" sz="quarter" idx="10"/>
          </p:nvPr>
        </p:nvSpPr>
        <p:spPr/>
        <p:txBody>
          <a:bodyPr/>
          <a:lstStyle/>
          <a:p>
            <a:fld id="{4A31F779-786C-4D4E-A54E-CCAE7F30FCA2}" type="slidenum">
              <a:rPr lang="tr-TR" smtClean="0"/>
              <a:pPr/>
              <a:t>6</a:t>
            </a:fld>
            <a:endParaRPr lang="tr-TR"/>
          </a:p>
        </p:txBody>
      </p:sp>
    </p:spTree>
    <p:extLst>
      <p:ext uri="{BB962C8B-B14F-4D97-AF65-F5344CB8AC3E}">
        <p14:creationId xmlns:p14="http://schemas.microsoft.com/office/powerpoint/2010/main" val="10465751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tr-TR" baseline="0" dirty="0" smtClean="0"/>
              <a:t>Dahili kullanım gazından ayrılan stok gazının seviyesi bilinmeli, ve yayımlanmalıdır.</a:t>
            </a:r>
            <a:endParaRPr lang="tr-TR" dirty="0" smtClean="0"/>
          </a:p>
          <a:p>
            <a:pPr marL="171450" indent="-171450">
              <a:buFont typeface="Arial" charset="0"/>
              <a:buChar char="•"/>
            </a:pPr>
            <a:r>
              <a:rPr lang="tr-TR" dirty="0" smtClean="0"/>
              <a:t>Şebeke stoğunun asgari 260- azami</a:t>
            </a:r>
            <a:r>
              <a:rPr lang="tr-TR" baseline="0" dirty="0" smtClean="0"/>
              <a:t> 300 mcm seviyelerinde olduğu söylendi.</a:t>
            </a:r>
            <a:endParaRPr lang="tr-TR" baseline="0" dirty="0" smtClean="0"/>
          </a:p>
          <a:p>
            <a:pPr marL="171450" marR="0" indent="-171450" algn="l" defTabSz="914400" rtl="0" eaLnBrk="1" fontAlgn="auto" latinLnBrk="0" hangingPunct="1">
              <a:lnSpc>
                <a:spcPct val="100000"/>
              </a:lnSpc>
              <a:spcBef>
                <a:spcPts val="0"/>
              </a:spcBef>
              <a:spcAft>
                <a:spcPts val="0"/>
              </a:spcAft>
              <a:buClrTx/>
              <a:buSzTx/>
              <a:buFont typeface="Arial" charset="0"/>
              <a:buChar char="•"/>
              <a:tabLst/>
              <a:defRPr/>
            </a:pPr>
            <a:r>
              <a:rPr lang="tr-TR" dirty="0" smtClean="0"/>
              <a:t>Ama</a:t>
            </a:r>
            <a:r>
              <a:rPr lang="tr-TR" baseline="0" dirty="0" smtClean="0"/>
              <a:t> ŞİD deki açık hükme rağmen anlık stok seviyesi bilinmiyor, veya yayımlanmıyor.</a:t>
            </a:r>
          </a:p>
          <a:p>
            <a:pPr marL="171450" marR="0" indent="-171450" algn="l" defTabSz="914400" rtl="0" eaLnBrk="1" fontAlgn="auto" latinLnBrk="0" hangingPunct="1">
              <a:lnSpc>
                <a:spcPct val="100000"/>
              </a:lnSpc>
              <a:spcBef>
                <a:spcPts val="0"/>
              </a:spcBef>
              <a:spcAft>
                <a:spcPts val="0"/>
              </a:spcAft>
              <a:buClrTx/>
              <a:buSzTx/>
              <a:buFont typeface="Arial" charset="0"/>
              <a:buChar char="•"/>
              <a:tabLst/>
              <a:defRPr/>
            </a:pPr>
            <a:r>
              <a:rPr lang="tr-TR" baseline="0" dirty="0" smtClean="0"/>
              <a:t>Bugün boru çap ve uzunlukları, basınç değerlerinden stok hesaplamak mümkündür, ve tahmin ettiğimiz kadarıyla iletimci tarafından da hesaplanmaktadır; ki iletimci şirketin birincil görevlerindendir.</a:t>
            </a:r>
            <a:endParaRPr lang="tr-TR" baseline="0" dirty="0" smtClean="0"/>
          </a:p>
          <a:p>
            <a:pPr marL="171450" marR="0" indent="-171450" algn="l" defTabSz="914400" rtl="0" eaLnBrk="1" fontAlgn="auto" latinLnBrk="0" hangingPunct="1">
              <a:lnSpc>
                <a:spcPct val="100000"/>
              </a:lnSpc>
              <a:spcBef>
                <a:spcPts val="0"/>
              </a:spcBef>
              <a:spcAft>
                <a:spcPts val="0"/>
              </a:spcAft>
              <a:buClrTx/>
              <a:buSzTx/>
              <a:buFont typeface="Arial" charset="0"/>
              <a:buChar char="•"/>
              <a:tabLst/>
              <a:defRPr/>
            </a:pPr>
            <a:r>
              <a:rPr lang="tr-TR" dirty="0" smtClean="0"/>
              <a:t>Stok gazını</a:t>
            </a:r>
            <a:r>
              <a:rPr lang="tr-TR" baseline="0" dirty="0" smtClean="0"/>
              <a:t> </a:t>
            </a:r>
            <a:r>
              <a:rPr lang="tr-TR" baseline="0" dirty="0" smtClean="0"/>
              <a:t>bilmek </a:t>
            </a:r>
            <a:r>
              <a:rPr lang="tr-TR" baseline="0" dirty="0" smtClean="0"/>
              <a:t>neden önemlidir? </a:t>
            </a:r>
            <a:r>
              <a:rPr lang="tr-TR" baseline="0" dirty="0" smtClean="0"/>
              <a:t>Sistem dengesi, sistem ihtiyacı.</a:t>
            </a:r>
            <a:endParaRPr lang="tr-TR" baseline="0" dirty="0" smtClean="0"/>
          </a:p>
        </p:txBody>
      </p:sp>
      <p:sp>
        <p:nvSpPr>
          <p:cNvPr id="4" name="Slide Number Placeholder 3"/>
          <p:cNvSpPr>
            <a:spLocks noGrp="1"/>
          </p:cNvSpPr>
          <p:nvPr>
            <p:ph type="sldNum" sz="quarter" idx="10"/>
          </p:nvPr>
        </p:nvSpPr>
        <p:spPr/>
        <p:txBody>
          <a:bodyPr/>
          <a:lstStyle/>
          <a:p>
            <a:fld id="{4A31F779-786C-4D4E-A54E-CCAE7F30FCA2}" type="slidenum">
              <a:rPr lang="tr-TR" smtClean="0"/>
              <a:pPr/>
              <a:t>7</a:t>
            </a:fld>
            <a:endParaRPr lang="tr-TR"/>
          </a:p>
        </p:txBody>
      </p:sp>
    </p:spTree>
    <p:extLst>
      <p:ext uri="{BB962C8B-B14F-4D97-AF65-F5344CB8AC3E}">
        <p14:creationId xmlns:p14="http://schemas.microsoft.com/office/powerpoint/2010/main" val="40918853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tr-TR" baseline="0" dirty="0" smtClean="0"/>
              <a:t>Stok nasıl hesaplanmaktadır? Biz bu detayları görmek istiyoruz.</a:t>
            </a:r>
            <a:endParaRPr lang="tr-TR" dirty="0" smtClean="0"/>
          </a:p>
          <a:p>
            <a:pPr marL="171450" indent="-171450">
              <a:buFont typeface="Arial" charset="0"/>
              <a:buChar char="•"/>
            </a:pPr>
            <a:r>
              <a:rPr lang="tr-TR" dirty="0" smtClean="0"/>
              <a:t>İletim</a:t>
            </a:r>
            <a:r>
              <a:rPr lang="tr-TR" baseline="0" dirty="0" smtClean="0"/>
              <a:t> sisteminin bir </a:t>
            </a:r>
            <a:r>
              <a:rPr lang="tr-TR" dirty="0" smtClean="0"/>
              <a:t>sistem</a:t>
            </a:r>
            <a:r>
              <a:rPr lang="tr-TR" baseline="0" dirty="0" smtClean="0"/>
              <a:t> haritasını ve şeffafça yayımlanan veriler görmek istiyoruz.</a:t>
            </a:r>
          </a:p>
          <a:p>
            <a:pPr marL="171450" indent="-171450">
              <a:buFont typeface="Arial" charset="0"/>
              <a:buChar char="•"/>
            </a:pPr>
            <a:r>
              <a:rPr lang="tr-TR" sz="1200" b="0" kern="1200" dirty="0" smtClean="0">
                <a:solidFill>
                  <a:schemeClr val="tx1"/>
                </a:solidFill>
                <a:effectLst/>
                <a:latin typeface="+mn-lt"/>
                <a:ea typeface="+mn-ea"/>
                <a:cs typeface="+mn-cs"/>
              </a:rPr>
              <a:t>GIE - Gas Infrastructure Europe (25 ülke</a:t>
            </a:r>
            <a:r>
              <a:rPr lang="tr-TR" sz="1200" b="0" kern="1200" baseline="0" dirty="0" smtClean="0">
                <a:solidFill>
                  <a:schemeClr val="tx1"/>
                </a:solidFill>
                <a:effectLst/>
                <a:latin typeface="+mn-lt"/>
                <a:ea typeface="+mn-ea"/>
                <a:cs typeface="+mn-cs"/>
              </a:rPr>
              <a:t> 67 üye)</a:t>
            </a:r>
            <a:endParaRPr lang="tr-TR" b="0" dirty="0" smtClean="0">
              <a:effectLst/>
            </a:endParaRPr>
          </a:p>
          <a:p>
            <a:pPr marL="0" indent="0">
              <a:buFont typeface="Arial" charset="0"/>
              <a:buNone/>
            </a:pPr>
            <a:endParaRPr lang="tr-TR" dirty="0" smtClean="0"/>
          </a:p>
          <a:p>
            <a:pPr marL="171450" indent="-171450">
              <a:buFont typeface="Arial" charset="0"/>
              <a:buChar char="•"/>
            </a:pPr>
            <a:r>
              <a:rPr lang="tr-TR" dirty="0" smtClean="0"/>
              <a:t>gaz-system</a:t>
            </a:r>
            <a:endParaRPr lang="tr-TR" dirty="0" smtClean="0"/>
          </a:p>
          <a:p>
            <a:pPr marL="171450" indent="-171450">
              <a:buFont typeface="Arial" charset="0"/>
              <a:buChar char="•"/>
            </a:pPr>
            <a:r>
              <a:rPr lang="tr-TR" dirty="0" smtClean="0"/>
              <a:t>Sistem haritalarını, Segmentlere ayrılmış yapıları dünyada farklı ülkelerde görüyoruz.</a:t>
            </a:r>
            <a:endParaRPr lang="tr-TR" dirty="0"/>
          </a:p>
        </p:txBody>
      </p:sp>
      <p:sp>
        <p:nvSpPr>
          <p:cNvPr id="4" name="Slide Number Placeholder 3"/>
          <p:cNvSpPr>
            <a:spLocks noGrp="1"/>
          </p:cNvSpPr>
          <p:nvPr>
            <p:ph type="sldNum" sz="quarter" idx="10"/>
          </p:nvPr>
        </p:nvSpPr>
        <p:spPr/>
        <p:txBody>
          <a:bodyPr/>
          <a:lstStyle/>
          <a:p>
            <a:fld id="{4A31F779-786C-4D4E-A54E-CCAE7F30FCA2}" type="slidenum">
              <a:rPr lang="tr-TR" smtClean="0"/>
              <a:pPr/>
              <a:t>8</a:t>
            </a:fld>
            <a:endParaRPr lang="tr-TR"/>
          </a:p>
        </p:txBody>
      </p:sp>
    </p:spTree>
    <p:extLst>
      <p:ext uri="{BB962C8B-B14F-4D97-AF65-F5344CB8AC3E}">
        <p14:creationId xmlns:p14="http://schemas.microsoft.com/office/powerpoint/2010/main" val="28334996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tr-TR" dirty="0" smtClean="0"/>
              <a:t>GRT</a:t>
            </a:r>
          </a:p>
          <a:p>
            <a:pPr marL="171450" indent="-171450">
              <a:buFont typeface="Arial" charset="0"/>
              <a:buChar char="•"/>
            </a:pPr>
            <a:r>
              <a:rPr lang="tr-TR" dirty="0" smtClean="0"/>
              <a:t>Hatta bazı ülkeler çok daha ileriye giderek </a:t>
            </a:r>
            <a:r>
              <a:rPr lang="tr-TR" dirty="0" smtClean="0"/>
              <a:t>şebekenin farklı segment</a:t>
            </a:r>
            <a:r>
              <a:rPr lang="tr-TR" baseline="0" dirty="0" smtClean="0"/>
              <a:t> </a:t>
            </a:r>
            <a:r>
              <a:rPr lang="tr-TR" baseline="0" dirty="0" smtClean="0"/>
              <a:t>verilerini yayımlayan farklı platformlar oluşturmakta.</a:t>
            </a:r>
          </a:p>
          <a:p>
            <a:pPr marL="0" indent="0">
              <a:buFont typeface="Arial" charset="0"/>
              <a:buNone/>
            </a:pPr>
            <a:endParaRPr lang="tr-TR" dirty="0"/>
          </a:p>
        </p:txBody>
      </p:sp>
      <p:sp>
        <p:nvSpPr>
          <p:cNvPr id="4" name="Slide Number Placeholder 3"/>
          <p:cNvSpPr>
            <a:spLocks noGrp="1"/>
          </p:cNvSpPr>
          <p:nvPr>
            <p:ph type="sldNum" sz="quarter" idx="10"/>
          </p:nvPr>
        </p:nvSpPr>
        <p:spPr/>
        <p:txBody>
          <a:bodyPr/>
          <a:lstStyle/>
          <a:p>
            <a:fld id="{4A31F779-786C-4D4E-A54E-CCAE7F30FCA2}" type="slidenum">
              <a:rPr lang="tr-TR" smtClean="0"/>
              <a:pPr/>
              <a:t>9</a:t>
            </a:fld>
            <a:endParaRPr lang="tr-TR"/>
          </a:p>
        </p:txBody>
      </p:sp>
    </p:spTree>
    <p:extLst>
      <p:ext uri="{BB962C8B-B14F-4D97-AF65-F5344CB8AC3E}">
        <p14:creationId xmlns:p14="http://schemas.microsoft.com/office/powerpoint/2010/main" val="34147682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charset="0"/>
              <a:buChar char="•"/>
            </a:pPr>
            <a:r>
              <a:rPr lang="tr-TR" dirty="0" smtClean="0"/>
              <a:t>Bazı ülkelerde</a:t>
            </a:r>
            <a:r>
              <a:rPr lang="tr-TR" baseline="0" dirty="0" smtClean="0"/>
              <a:t> </a:t>
            </a:r>
            <a:r>
              <a:rPr lang="tr-TR" dirty="0" smtClean="0"/>
              <a:t>stok asgari ve azami seviyeleri saatlik olarak takip edilebilmekte</a:t>
            </a:r>
          </a:p>
          <a:p>
            <a:pPr marL="171450" indent="-171450">
              <a:buFont typeface="Arial" charset="0"/>
              <a:buChar char="•"/>
            </a:pPr>
            <a:r>
              <a:rPr lang="tr-TR" dirty="0" smtClean="0"/>
              <a:t>Bunları hiçbirinin olmadığı örnek</a:t>
            </a:r>
            <a:r>
              <a:rPr lang="tr-TR" baseline="0" dirty="0" smtClean="0"/>
              <a:t> ülkeler de var; ama biz bu klasmana dahil olmak istemiyoruz.</a:t>
            </a:r>
            <a:endParaRPr lang="tr-TR" dirty="0" smtClean="0"/>
          </a:p>
          <a:p>
            <a:pPr marL="171450" indent="-171450">
              <a:buFont typeface="Arial" charset="0"/>
              <a:buChar char="•"/>
            </a:pPr>
            <a:r>
              <a:rPr lang="tr-TR" dirty="0" smtClean="0"/>
              <a:t>Bu çözümler bizim iletim sistemimiz için karşılık</a:t>
            </a:r>
            <a:r>
              <a:rPr lang="tr-TR" baseline="0" dirty="0" smtClean="0"/>
              <a:t> bulmayabilir.  Bize uygun çözümler üzerine tartışmalıyız.</a:t>
            </a:r>
          </a:p>
          <a:p>
            <a:pPr marL="171450" indent="-171450">
              <a:buFont typeface="Arial" charset="0"/>
              <a:buChar char="•"/>
            </a:pPr>
            <a:r>
              <a:rPr lang="tr-TR" baseline="0" dirty="0" smtClean="0"/>
              <a:t>Umarız EBT üzerinde ülkemize uygun, ülkemizin hakettiği çözümleri görebilirz.</a:t>
            </a:r>
            <a:endParaRPr lang="tr-TR" dirty="0"/>
          </a:p>
        </p:txBody>
      </p:sp>
      <p:sp>
        <p:nvSpPr>
          <p:cNvPr id="4" name="Slide Number Placeholder 3"/>
          <p:cNvSpPr>
            <a:spLocks noGrp="1"/>
          </p:cNvSpPr>
          <p:nvPr>
            <p:ph type="sldNum" sz="quarter" idx="10"/>
          </p:nvPr>
        </p:nvSpPr>
        <p:spPr/>
        <p:txBody>
          <a:bodyPr/>
          <a:lstStyle/>
          <a:p>
            <a:fld id="{4A31F779-786C-4D4E-A54E-CCAE7F30FCA2}" type="slidenum">
              <a:rPr lang="tr-TR" smtClean="0"/>
              <a:pPr/>
              <a:t>10</a:t>
            </a:fld>
            <a:endParaRPr lang="tr-TR"/>
          </a:p>
        </p:txBody>
      </p:sp>
    </p:spTree>
    <p:extLst>
      <p:ext uri="{BB962C8B-B14F-4D97-AF65-F5344CB8AC3E}">
        <p14:creationId xmlns:p14="http://schemas.microsoft.com/office/powerpoint/2010/main" val="14573715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9C69A33-1A33-46B3-8C98-090CD4D5C9FC}" type="datetimeFigureOut">
              <a:rPr lang="tr-TR" smtClean="0"/>
              <a:pPr/>
              <a:t>25.04.2013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284C36C-7560-46E7-A91F-3305C24929C4}" type="slidenum">
              <a:rPr lang="tr-TR" smtClean="0"/>
              <a:pPr/>
              <a:t>‹#›</a:t>
            </a:fld>
            <a:endParaRPr lang="tr-TR"/>
          </a:p>
        </p:txBody>
      </p:sp>
    </p:spTree>
    <p:extLst>
      <p:ext uri="{BB962C8B-B14F-4D97-AF65-F5344CB8AC3E}">
        <p14:creationId xmlns:p14="http://schemas.microsoft.com/office/powerpoint/2010/main" val="2673698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C69A33-1A33-46B3-8C98-090CD4D5C9FC}" type="datetimeFigureOut">
              <a:rPr lang="tr-TR" smtClean="0"/>
              <a:pPr/>
              <a:t>25.04.2013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284C36C-7560-46E7-A91F-3305C24929C4}" type="slidenum">
              <a:rPr lang="tr-TR" smtClean="0"/>
              <a:pPr/>
              <a:t>‹#›</a:t>
            </a:fld>
            <a:endParaRPr lang="tr-TR"/>
          </a:p>
        </p:txBody>
      </p:sp>
    </p:spTree>
    <p:extLst>
      <p:ext uri="{BB962C8B-B14F-4D97-AF65-F5344CB8AC3E}">
        <p14:creationId xmlns:p14="http://schemas.microsoft.com/office/powerpoint/2010/main" val="3848147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C69A33-1A33-46B3-8C98-090CD4D5C9FC}" type="datetimeFigureOut">
              <a:rPr lang="tr-TR" smtClean="0"/>
              <a:pPr/>
              <a:t>25.04.2013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284C36C-7560-46E7-A91F-3305C24929C4}" type="slidenum">
              <a:rPr lang="tr-TR" smtClean="0"/>
              <a:pPr/>
              <a:t>‹#›</a:t>
            </a:fld>
            <a:endParaRPr lang="tr-TR"/>
          </a:p>
        </p:txBody>
      </p:sp>
    </p:spTree>
    <p:extLst>
      <p:ext uri="{BB962C8B-B14F-4D97-AF65-F5344CB8AC3E}">
        <p14:creationId xmlns:p14="http://schemas.microsoft.com/office/powerpoint/2010/main" val="1648975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C69A33-1A33-46B3-8C98-090CD4D5C9FC}" type="datetimeFigureOut">
              <a:rPr lang="tr-TR" smtClean="0"/>
              <a:pPr/>
              <a:t>25.04.2013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284C36C-7560-46E7-A91F-3305C24929C4}" type="slidenum">
              <a:rPr lang="tr-TR" smtClean="0"/>
              <a:pPr/>
              <a:t>‹#›</a:t>
            </a:fld>
            <a:endParaRPr lang="tr-TR"/>
          </a:p>
        </p:txBody>
      </p:sp>
    </p:spTree>
    <p:extLst>
      <p:ext uri="{BB962C8B-B14F-4D97-AF65-F5344CB8AC3E}">
        <p14:creationId xmlns:p14="http://schemas.microsoft.com/office/powerpoint/2010/main" val="3465878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9C69A33-1A33-46B3-8C98-090CD4D5C9FC}" type="datetimeFigureOut">
              <a:rPr lang="tr-TR" smtClean="0"/>
              <a:pPr/>
              <a:t>25.04.2013</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284C36C-7560-46E7-A91F-3305C24929C4}" type="slidenum">
              <a:rPr lang="tr-TR" smtClean="0"/>
              <a:pPr/>
              <a:t>‹#›</a:t>
            </a:fld>
            <a:endParaRPr lang="tr-TR"/>
          </a:p>
        </p:txBody>
      </p:sp>
    </p:spTree>
    <p:extLst>
      <p:ext uri="{BB962C8B-B14F-4D97-AF65-F5344CB8AC3E}">
        <p14:creationId xmlns:p14="http://schemas.microsoft.com/office/powerpoint/2010/main" val="2967489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9C69A33-1A33-46B3-8C98-090CD4D5C9FC}" type="datetimeFigureOut">
              <a:rPr lang="tr-TR" smtClean="0"/>
              <a:pPr/>
              <a:t>25.04.2013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284C36C-7560-46E7-A91F-3305C24929C4}" type="slidenum">
              <a:rPr lang="tr-TR" smtClean="0"/>
              <a:pPr/>
              <a:t>‹#›</a:t>
            </a:fld>
            <a:endParaRPr lang="tr-TR"/>
          </a:p>
        </p:txBody>
      </p:sp>
    </p:spTree>
    <p:extLst>
      <p:ext uri="{BB962C8B-B14F-4D97-AF65-F5344CB8AC3E}">
        <p14:creationId xmlns:p14="http://schemas.microsoft.com/office/powerpoint/2010/main" val="1547552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9C69A33-1A33-46B3-8C98-090CD4D5C9FC}" type="datetimeFigureOut">
              <a:rPr lang="tr-TR" smtClean="0"/>
              <a:pPr/>
              <a:t>25.04.2013</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284C36C-7560-46E7-A91F-3305C24929C4}" type="slidenum">
              <a:rPr lang="tr-TR" smtClean="0"/>
              <a:pPr/>
              <a:t>‹#›</a:t>
            </a:fld>
            <a:endParaRPr lang="tr-TR"/>
          </a:p>
        </p:txBody>
      </p:sp>
    </p:spTree>
    <p:extLst>
      <p:ext uri="{BB962C8B-B14F-4D97-AF65-F5344CB8AC3E}">
        <p14:creationId xmlns:p14="http://schemas.microsoft.com/office/powerpoint/2010/main" val="1076886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9C69A33-1A33-46B3-8C98-090CD4D5C9FC}" type="datetimeFigureOut">
              <a:rPr lang="tr-TR" smtClean="0"/>
              <a:pPr/>
              <a:t>25.04.2013</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284C36C-7560-46E7-A91F-3305C24929C4}" type="slidenum">
              <a:rPr lang="tr-TR" smtClean="0"/>
              <a:pPr/>
              <a:t>‹#›</a:t>
            </a:fld>
            <a:endParaRPr lang="tr-TR"/>
          </a:p>
        </p:txBody>
      </p:sp>
    </p:spTree>
    <p:extLst>
      <p:ext uri="{BB962C8B-B14F-4D97-AF65-F5344CB8AC3E}">
        <p14:creationId xmlns:p14="http://schemas.microsoft.com/office/powerpoint/2010/main" val="1679110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9C69A33-1A33-46B3-8C98-090CD4D5C9FC}" type="datetimeFigureOut">
              <a:rPr lang="tr-TR" smtClean="0"/>
              <a:pPr/>
              <a:t>25.04.2013</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284C36C-7560-46E7-A91F-3305C24929C4}" type="slidenum">
              <a:rPr lang="tr-TR" smtClean="0"/>
              <a:pPr/>
              <a:t>‹#›</a:t>
            </a:fld>
            <a:endParaRPr lang="tr-TR"/>
          </a:p>
        </p:txBody>
      </p:sp>
    </p:spTree>
    <p:extLst>
      <p:ext uri="{BB962C8B-B14F-4D97-AF65-F5344CB8AC3E}">
        <p14:creationId xmlns:p14="http://schemas.microsoft.com/office/powerpoint/2010/main" val="1132626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9C69A33-1A33-46B3-8C98-090CD4D5C9FC}" type="datetimeFigureOut">
              <a:rPr lang="tr-TR" smtClean="0"/>
              <a:pPr/>
              <a:t>25.04.2013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284C36C-7560-46E7-A91F-3305C24929C4}" type="slidenum">
              <a:rPr lang="tr-TR" smtClean="0"/>
              <a:pPr/>
              <a:t>‹#›</a:t>
            </a:fld>
            <a:endParaRPr lang="tr-TR"/>
          </a:p>
        </p:txBody>
      </p:sp>
    </p:spTree>
    <p:extLst>
      <p:ext uri="{BB962C8B-B14F-4D97-AF65-F5344CB8AC3E}">
        <p14:creationId xmlns:p14="http://schemas.microsoft.com/office/powerpoint/2010/main" val="3810945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9C69A33-1A33-46B3-8C98-090CD4D5C9FC}" type="datetimeFigureOut">
              <a:rPr lang="tr-TR" smtClean="0"/>
              <a:pPr/>
              <a:t>25.04.2013</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284C36C-7560-46E7-A91F-3305C24929C4}" type="slidenum">
              <a:rPr lang="tr-TR" smtClean="0"/>
              <a:pPr/>
              <a:t>‹#›</a:t>
            </a:fld>
            <a:endParaRPr lang="tr-TR"/>
          </a:p>
        </p:txBody>
      </p:sp>
    </p:spTree>
    <p:extLst>
      <p:ext uri="{BB962C8B-B14F-4D97-AF65-F5344CB8AC3E}">
        <p14:creationId xmlns:p14="http://schemas.microsoft.com/office/powerpoint/2010/main" val="1774586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50000"/>
            <a:lum/>
          </a:blip>
          <a:srcRect/>
          <a:tile tx="0" ty="0" sx="100000" sy="100000" flip="none" algn="tl"/>
        </a:blip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C69A33-1A33-46B3-8C98-090CD4D5C9FC}" type="datetimeFigureOut">
              <a:rPr lang="tr-TR" smtClean="0"/>
              <a:pPr/>
              <a:t>25.04.2013</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84C36C-7560-46E7-A91F-3305C24929C4}" type="slidenum">
              <a:rPr lang="tr-TR" smtClean="0"/>
              <a:pPr/>
              <a:t>‹#›</a:t>
            </a:fld>
            <a:endParaRPr lang="tr-TR"/>
          </a:p>
        </p:txBody>
      </p:sp>
    </p:spTree>
    <p:extLst>
      <p:ext uri="{BB962C8B-B14F-4D97-AF65-F5344CB8AC3E}">
        <p14:creationId xmlns:p14="http://schemas.microsoft.com/office/powerpoint/2010/main" val="3332941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9144000" cy="6858000"/>
          </a:xfrm>
          <a:prstGeom prst="rect">
            <a:avLst/>
          </a:prstGeom>
        </p:spPr>
      </p:pic>
    </p:spTree>
    <p:extLst>
      <p:ext uri="{BB962C8B-B14F-4D97-AF65-F5344CB8AC3E}">
        <p14:creationId xmlns:p14="http://schemas.microsoft.com/office/powerpoint/2010/main" val="31411573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7" y="655725"/>
            <a:ext cx="8136904" cy="58696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Başlık 1"/>
          <p:cNvSpPr txBox="1">
            <a:spLocks/>
          </p:cNvSpPr>
          <p:nvPr/>
        </p:nvSpPr>
        <p:spPr>
          <a:xfrm>
            <a:off x="457200" y="44624"/>
            <a:ext cx="82296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3500" b="1" dirty="0" smtClean="0">
                <a:solidFill>
                  <a:srgbClr val="1F497D"/>
                </a:solidFill>
                <a:effectLst>
                  <a:outerShdw blurRad="38100" dist="38100" dir="2700000" algn="tl">
                    <a:srgbClr val="000000">
                      <a:alpha val="43137"/>
                    </a:srgbClr>
                  </a:outerShdw>
                </a:effectLst>
              </a:rPr>
              <a:t>Örnek: Hollanda</a:t>
            </a:r>
            <a:endParaRPr lang="tr-TR" sz="3500" b="1" dirty="0">
              <a:solidFill>
                <a:srgbClr val="1F497D"/>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58466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txBox="1">
            <a:spLocks/>
          </p:cNvSpPr>
          <p:nvPr/>
        </p:nvSpPr>
        <p:spPr>
          <a:xfrm>
            <a:off x="457200" y="44624"/>
            <a:ext cx="82296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3500" b="1" dirty="0" smtClean="0">
                <a:solidFill>
                  <a:srgbClr val="1F497D"/>
                </a:solidFill>
                <a:effectLst>
                  <a:outerShdw blurRad="38100" dist="38100" dir="2700000" algn="tl">
                    <a:srgbClr val="000000">
                      <a:alpha val="43137"/>
                    </a:srgbClr>
                  </a:outerShdw>
                </a:effectLst>
              </a:rPr>
              <a:t>Dahili Kullanım Gazı ve Stok Gazı</a:t>
            </a:r>
            <a:endParaRPr lang="tr-TR" sz="3500" b="1" dirty="0">
              <a:solidFill>
                <a:srgbClr val="1F497D"/>
              </a:solidFill>
              <a:effectLst>
                <a:outerShdw blurRad="38100" dist="38100" dir="2700000" algn="tl">
                  <a:srgbClr val="000000">
                    <a:alpha val="43137"/>
                  </a:srgbClr>
                </a:outerShdw>
              </a:effectLst>
            </a:endParaRPr>
          </a:p>
        </p:txBody>
      </p:sp>
      <p:sp>
        <p:nvSpPr>
          <p:cNvPr id="3" name="İçerik Yer Tutucusu 2"/>
          <p:cNvSpPr txBox="1">
            <a:spLocks/>
          </p:cNvSpPr>
          <p:nvPr/>
        </p:nvSpPr>
        <p:spPr>
          <a:xfrm>
            <a:off x="457200" y="1268761"/>
            <a:ext cx="8229600" cy="468052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endParaRPr lang="tr-TR" sz="2000" b="1" dirty="0">
              <a:solidFill>
                <a:schemeClr val="tx2"/>
              </a:solidFill>
            </a:endParaRPr>
          </a:p>
        </p:txBody>
      </p:sp>
      <p:sp>
        <p:nvSpPr>
          <p:cNvPr id="8" name="Content Placeholder 2"/>
          <p:cNvSpPr txBox="1">
            <a:spLocks/>
          </p:cNvSpPr>
          <p:nvPr/>
        </p:nvSpPr>
        <p:spPr>
          <a:xfrm>
            <a:off x="457200" y="1124744"/>
            <a:ext cx="8229600" cy="5184576"/>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endParaRPr lang="tr-TR" sz="2000" b="1" dirty="0" smtClean="0">
              <a:solidFill>
                <a:srgbClr val="1F497D"/>
              </a:solidFill>
            </a:endParaRPr>
          </a:p>
        </p:txBody>
      </p:sp>
      <p:sp>
        <p:nvSpPr>
          <p:cNvPr id="9" name="Rectangle 7"/>
          <p:cNvSpPr/>
          <p:nvPr/>
        </p:nvSpPr>
        <p:spPr>
          <a:xfrm>
            <a:off x="473629" y="1584679"/>
            <a:ext cx="3522308" cy="3139321"/>
          </a:xfrm>
          <a:prstGeom prst="rect">
            <a:avLst/>
          </a:prstGeom>
          <a:ln>
            <a:noFill/>
          </a:ln>
        </p:spPr>
        <p:txBody>
          <a:bodyPr wrap="square">
            <a:spAutoFit/>
          </a:bodyPr>
          <a:lstStyle/>
          <a:p>
            <a:pPr marL="285750" indent="-285750" algn="just">
              <a:buFont typeface="Wingdings" pitchFamily="2" charset="2"/>
              <a:buChar char="Ø"/>
            </a:pPr>
            <a:r>
              <a:rPr lang="tr-TR" b="1" dirty="0">
                <a:solidFill>
                  <a:schemeClr val="tx2"/>
                </a:solidFill>
              </a:rPr>
              <a:t>Dahili Kullanım Gazı miktarı 23.1.3.3 maddesine göre gün sonunda belirlenmektedir, stok kavramının dahili kullanım gazından ayrı tutulmasıyla böyle bir ihtiyaç kalmayacaktır. Taşıyıcı Dahili Kullanım Gazı kapsamındaki </a:t>
            </a:r>
            <a:r>
              <a:rPr lang="tr-TR" b="1" dirty="0" smtClean="0">
                <a:solidFill>
                  <a:schemeClr val="tx2"/>
                </a:solidFill>
              </a:rPr>
              <a:t>Taşıyıcı </a:t>
            </a:r>
            <a:r>
              <a:rPr lang="tr-TR" b="1" dirty="0">
                <a:solidFill>
                  <a:schemeClr val="tx2"/>
                </a:solidFill>
              </a:rPr>
              <a:t>Kullanım </a:t>
            </a:r>
            <a:r>
              <a:rPr lang="tr-TR" b="1" dirty="0" smtClean="0">
                <a:solidFill>
                  <a:schemeClr val="tx2"/>
                </a:solidFill>
              </a:rPr>
              <a:t>Gazı </a:t>
            </a:r>
            <a:r>
              <a:rPr lang="tr-TR" b="1" dirty="0">
                <a:solidFill>
                  <a:schemeClr val="tx2"/>
                </a:solidFill>
              </a:rPr>
              <a:t>ve </a:t>
            </a:r>
            <a:r>
              <a:rPr lang="tr-TR" b="1" dirty="0" smtClean="0">
                <a:solidFill>
                  <a:schemeClr val="tx2"/>
                </a:solidFill>
              </a:rPr>
              <a:t>Hesaba </a:t>
            </a:r>
            <a:r>
              <a:rPr lang="tr-TR" b="1" dirty="0">
                <a:solidFill>
                  <a:schemeClr val="tx2"/>
                </a:solidFill>
              </a:rPr>
              <a:t>Katılamayan </a:t>
            </a:r>
            <a:r>
              <a:rPr lang="tr-TR" b="1" dirty="0" smtClean="0">
                <a:solidFill>
                  <a:schemeClr val="tx2"/>
                </a:solidFill>
              </a:rPr>
              <a:t>Gazı </a:t>
            </a:r>
            <a:r>
              <a:rPr lang="tr-TR" b="1" dirty="0">
                <a:solidFill>
                  <a:schemeClr val="tx2"/>
                </a:solidFill>
              </a:rPr>
              <a:t>ayrı ayrı hesaplamalı ve günlük olarak yayımlamalıdır</a:t>
            </a:r>
            <a:endParaRPr lang="tr-TR" b="1" dirty="0" smtClean="0">
              <a:solidFill>
                <a:schemeClr val="tx2"/>
              </a:solidFill>
            </a:endParaRPr>
          </a:p>
        </p:txBody>
      </p:sp>
      <p:sp>
        <p:nvSpPr>
          <p:cNvPr id="12" name="Rectangle 9"/>
          <p:cNvSpPr/>
          <p:nvPr/>
        </p:nvSpPr>
        <p:spPr>
          <a:xfrm>
            <a:off x="4581880" y="1570668"/>
            <a:ext cx="4104920" cy="4801314"/>
          </a:xfrm>
          <a:prstGeom prst="rect">
            <a:avLst/>
          </a:prstGeom>
          <a:ln>
            <a:noFill/>
          </a:ln>
        </p:spPr>
        <p:txBody>
          <a:bodyPr wrap="square">
            <a:spAutoFit/>
          </a:bodyPr>
          <a:lstStyle/>
          <a:p>
            <a:pPr>
              <a:defRPr/>
            </a:pPr>
            <a:r>
              <a:rPr lang="tr-TR" b="1" dirty="0">
                <a:solidFill>
                  <a:schemeClr val="tx2"/>
                </a:solidFill>
              </a:rPr>
              <a:t>Madde 23.1.3.3 </a:t>
            </a:r>
            <a:r>
              <a:rPr lang="tr-TR" i="1" dirty="0" smtClean="0"/>
              <a:t>– </a:t>
            </a:r>
            <a:r>
              <a:rPr lang="tr-TR" b="1" i="1" dirty="0" smtClean="0">
                <a:solidFill>
                  <a:srgbClr val="C00000"/>
                </a:solidFill>
                <a:effectLst>
                  <a:outerShdw blurRad="38100" dist="38100" dir="2700000" algn="tl">
                    <a:srgbClr val="000000">
                      <a:alpha val="43137"/>
                    </a:srgbClr>
                  </a:outerShdw>
                </a:effectLst>
              </a:rPr>
              <a:t>Kaldırılan Madde</a:t>
            </a:r>
            <a:endParaRPr lang="tr-TR" b="1" i="1" dirty="0">
              <a:solidFill>
                <a:srgbClr val="C00000"/>
              </a:solidFill>
              <a:effectLst>
                <a:outerShdw blurRad="38100" dist="38100" dir="2700000" algn="tl">
                  <a:srgbClr val="000000">
                    <a:alpha val="43137"/>
                  </a:srgbClr>
                </a:outerShdw>
              </a:effectLst>
            </a:endParaRPr>
          </a:p>
          <a:p>
            <a:pPr algn="just">
              <a:defRPr/>
            </a:pPr>
            <a:r>
              <a:rPr lang="tr-TR" i="1" dirty="0">
                <a:effectLst>
                  <a:outerShdw blurRad="38100" dist="38100" dir="2700000" algn="tl">
                    <a:srgbClr val="000000">
                      <a:alpha val="43137"/>
                    </a:srgbClr>
                  </a:outerShdw>
                </a:effectLst>
              </a:rPr>
              <a:t> </a:t>
            </a:r>
            <a:r>
              <a:rPr lang="tr-TR" b="1" i="1" strike="sngStrike" dirty="0" smtClean="0">
                <a:solidFill>
                  <a:srgbClr val="C00000"/>
                </a:solidFill>
                <a:effectLst>
                  <a:outerShdw blurRad="38100" dist="38100" dir="2700000" algn="tl">
                    <a:srgbClr val="000000">
                      <a:alpha val="43137"/>
                    </a:srgbClr>
                  </a:outerShdw>
                </a:effectLst>
              </a:rPr>
              <a:t>«</a:t>
            </a:r>
            <a:r>
              <a:rPr lang="tr-TR" b="1" i="1" strike="sngStrike" dirty="0">
                <a:solidFill>
                  <a:srgbClr val="C00000"/>
                </a:solidFill>
                <a:effectLst>
                  <a:outerShdw blurRad="38100" dist="38100" dir="2700000" algn="tl">
                    <a:srgbClr val="000000">
                      <a:alpha val="43137"/>
                    </a:srgbClr>
                  </a:outerShdw>
                </a:effectLst>
              </a:rPr>
              <a:t>Taşıyıcı Dahili Kullanım Gazı ihtiyacı için Gün içinde sistem gereksinimleri doğrultusunda hareket edecektir. Dahili Kullanım Gazı ile ilgili Günlük Çekiş Miktarları Taşıma Miktarı Bildirimi sürecinde Taşıyıcı tarafından talep edildiği üzere kullanılacak olmakla birlikte, buna ilişkin nihai Miktar Taşıyıcı tarafından Gün sonunda belirlenecektir.» </a:t>
            </a:r>
          </a:p>
          <a:p>
            <a:pPr>
              <a:defRPr/>
            </a:pPr>
            <a:endParaRPr lang="tr-TR" i="1" strike="sngStrike" dirty="0" smtClean="0">
              <a:effectLst>
                <a:outerShdw blurRad="38100" dist="38100" dir="2700000" algn="tl">
                  <a:srgbClr val="000000">
                    <a:alpha val="43137"/>
                  </a:srgbClr>
                </a:outerShdw>
              </a:effectLst>
            </a:endParaRPr>
          </a:p>
          <a:p>
            <a:pPr>
              <a:defRPr/>
            </a:pPr>
            <a:r>
              <a:rPr lang="tr-TR" b="1" i="1" u="sng" dirty="0" smtClean="0">
                <a:solidFill>
                  <a:srgbClr val="C00000"/>
                </a:solidFill>
                <a:effectLst>
                  <a:outerShdw blurRad="38100" dist="38100" dir="2700000" algn="tl">
                    <a:srgbClr val="000000">
                      <a:alpha val="43137"/>
                    </a:srgbClr>
                  </a:outerShdw>
                </a:effectLst>
              </a:rPr>
              <a:t>Eklenen Madde</a:t>
            </a:r>
            <a:endParaRPr lang="tr-TR" b="1" i="1" dirty="0">
              <a:solidFill>
                <a:srgbClr val="C00000"/>
              </a:solidFill>
              <a:effectLst>
                <a:outerShdw blurRad="38100" dist="38100" dir="2700000" algn="tl">
                  <a:srgbClr val="000000">
                    <a:alpha val="43137"/>
                  </a:srgbClr>
                </a:outerShdw>
              </a:effectLst>
            </a:endParaRPr>
          </a:p>
          <a:p>
            <a:pPr>
              <a:defRPr/>
            </a:pPr>
            <a:r>
              <a:rPr lang="tr-TR" b="1" i="1" dirty="0" smtClean="0">
                <a:solidFill>
                  <a:srgbClr val="C00000"/>
                </a:solidFill>
                <a:effectLst>
                  <a:outerShdw blurRad="38100" dist="38100" dir="2700000" algn="tl">
                    <a:srgbClr val="000000">
                      <a:alpha val="43137"/>
                    </a:srgbClr>
                  </a:outerShdw>
                </a:effectLst>
              </a:rPr>
              <a:t>Taşıyıcı</a:t>
            </a:r>
            <a:r>
              <a:rPr lang="tr-TR" b="1" i="1" dirty="0">
                <a:solidFill>
                  <a:srgbClr val="C00000"/>
                </a:solidFill>
                <a:effectLst>
                  <a:outerShdw blurRad="38100" dist="38100" dir="2700000" algn="tl">
                    <a:srgbClr val="000000">
                      <a:alpha val="43137"/>
                    </a:srgbClr>
                  </a:outerShdw>
                </a:effectLst>
              </a:rPr>
              <a:t>, Dahili Kullanım Gazı ihtiyacına dair günlük programı Dahili Kullanım Gazı Sözleşmesi yapmış olan Taşıtanlara iletir</a:t>
            </a:r>
            <a:r>
              <a:rPr lang="tr-TR" b="1" i="1" dirty="0">
                <a:solidFill>
                  <a:srgbClr val="C00000"/>
                </a:solidFill>
              </a:rPr>
              <a:t>.</a:t>
            </a:r>
          </a:p>
          <a:p>
            <a:pPr algn="just"/>
            <a:endParaRPr lang="tr-TR" b="1" dirty="0">
              <a:solidFill>
                <a:srgbClr val="C00000"/>
              </a:solidFill>
            </a:endParaRPr>
          </a:p>
        </p:txBody>
      </p:sp>
      <p:sp>
        <p:nvSpPr>
          <p:cNvPr id="14" name="Başlık 1"/>
          <p:cNvSpPr txBox="1">
            <a:spLocks/>
          </p:cNvSpPr>
          <p:nvPr/>
        </p:nvSpPr>
        <p:spPr>
          <a:xfrm>
            <a:off x="1979712" y="6309320"/>
            <a:ext cx="5400600" cy="3600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1600" b="1" i="1" dirty="0" smtClean="0">
                <a:solidFill>
                  <a:schemeClr val="tx2"/>
                </a:solidFill>
                <a:effectLst>
                  <a:outerShdw blurRad="38100" dist="38100" dir="2700000" algn="tl">
                    <a:srgbClr val="000000">
                      <a:alpha val="43137"/>
                    </a:srgbClr>
                  </a:outerShdw>
                </a:effectLst>
              </a:rPr>
              <a:t>Dengeleme</a:t>
            </a:r>
            <a:endParaRPr lang="tr-TR" sz="1600" b="1" i="1" dirty="0">
              <a:solidFill>
                <a:schemeClr val="tx2"/>
              </a:solidFill>
              <a:effectLst>
                <a:outerShdw blurRad="38100" dist="38100" dir="2700000" algn="tl">
                  <a:srgbClr val="000000">
                    <a:alpha val="43137"/>
                  </a:srgbClr>
                </a:outerShdw>
              </a:effectLst>
            </a:endParaRPr>
          </a:p>
        </p:txBody>
      </p:sp>
      <p:sp>
        <p:nvSpPr>
          <p:cNvPr id="15" name="Metin kutusu 14"/>
          <p:cNvSpPr txBox="1"/>
          <p:nvPr/>
        </p:nvSpPr>
        <p:spPr>
          <a:xfrm>
            <a:off x="473629" y="1095127"/>
            <a:ext cx="1872208" cy="461665"/>
          </a:xfrm>
          <a:prstGeom prst="rect">
            <a:avLst/>
          </a:prstGeom>
          <a:noFill/>
        </p:spPr>
        <p:txBody>
          <a:bodyPr wrap="square" rtlCol="0">
            <a:spAutoFit/>
          </a:bodyPr>
          <a:lstStyle/>
          <a:p>
            <a:r>
              <a:rPr lang="tr-TR" sz="2400" b="1" u="sng" dirty="0" smtClean="0">
                <a:solidFill>
                  <a:schemeClr val="tx2"/>
                </a:solidFill>
              </a:rPr>
              <a:t>Sorunlar</a:t>
            </a:r>
            <a:endParaRPr lang="tr-TR" sz="2400" b="1" u="sng" dirty="0">
              <a:solidFill>
                <a:schemeClr val="tx2"/>
              </a:solidFill>
            </a:endParaRPr>
          </a:p>
        </p:txBody>
      </p:sp>
      <p:sp>
        <p:nvSpPr>
          <p:cNvPr id="16" name="Metin kutusu 15"/>
          <p:cNvSpPr txBox="1"/>
          <p:nvPr/>
        </p:nvSpPr>
        <p:spPr>
          <a:xfrm>
            <a:off x="4572000" y="1068480"/>
            <a:ext cx="2412302" cy="461665"/>
          </a:xfrm>
          <a:prstGeom prst="rect">
            <a:avLst/>
          </a:prstGeom>
          <a:noFill/>
        </p:spPr>
        <p:txBody>
          <a:bodyPr wrap="square" rtlCol="0">
            <a:spAutoFit/>
          </a:bodyPr>
          <a:lstStyle/>
          <a:p>
            <a:r>
              <a:rPr lang="tr-TR" sz="2400" b="1" u="sng" dirty="0" smtClean="0">
                <a:solidFill>
                  <a:schemeClr val="tx2"/>
                </a:solidFill>
              </a:rPr>
              <a:t>Çözüm Önerileri</a:t>
            </a:r>
            <a:endParaRPr lang="tr-TR" sz="2400" b="1" u="sng" dirty="0">
              <a:solidFill>
                <a:schemeClr val="tx2"/>
              </a:solidFill>
            </a:endParaRPr>
          </a:p>
        </p:txBody>
      </p:sp>
    </p:spTree>
    <p:extLst>
      <p:ext uri="{BB962C8B-B14F-4D97-AF65-F5344CB8AC3E}">
        <p14:creationId xmlns:p14="http://schemas.microsoft.com/office/powerpoint/2010/main" val="6023550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txBox="1">
            <a:spLocks/>
          </p:cNvSpPr>
          <p:nvPr/>
        </p:nvSpPr>
        <p:spPr>
          <a:xfrm>
            <a:off x="457200" y="44624"/>
            <a:ext cx="82296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3500" b="1" dirty="0" smtClean="0">
                <a:solidFill>
                  <a:srgbClr val="1F497D"/>
                </a:solidFill>
                <a:effectLst>
                  <a:outerShdw blurRad="38100" dist="38100" dir="2700000" algn="tl">
                    <a:srgbClr val="000000">
                      <a:alpha val="43137"/>
                    </a:srgbClr>
                  </a:outerShdw>
                </a:effectLst>
              </a:rPr>
              <a:t>Dahili Kullanım Gazı ve Stok Gazı</a:t>
            </a:r>
            <a:endParaRPr lang="tr-TR" sz="3500" b="1" dirty="0">
              <a:solidFill>
                <a:srgbClr val="1F497D"/>
              </a:solidFill>
              <a:effectLst>
                <a:outerShdw blurRad="38100" dist="38100" dir="2700000" algn="tl">
                  <a:srgbClr val="000000">
                    <a:alpha val="43137"/>
                  </a:srgbClr>
                </a:outerShdw>
              </a:effectLst>
            </a:endParaRPr>
          </a:p>
        </p:txBody>
      </p:sp>
      <p:sp>
        <p:nvSpPr>
          <p:cNvPr id="3" name="Metin kutusu 2"/>
          <p:cNvSpPr txBox="1"/>
          <p:nvPr/>
        </p:nvSpPr>
        <p:spPr>
          <a:xfrm>
            <a:off x="473629" y="1095127"/>
            <a:ext cx="1872208" cy="461665"/>
          </a:xfrm>
          <a:prstGeom prst="rect">
            <a:avLst/>
          </a:prstGeom>
          <a:noFill/>
        </p:spPr>
        <p:txBody>
          <a:bodyPr wrap="square" rtlCol="0">
            <a:spAutoFit/>
          </a:bodyPr>
          <a:lstStyle/>
          <a:p>
            <a:r>
              <a:rPr lang="tr-TR" sz="2400" b="1" u="sng" dirty="0" smtClean="0">
                <a:solidFill>
                  <a:schemeClr val="tx2"/>
                </a:solidFill>
              </a:rPr>
              <a:t>Sorunlar</a:t>
            </a:r>
            <a:endParaRPr lang="tr-TR" sz="2400" b="1" u="sng" dirty="0">
              <a:solidFill>
                <a:schemeClr val="tx2"/>
              </a:solidFill>
            </a:endParaRPr>
          </a:p>
        </p:txBody>
      </p:sp>
      <p:sp>
        <p:nvSpPr>
          <p:cNvPr id="4" name="Metin kutusu 3"/>
          <p:cNvSpPr txBox="1"/>
          <p:nvPr/>
        </p:nvSpPr>
        <p:spPr>
          <a:xfrm>
            <a:off x="4572000" y="1068480"/>
            <a:ext cx="2412302" cy="461665"/>
          </a:xfrm>
          <a:prstGeom prst="rect">
            <a:avLst/>
          </a:prstGeom>
          <a:noFill/>
        </p:spPr>
        <p:txBody>
          <a:bodyPr wrap="square" rtlCol="0">
            <a:spAutoFit/>
          </a:bodyPr>
          <a:lstStyle/>
          <a:p>
            <a:r>
              <a:rPr lang="tr-TR" sz="2400" b="1" u="sng" dirty="0" smtClean="0">
                <a:solidFill>
                  <a:schemeClr val="tx2"/>
                </a:solidFill>
              </a:rPr>
              <a:t>Çözüm Önerileri</a:t>
            </a:r>
            <a:endParaRPr lang="tr-TR" sz="2400" b="1" u="sng" dirty="0">
              <a:solidFill>
                <a:schemeClr val="tx2"/>
              </a:solidFill>
            </a:endParaRPr>
          </a:p>
        </p:txBody>
      </p:sp>
      <p:sp>
        <p:nvSpPr>
          <p:cNvPr id="5" name="Rectangle 7"/>
          <p:cNvSpPr/>
          <p:nvPr/>
        </p:nvSpPr>
        <p:spPr>
          <a:xfrm>
            <a:off x="473629" y="1584679"/>
            <a:ext cx="3522308" cy="2862322"/>
          </a:xfrm>
          <a:prstGeom prst="rect">
            <a:avLst/>
          </a:prstGeom>
          <a:ln>
            <a:noFill/>
          </a:ln>
        </p:spPr>
        <p:txBody>
          <a:bodyPr wrap="square">
            <a:spAutoFit/>
          </a:bodyPr>
          <a:lstStyle/>
          <a:p>
            <a:pPr marL="285750" indent="-285750" algn="just">
              <a:buFont typeface="Wingdings" pitchFamily="2" charset="2"/>
              <a:buChar char="Ø"/>
            </a:pPr>
            <a:r>
              <a:rPr lang="tr-TR" b="1" dirty="0">
                <a:solidFill>
                  <a:schemeClr val="tx2"/>
                </a:solidFill>
              </a:rPr>
              <a:t>Dahili Kullanım </a:t>
            </a:r>
            <a:r>
              <a:rPr lang="tr-TR" b="1" dirty="0" smtClean="0">
                <a:solidFill>
                  <a:schemeClr val="tx2"/>
                </a:solidFill>
              </a:rPr>
              <a:t>Gazının </a:t>
            </a:r>
            <a:r>
              <a:rPr lang="tr-TR" b="1" dirty="0">
                <a:solidFill>
                  <a:schemeClr val="tx2"/>
                </a:solidFill>
              </a:rPr>
              <a:t>Dengeleme Gazı </a:t>
            </a:r>
            <a:r>
              <a:rPr lang="tr-TR" b="1" dirty="0" smtClean="0">
                <a:solidFill>
                  <a:schemeClr val="tx2"/>
                </a:solidFill>
              </a:rPr>
              <a:t>Sözleşmelerinin </a:t>
            </a:r>
            <a:r>
              <a:rPr lang="tr-TR" b="1" dirty="0">
                <a:solidFill>
                  <a:schemeClr val="tx2"/>
                </a:solidFill>
              </a:rPr>
              <a:t>bir parçası olarak imzalanması Dengeleme Gazı </a:t>
            </a:r>
            <a:r>
              <a:rPr lang="tr-TR" b="1" dirty="0" smtClean="0">
                <a:solidFill>
                  <a:schemeClr val="tx2"/>
                </a:solidFill>
              </a:rPr>
              <a:t>Fiyatının </a:t>
            </a:r>
            <a:r>
              <a:rPr lang="tr-TR" b="1" dirty="0">
                <a:solidFill>
                  <a:schemeClr val="tx2"/>
                </a:solidFill>
              </a:rPr>
              <a:t>ve Dengesizlik </a:t>
            </a:r>
            <a:r>
              <a:rPr lang="tr-TR" b="1" dirty="0" smtClean="0">
                <a:solidFill>
                  <a:schemeClr val="tx2"/>
                </a:solidFill>
              </a:rPr>
              <a:t>Miktarlarının </a:t>
            </a:r>
            <a:r>
              <a:rPr lang="tr-TR" b="1" dirty="0">
                <a:solidFill>
                  <a:schemeClr val="tx2"/>
                </a:solidFill>
              </a:rPr>
              <a:t>belirlenmesinde bir engel olarak karşımıza çıkmaktadır ve bu konuyla ilgili gerekli düzenlemeler yapılmalıdır.</a:t>
            </a:r>
          </a:p>
        </p:txBody>
      </p:sp>
      <p:sp>
        <p:nvSpPr>
          <p:cNvPr id="7" name="Rectangle 9"/>
          <p:cNvSpPr/>
          <p:nvPr/>
        </p:nvSpPr>
        <p:spPr>
          <a:xfrm>
            <a:off x="4581880" y="1570668"/>
            <a:ext cx="4104920" cy="3970318"/>
          </a:xfrm>
          <a:prstGeom prst="rect">
            <a:avLst/>
          </a:prstGeom>
          <a:ln>
            <a:noFill/>
          </a:ln>
        </p:spPr>
        <p:txBody>
          <a:bodyPr wrap="square">
            <a:spAutoFit/>
          </a:bodyPr>
          <a:lstStyle/>
          <a:p>
            <a:pPr>
              <a:defRPr/>
            </a:pPr>
            <a:r>
              <a:rPr lang="tr-TR" b="1" dirty="0">
                <a:solidFill>
                  <a:schemeClr val="tx2"/>
                </a:solidFill>
              </a:rPr>
              <a:t>Madde 4.2.2  </a:t>
            </a:r>
            <a:r>
              <a:rPr lang="tr-TR" b="1" i="1" dirty="0">
                <a:solidFill>
                  <a:srgbClr val="C00000"/>
                </a:solidFill>
                <a:effectLst>
                  <a:outerShdw blurRad="38100" dist="38100" dir="2700000" algn="tl">
                    <a:srgbClr val="000000">
                      <a:alpha val="43137"/>
                    </a:srgbClr>
                  </a:outerShdw>
                </a:effectLst>
              </a:rPr>
              <a:t>(</a:t>
            </a:r>
            <a:r>
              <a:rPr lang="tr-TR" b="1" i="1" u="sng" dirty="0">
                <a:solidFill>
                  <a:srgbClr val="C00000"/>
                </a:solidFill>
                <a:effectLst>
                  <a:outerShdw blurRad="38100" dist="38100" dir="2700000" algn="tl">
                    <a:srgbClr val="000000">
                      <a:alpha val="43137"/>
                    </a:srgbClr>
                  </a:outerShdw>
                </a:effectLst>
              </a:rPr>
              <a:t>Değişiklik</a:t>
            </a:r>
            <a:r>
              <a:rPr lang="tr-TR" b="1" i="1" dirty="0">
                <a:solidFill>
                  <a:srgbClr val="C00000"/>
                </a:solidFill>
                <a:effectLst>
                  <a:outerShdw blurRad="38100" dist="38100" dir="2700000" algn="tl">
                    <a:srgbClr val="000000">
                      <a:alpha val="43137"/>
                    </a:srgbClr>
                  </a:outerShdw>
                </a:effectLst>
              </a:rPr>
              <a:t>)</a:t>
            </a:r>
            <a:endParaRPr lang="tr-TR" b="1" dirty="0">
              <a:solidFill>
                <a:srgbClr val="C00000"/>
              </a:solidFill>
              <a:effectLst>
                <a:outerShdw blurRad="38100" dist="38100" dir="2700000" algn="tl">
                  <a:srgbClr val="000000">
                    <a:alpha val="43137"/>
                  </a:srgbClr>
                </a:outerShdw>
              </a:effectLst>
            </a:endParaRPr>
          </a:p>
          <a:p>
            <a:pPr>
              <a:defRPr/>
            </a:pPr>
            <a:endParaRPr lang="tr-TR" dirty="0" smtClean="0"/>
          </a:p>
          <a:p>
            <a:pPr>
              <a:defRPr/>
            </a:pPr>
            <a:r>
              <a:rPr lang="tr-TR" b="1" dirty="0" smtClean="0">
                <a:solidFill>
                  <a:schemeClr val="tx2"/>
                </a:solidFill>
              </a:rPr>
              <a:t>Taşıyıcı</a:t>
            </a:r>
            <a:r>
              <a:rPr lang="tr-TR" b="1" dirty="0">
                <a:solidFill>
                  <a:schemeClr val="tx2"/>
                </a:solidFill>
              </a:rPr>
              <a:t>, Dahili Kullanım Gazının karşılanması ile ilgili gereksiz masrafların önüne geçmek için elinden gelen her türlü çabayı gösterecek ve Dahili Kullanım Gazı Sözleşmelerini ihale yapmak suretiyle imzalayacaktır. Bu Sözleşmeler, o Gaz Yılına ait  Dengeleme Gazı Anlaşmalarının </a:t>
            </a:r>
            <a:r>
              <a:rPr lang="tr-TR" b="1" i="1" dirty="0">
                <a:solidFill>
                  <a:srgbClr val="C00000"/>
                </a:solidFill>
                <a:effectLst>
                  <a:outerShdw blurRad="38100" dist="38100" dir="2700000" algn="tl">
                    <a:srgbClr val="000000">
                      <a:alpha val="43137"/>
                    </a:srgbClr>
                  </a:outerShdw>
                </a:effectLst>
              </a:rPr>
              <a:t>bir parçası olamaz, ayrı olarak imzalanır. </a:t>
            </a:r>
            <a:r>
              <a:rPr lang="tr-TR" b="1" i="1" strike="sngStrike" dirty="0">
                <a:solidFill>
                  <a:srgbClr val="C00000"/>
                </a:solidFill>
                <a:effectLst>
                  <a:outerShdw blurRad="38100" dist="38100" dir="2700000" algn="tl">
                    <a:srgbClr val="000000">
                      <a:alpha val="43137"/>
                    </a:srgbClr>
                  </a:outerShdw>
                </a:effectLst>
              </a:rPr>
              <a:t>parçası olabileceği gibi, anılan Anlaşmalardan ayrı sözleşmeler de olabilir</a:t>
            </a:r>
            <a:r>
              <a:rPr lang="tr-TR" b="1" i="1" strike="sngStrike" dirty="0" smtClean="0">
                <a:solidFill>
                  <a:srgbClr val="C00000"/>
                </a:solidFill>
                <a:effectLst>
                  <a:outerShdw blurRad="38100" dist="38100" dir="2700000" algn="tl">
                    <a:srgbClr val="000000">
                      <a:alpha val="43137"/>
                    </a:srgbClr>
                  </a:outerShdw>
                </a:effectLst>
              </a:rPr>
              <a:t>.</a:t>
            </a:r>
            <a:endParaRPr lang="tr-TR" b="1" dirty="0">
              <a:solidFill>
                <a:srgbClr val="C00000"/>
              </a:solidFill>
              <a:effectLst>
                <a:outerShdw blurRad="38100" dist="38100" dir="2700000" algn="tl">
                  <a:srgbClr val="000000">
                    <a:alpha val="43137"/>
                  </a:srgbClr>
                </a:outerShdw>
              </a:effectLst>
            </a:endParaRPr>
          </a:p>
          <a:p>
            <a:pPr algn="just"/>
            <a:endParaRPr lang="tr-TR" b="1" dirty="0">
              <a:solidFill>
                <a:srgbClr val="C00000"/>
              </a:solidFill>
            </a:endParaRPr>
          </a:p>
        </p:txBody>
      </p:sp>
      <p:sp>
        <p:nvSpPr>
          <p:cNvPr id="8" name="Başlık 1"/>
          <p:cNvSpPr txBox="1">
            <a:spLocks/>
          </p:cNvSpPr>
          <p:nvPr/>
        </p:nvSpPr>
        <p:spPr>
          <a:xfrm>
            <a:off x="1979712" y="6309320"/>
            <a:ext cx="5400600" cy="3600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1600" b="1" i="1" dirty="0" smtClean="0">
                <a:solidFill>
                  <a:schemeClr val="tx2"/>
                </a:solidFill>
                <a:effectLst>
                  <a:outerShdw blurRad="38100" dist="38100" dir="2700000" algn="tl">
                    <a:srgbClr val="000000">
                      <a:alpha val="43137"/>
                    </a:srgbClr>
                  </a:outerShdw>
                </a:effectLst>
              </a:rPr>
              <a:t>Dengeleme</a:t>
            </a:r>
            <a:endParaRPr lang="tr-TR" sz="1600" b="1" i="1"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678982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91680" y="2823319"/>
            <a:ext cx="5688632"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tr-TR" sz="2400" dirty="0" smtClean="0"/>
              <a:t>Dengeleme Gazı Sözleşmesi</a:t>
            </a:r>
            <a:endParaRPr lang="tr-TR" sz="2400" dirty="0"/>
          </a:p>
        </p:txBody>
      </p:sp>
      <p:sp>
        <p:nvSpPr>
          <p:cNvPr id="3" name="TextBox 2"/>
          <p:cNvSpPr txBox="1"/>
          <p:nvPr/>
        </p:nvSpPr>
        <p:spPr>
          <a:xfrm>
            <a:off x="2195736" y="1851644"/>
            <a:ext cx="4608512"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tr-TR" sz="2400" dirty="0" smtClean="0"/>
              <a:t>Dahili Kullanım Gazı</a:t>
            </a:r>
            <a:endParaRPr lang="tr-TR" sz="2400" dirty="0"/>
          </a:p>
        </p:txBody>
      </p:sp>
      <p:sp>
        <p:nvSpPr>
          <p:cNvPr id="4" name="Double Brace 3"/>
          <p:cNvSpPr/>
          <p:nvPr/>
        </p:nvSpPr>
        <p:spPr>
          <a:xfrm>
            <a:off x="1619672" y="1827193"/>
            <a:ext cx="5832649" cy="576064"/>
          </a:xfrm>
          <a:prstGeom prst="bracePair">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5" name="Double Brace 4"/>
          <p:cNvSpPr/>
          <p:nvPr/>
        </p:nvSpPr>
        <p:spPr>
          <a:xfrm>
            <a:off x="2123728" y="855447"/>
            <a:ext cx="4824536" cy="474384"/>
          </a:xfrm>
          <a:prstGeom prst="bracePair">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6" name="TextBox 5"/>
          <p:cNvSpPr txBox="1"/>
          <p:nvPr/>
        </p:nvSpPr>
        <p:spPr>
          <a:xfrm>
            <a:off x="2915816" y="836712"/>
            <a:ext cx="3100659"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tr-TR" sz="2400" dirty="0" smtClean="0"/>
              <a:t>Stok Gazı</a:t>
            </a:r>
            <a:endParaRPr lang="tr-TR" sz="2400" dirty="0"/>
          </a:p>
        </p:txBody>
      </p:sp>
    </p:spTree>
    <p:extLst>
      <p:ext uri="{BB962C8B-B14F-4D97-AF65-F5344CB8AC3E}">
        <p14:creationId xmlns:p14="http://schemas.microsoft.com/office/powerpoint/2010/main" val="503699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txBox="1">
            <a:spLocks/>
          </p:cNvSpPr>
          <p:nvPr/>
        </p:nvSpPr>
        <p:spPr>
          <a:xfrm>
            <a:off x="457200" y="1268761"/>
            <a:ext cx="8229600" cy="468052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endParaRPr lang="tr-TR" sz="2000" b="1" dirty="0">
              <a:solidFill>
                <a:schemeClr val="tx2"/>
              </a:solidFill>
            </a:endParaRPr>
          </a:p>
        </p:txBody>
      </p:sp>
      <p:sp>
        <p:nvSpPr>
          <p:cNvPr id="8" name="Başlık 1"/>
          <p:cNvSpPr txBox="1">
            <a:spLocks/>
          </p:cNvSpPr>
          <p:nvPr/>
        </p:nvSpPr>
        <p:spPr>
          <a:xfrm>
            <a:off x="1979712" y="6309320"/>
            <a:ext cx="5400600" cy="3600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1600" b="1" i="1" dirty="0" smtClean="0">
                <a:solidFill>
                  <a:schemeClr val="tx2"/>
                </a:solidFill>
                <a:effectLst>
                  <a:outerShdw blurRad="38100" dist="38100" dir="2700000" algn="tl">
                    <a:srgbClr val="000000">
                      <a:alpha val="43137"/>
                    </a:srgbClr>
                  </a:outerShdw>
                </a:effectLst>
              </a:rPr>
              <a:t>Dengeleme</a:t>
            </a:r>
            <a:endParaRPr lang="tr-TR" sz="1600" b="1" i="1" dirty="0">
              <a:solidFill>
                <a:schemeClr val="tx2"/>
              </a:solidFill>
              <a:effectLst>
                <a:outerShdw blurRad="38100" dist="38100" dir="2700000" algn="tl">
                  <a:srgbClr val="000000">
                    <a:alpha val="43137"/>
                  </a:srgbClr>
                </a:outerShdw>
              </a:effectLst>
            </a:endParaRPr>
          </a:p>
        </p:txBody>
      </p:sp>
      <p:sp>
        <p:nvSpPr>
          <p:cNvPr id="12" name="Başlık 1"/>
          <p:cNvSpPr txBox="1">
            <a:spLocks/>
          </p:cNvSpPr>
          <p:nvPr/>
        </p:nvSpPr>
        <p:spPr>
          <a:xfrm>
            <a:off x="457200" y="44624"/>
            <a:ext cx="82296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3500" b="1" dirty="0" smtClean="0">
                <a:solidFill>
                  <a:srgbClr val="1F497D"/>
                </a:solidFill>
                <a:effectLst>
                  <a:outerShdw blurRad="38100" dist="38100" dir="2700000" algn="tl">
                    <a:srgbClr val="000000">
                      <a:alpha val="43137"/>
                    </a:srgbClr>
                  </a:outerShdw>
                </a:effectLst>
              </a:rPr>
              <a:t>Taşıyıcı Talimatları</a:t>
            </a:r>
            <a:endParaRPr lang="tr-TR" sz="3500" b="1" dirty="0">
              <a:solidFill>
                <a:srgbClr val="1F497D"/>
              </a:solidFill>
              <a:effectLst>
                <a:outerShdw blurRad="38100" dist="38100" dir="2700000" algn="tl">
                  <a:srgbClr val="000000">
                    <a:alpha val="43137"/>
                  </a:srgbClr>
                </a:outerShdw>
              </a:effectLst>
            </a:endParaRPr>
          </a:p>
        </p:txBody>
      </p:sp>
      <p:sp>
        <p:nvSpPr>
          <p:cNvPr id="13" name="Rectangle 7"/>
          <p:cNvSpPr/>
          <p:nvPr/>
        </p:nvSpPr>
        <p:spPr>
          <a:xfrm>
            <a:off x="470330" y="1268761"/>
            <a:ext cx="8203340" cy="5124480"/>
          </a:xfrm>
          <a:prstGeom prst="rect">
            <a:avLst/>
          </a:prstGeom>
          <a:ln>
            <a:noFill/>
          </a:ln>
        </p:spPr>
        <p:txBody>
          <a:bodyPr wrap="square">
            <a:spAutoFit/>
          </a:bodyPr>
          <a:lstStyle/>
          <a:p>
            <a:pPr marL="285750" indent="-285750" algn="just">
              <a:buFont typeface="Wingdings" pitchFamily="2" charset="2"/>
              <a:buChar char="Ø"/>
            </a:pPr>
            <a:r>
              <a:rPr lang="tr-TR" sz="1500" b="1" dirty="0">
                <a:solidFill>
                  <a:schemeClr val="tx2"/>
                </a:solidFill>
              </a:rPr>
              <a:t>İletim Şebekesi </a:t>
            </a:r>
            <a:r>
              <a:rPr lang="tr-TR" sz="1500" b="1" dirty="0" smtClean="0">
                <a:solidFill>
                  <a:schemeClr val="tx2"/>
                </a:solidFill>
              </a:rPr>
              <a:t>Stoğu’nun </a:t>
            </a:r>
            <a:r>
              <a:rPr lang="tr-TR" sz="1500" b="1" dirty="0">
                <a:solidFill>
                  <a:schemeClr val="tx2"/>
                </a:solidFill>
              </a:rPr>
              <a:t>takip edilmemesi, tolerans mekanizmasındaki bozukluklar, DGF oluşumdaki eksiklikler neticesinde Taşıyıcı, Taşıtanların programlarına </a:t>
            </a:r>
            <a:r>
              <a:rPr lang="tr-TR" sz="1500" b="1" dirty="0" smtClean="0">
                <a:solidFill>
                  <a:schemeClr val="tx2"/>
                </a:solidFill>
              </a:rPr>
              <a:t>müdahale </a:t>
            </a:r>
            <a:r>
              <a:rPr lang="tr-TR" sz="1500" b="1" dirty="0">
                <a:solidFill>
                  <a:schemeClr val="tx2"/>
                </a:solidFill>
              </a:rPr>
              <a:t>etmek durumunda kalmaktadır. Taşıyıcının ay sonunda verdiği talimatlar sistemin verimliliği ve güvenilirliğini sorgulanır hale getirmektedir. Taşıyıcının ticari kaygısı diğer Taşıtanların yaptığı ticaretin önüne geçmemelidir. Örnek olarak bir Taşıtanın talimatla sisteme doğal gaz girişinin kısıtlandığı bir günde Taşıyıcı talimatıyla sisteme dengeleme gazı alınmasının önüne geçecek bir kontrol mekanizması konulmalıdır</a:t>
            </a:r>
            <a:r>
              <a:rPr lang="tr-TR" sz="1500" b="1" dirty="0" smtClean="0">
                <a:solidFill>
                  <a:schemeClr val="tx2"/>
                </a:solidFill>
              </a:rPr>
              <a:t>. </a:t>
            </a:r>
          </a:p>
          <a:p>
            <a:pPr marL="285750" indent="-285750" algn="just">
              <a:buFont typeface="Wingdings" pitchFamily="2" charset="2"/>
              <a:buChar char="Ø"/>
            </a:pPr>
            <a:endParaRPr lang="tr-TR" sz="1500" b="1" dirty="0" smtClean="0">
              <a:solidFill>
                <a:schemeClr val="tx2"/>
              </a:solidFill>
            </a:endParaRPr>
          </a:p>
          <a:p>
            <a:pPr algn="just"/>
            <a:r>
              <a:rPr lang="tr-TR" sz="1500" b="1" dirty="0" smtClean="0">
                <a:solidFill>
                  <a:schemeClr val="tx2"/>
                </a:solidFill>
              </a:rPr>
              <a:t>ŞİD </a:t>
            </a:r>
            <a:r>
              <a:rPr lang="tr-TR" sz="1500" b="1" dirty="0">
                <a:solidFill>
                  <a:schemeClr val="tx2"/>
                </a:solidFill>
              </a:rPr>
              <a:t>23.1.3.2</a:t>
            </a:r>
          </a:p>
          <a:p>
            <a:pPr marL="285750" indent="-285750" algn="just">
              <a:buFont typeface="Wingdings" pitchFamily="2" charset="2"/>
              <a:buChar char="Ø"/>
            </a:pPr>
            <a:r>
              <a:rPr lang="tr-TR" sz="1500" b="1" dirty="0" smtClean="0">
                <a:solidFill>
                  <a:schemeClr val="tx2"/>
                </a:solidFill>
              </a:rPr>
              <a:t>Taşıyıcı </a:t>
            </a:r>
            <a:r>
              <a:rPr lang="tr-TR" sz="1500" b="1" dirty="0">
                <a:solidFill>
                  <a:schemeClr val="tx2"/>
                </a:solidFill>
              </a:rPr>
              <a:t>Ay içinde bazı Günlerde Taşıtanların DGF çarpanı olarak belirlenmiş olan Günlük Dengesizliklerinin kümülatifini değerlendirerek, bu kümülatif dengesizlikleri en alt seviyeye getirmek amacıyla, </a:t>
            </a:r>
            <a:r>
              <a:rPr lang="tr-TR" sz="1500" b="1" dirty="0">
                <a:solidFill>
                  <a:schemeClr val="tx2"/>
                </a:solidFill>
                <a:effectLst>
                  <a:outerShdw blurRad="38100" dist="38100" dir="2700000" algn="tl">
                    <a:srgbClr val="000000">
                      <a:alpha val="43137"/>
                    </a:srgbClr>
                  </a:outerShdw>
                </a:effectLst>
              </a:rPr>
              <a:t>Taşıtanların </a:t>
            </a:r>
            <a:r>
              <a:rPr lang="tr-TR" sz="1500" b="1" dirty="0" err="1">
                <a:solidFill>
                  <a:schemeClr val="tx2"/>
                </a:solidFill>
                <a:effectLst>
                  <a:outerShdw blurRad="38100" dist="38100" dir="2700000" algn="tl">
                    <a:srgbClr val="000000">
                      <a:alpha val="43137"/>
                    </a:srgbClr>
                  </a:outerShdw>
                </a:effectLst>
              </a:rPr>
              <a:t>TMB’lerini</a:t>
            </a:r>
            <a:r>
              <a:rPr lang="tr-TR" sz="1500" b="1" dirty="0">
                <a:solidFill>
                  <a:schemeClr val="tx2"/>
                </a:solidFill>
                <a:effectLst>
                  <a:outerShdw blurRad="38100" dist="38100" dir="2700000" algn="tl">
                    <a:srgbClr val="000000">
                      <a:alpha val="43137"/>
                    </a:srgbClr>
                  </a:outerShdw>
                </a:effectLst>
              </a:rPr>
              <a:t> ve/veya Programlarını revize ettirme hakkına sahip olacaktır.</a:t>
            </a:r>
            <a:r>
              <a:rPr lang="tr-TR" sz="1500" b="1" dirty="0">
                <a:solidFill>
                  <a:schemeClr val="tx2"/>
                </a:solidFill>
              </a:rPr>
              <a:t> Bu şekilde, Taşıyıcı tarafından verilen talimatla Programları belirlenen Günlere ilişkin yapılacak değerlendirmelerde, Sistem dengelemesi için verilen talimatlara uygun hareket eden Taşıtanlara, talimatlar doğrultusunda hareket ettikleri günler için, Negatif ve Pozitif Dengesizlik hesaplamalarında </a:t>
            </a:r>
            <a:r>
              <a:rPr lang="tr-TR" sz="1500" b="1" dirty="0" err="1">
                <a:solidFill>
                  <a:schemeClr val="tx2"/>
                </a:solidFill>
              </a:rPr>
              <a:t>TDM'ler</a:t>
            </a:r>
            <a:r>
              <a:rPr lang="tr-TR" sz="1500" b="1" dirty="0">
                <a:solidFill>
                  <a:schemeClr val="tx2"/>
                </a:solidFill>
              </a:rPr>
              <a:t> TİM olarak değerlendirilecektir</a:t>
            </a:r>
            <a:r>
              <a:rPr lang="tr-TR" sz="1500" b="1" i="1" dirty="0" smtClean="0">
                <a:solidFill>
                  <a:schemeClr val="tx2"/>
                </a:solidFill>
              </a:rPr>
              <a:t>.</a:t>
            </a:r>
          </a:p>
          <a:p>
            <a:pPr algn="just"/>
            <a:endParaRPr lang="tr-TR" sz="1500" b="1" i="1" dirty="0">
              <a:solidFill>
                <a:schemeClr val="tx2"/>
              </a:solidFill>
            </a:endParaRPr>
          </a:p>
          <a:p>
            <a:pPr marL="285750" indent="-285750" algn="just">
              <a:buFont typeface="Wingdings" pitchFamily="2" charset="2"/>
              <a:buChar char="Ø"/>
            </a:pPr>
            <a:r>
              <a:rPr lang="tr-TR" sz="1500" b="1" dirty="0" err="1">
                <a:solidFill>
                  <a:schemeClr val="tx2"/>
                </a:solidFill>
                <a:effectLst>
                  <a:outerShdw blurRad="38100" dist="38100" dir="2700000" algn="tl">
                    <a:srgbClr val="000000">
                      <a:alpha val="43137"/>
                    </a:srgbClr>
                  </a:outerShdw>
                </a:effectLst>
              </a:rPr>
              <a:t>ŞİD’in</a:t>
            </a:r>
            <a:r>
              <a:rPr lang="tr-TR" sz="1500" b="1" dirty="0">
                <a:solidFill>
                  <a:schemeClr val="tx2"/>
                </a:solidFill>
                <a:effectLst>
                  <a:outerShdw blurRad="38100" dist="38100" dir="2700000" algn="tl">
                    <a:srgbClr val="000000">
                      <a:alpha val="43137"/>
                    </a:srgbClr>
                  </a:outerShdw>
                </a:effectLst>
              </a:rPr>
              <a:t> ilgili maddesi sadece Pozitif yöndeki </a:t>
            </a:r>
            <a:r>
              <a:rPr lang="tr-TR" sz="1500" b="1" dirty="0" err="1">
                <a:solidFill>
                  <a:schemeClr val="tx2"/>
                </a:solidFill>
                <a:effectLst>
                  <a:outerShdw blurRad="38100" dist="38100" dir="2700000" algn="tl">
                    <a:srgbClr val="000000">
                      <a:alpha val="43137"/>
                    </a:srgbClr>
                  </a:outerShdw>
                </a:effectLst>
              </a:rPr>
              <a:t>Taşıtan’lar</a:t>
            </a:r>
            <a:r>
              <a:rPr lang="tr-TR" sz="1500" b="1" dirty="0">
                <a:solidFill>
                  <a:schemeClr val="tx2"/>
                </a:solidFill>
                <a:effectLst>
                  <a:outerShdw blurRad="38100" dist="38100" dir="2700000" algn="tl">
                    <a:srgbClr val="000000">
                      <a:alpha val="43137"/>
                    </a:srgbClr>
                  </a:outerShdw>
                </a:effectLst>
              </a:rPr>
              <a:t> için kullanılmaktadır. Madde uygulanmaya devam edecekse, adil bir yaklaşımla Negatif yöndeki </a:t>
            </a:r>
            <a:r>
              <a:rPr lang="tr-TR" sz="1500" b="1" dirty="0" err="1">
                <a:solidFill>
                  <a:schemeClr val="tx2"/>
                </a:solidFill>
                <a:effectLst>
                  <a:outerShdw blurRad="38100" dist="38100" dir="2700000" algn="tl">
                    <a:srgbClr val="000000">
                      <a:alpha val="43137"/>
                    </a:srgbClr>
                  </a:outerShdw>
                </a:effectLst>
              </a:rPr>
              <a:t>Taşıtan’lar</a:t>
            </a:r>
            <a:r>
              <a:rPr lang="tr-TR" sz="1500" b="1" dirty="0">
                <a:solidFill>
                  <a:schemeClr val="tx2"/>
                </a:solidFill>
                <a:effectLst>
                  <a:outerShdw blurRad="38100" dist="38100" dir="2700000" algn="tl">
                    <a:srgbClr val="000000">
                      <a:alpha val="43137"/>
                    </a:srgbClr>
                  </a:outerShdw>
                </a:effectLst>
              </a:rPr>
              <a:t> için de kullanılmalıdır</a:t>
            </a:r>
            <a:r>
              <a:rPr lang="tr-TR" sz="1500" b="1" dirty="0">
                <a:solidFill>
                  <a:schemeClr val="tx2"/>
                </a:solidFill>
              </a:rPr>
              <a:t>.</a:t>
            </a:r>
          </a:p>
          <a:p>
            <a:pPr algn="just"/>
            <a:endParaRPr lang="tr-TR" sz="1400" i="1" dirty="0"/>
          </a:p>
          <a:p>
            <a:pPr marL="285750" indent="-285750" algn="just">
              <a:buFont typeface="Wingdings" pitchFamily="2" charset="2"/>
              <a:buChar char="Ø"/>
            </a:pPr>
            <a:endParaRPr lang="tr-TR" sz="1400" b="1" dirty="0" smtClean="0">
              <a:solidFill>
                <a:schemeClr val="tx2"/>
              </a:solidFill>
            </a:endParaRPr>
          </a:p>
          <a:p>
            <a:pPr marL="285750" indent="-285750" algn="just">
              <a:buFont typeface="Wingdings" pitchFamily="2" charset="2"/>
              <a:buChar char="Ø"/>
            </a:pPr>
            <a:endParaRPr lang="tr-TR" sz="1400" b="1" dirty="0" smtClean="0">
              <a:solidFill>
                <a:schemeClr val="tx2"/>
              </a:solidFill>
            </a:endParaRPr>
          </a:p>
        </p:txBody>
      </p:sp>
    </p:spTree>
    <p:extLst>
      <p:ext uri="{BB962C8B-B14F-4D97-AF65-F5344CB8AC3E}">
        <p14:creationId xmlns:p14="http://schemas.microsoft.com/office/powerpoint/2010/main" val="36063193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txBox="1">
            <a:spLocks/>
          </p:cNvSpPr>
          <p:nvPr/>
        </p:nvSpPr>
        <p:spPr>
          <a:xfrm>
            <a:off x="457200" y="44624"/>
            <a:ext cx="82296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3500" b="1" dirty="0" smtClean="0">
                <a:solidFill>
                  <a:srgbClr val="1F497D"/>
                </a:solidFill>
                <a:effectLst>
                  <a:outerShdw blurRad="38100" dist="38100" dir="2700000" algn="tl">
                    <a:srgbClr val="000000">
                      <a:alpha val="43137"/>
                    </a:srgbClr>
                  </a:outerShdw>
                </a:effectLst>
              </a:rPr>
              <a:t>Dengeleme Piyasası</a:t>
            </a:r>
            <a:endParaRPr lang="tr-TR" sz="3500" b="1" dirty="0">
              <a:solidFill>
                <a:srgbClr val="1F497D"/>
              </a:solidFill>
              <a:effectLst>
                <a:outerShdw blurRad="38100" dist="38100" dir="2700000" algn="tl">
                  <a:srgbClr val="000000">
                    <a:alpha val="43137"/>
                  </a:srgbClr>
                </a:outerShdw>
              </a:effectLst>
            </a:endParaRPr>
          </a:p>
        </p:txBody>
      </p:sp>
      <p:sp>
        <p:nvSpPr>
          <p:cNvPr id="3" name="İçerik Yer Tutucusu 2"/>
          <p:cNvSpPr txBox="1">
            <a:spLocks/>
          </p:cNvSpPr>
          <p:nvPr/>
        </p:nvSpPr>
        <p:spPr>
          <a:xfrm>
            <a:off x="457200" y="1268761"/>
            <a:ext cx="8229600" cy="468052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endParaRPr lang="tr-TR" sz="2000" b="1" dirty="0">
              <a:solidFill>
                <a:schemeClr val="tx2"/>
              </a:solidFill>
            </a:endParaRPr>
          </a:p>
        </p:txBody>
      </p:sp>
      <p:sp>
        <p:nvSpPr>
          <p:cNvPr id="8" name="Başlık 1"/>
          <p:cNvSpPr txBox="1">
            <a:spLocks/>
          </p:cNvSpPr>
          <p:nvPr/>
        </p:nvSpPr>
        <p:spPr>
          <a:xfrm>
            <a:off x="1979712" y="6309320"/>
            <a:ext cx="5400600" cy="3600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1600" b="1" i="1" dirty="0" smtClean="0">
                <a:solidFill>
                  <a:schemeClr val="tx2"/>
                </a:solidFill>
                <a:effectLst>
                  <a:outerShdw blurRad="38100" dist="38100" dir="2700000" algn="tl">
                    <a:srgbClr val="000000">
                      <a:alpha val="43137"/>
                    </a:srgbClr>
                  </a:outerShdw>
                </a:effectLst>
              </a:rPr>
              <a:t>Dengeleme</a:t>
            </a:r>
            <a:endParaRPr lang="tr-TR" sz="1600" b="1" i="1" dirty="0">
              <a:solidFill>
                <a:schemeClr val="tx2"/>
              </a:solidFill>
              <a:effectLst>
                <a:outerShdw blurRad="38100" dist="38100" dir="2700000" algn="tl">
                  <a:srgbClr val="000000">
                    <a:alpha val="43137"/>
                  </a:srgbClr>
                </a:outerShdw>
              </a:effectLst>
            </a:endParaRPr>
          </a:p>
        </p:txBody>
      </p:sp>
      <p:sp>
        <p:nvSpPr>
          <p:cNvPr id="9" name="İçerik Yer Tutucusu 2"/>
          <p:cNvSpPr txBox="1">
            <a:spLocks/>
          </p:cNvSpPr>
          <p:nvPr/>
        </p:nvSpPr>
        <p:spPr>
          <a:xfrm>
            <a:off x="609600" y="1421161"/>
            <a:ext cx="8229600" cy="468052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buFont typeface="Wingdings" pitchFamily="2" charset="2"/>
              <a:buChar char="Ø"/>
            </a:pPr>
            <a:r>
              <a:rPr lang="tr-TR" sz="2400" b="1" dirty="0">
                <a:solidFill>
                  <a:schemeClr val="tx2"/>
                </a:solidFill>
              </a:rPr>
              <a:t>Öngörülen Dengeleme Piyasası modellerinin tümünün adil ve etkin bir şekilde uygulanması için en önemli şartlardan ikisi Botaş’ın iletim ve ticaret faaliyetlerinin tamamen  </a:t>
            </a:r>
            <a:r>
              <a:rPr lang="tr-TR" sz="2400" b="1" dirty="0" smtClean="0">
                <a:solidFill>
                  <a:schemeClr val="tx2"/>
                </a:solidFill>
              </a:rPr>
              <a:t>ayrışması </a:t>
            </a:r>
            <a:r>
              <a:rPr lang="tr-TR" sz="2400" b="1" dirty="0">
                <a:solidFill>
                  <a:schemeClr val="tx2"/>
                </a:solidFill>
              </a:rPr>
              <a:t>ve </a:t>
            </a:r>
            <a:r>
              <a:rPr lang="tr-TR" sz="2400" b="1" dirty="0" smtClean="0">
                <a:solidFill>
                  <a:schemeClr val="tx2"/>
                </a:solidFill>
              </a:rPr>
              <a:t>Botaş’ın </a:t>
            </a:r>
            <a:r>
              <a:rPr lang="tr-TR" sz="2400" b="1" dirty="0">
                <a:solidFill>
                  <a:schemeClr val="tx2"/>
                </a:solidFill>
              </a:rPr>
              <a:t>piyasa payının makul seviyelere düşmesidir</a:t>
            </a:r>
            <a:r>
              <a:rPr lang="tr-TR" sz="2400" b="1" dirty="0" smtClean="0">
                <a:solidFill>
                  <a:schemeClr val="tx2"/>
                </a:solidFill>
              </a:rPr>
              <a:t>. </a:t>
            </a:r>
            <a:endParaRPr lang="tr-TR" sz="2400" b="1" dirty="0">
              <a:solidFill>
                <a:schemeClr val="tx2"/>
              </a:solidFill>
            </a:endParaRPr>
          </a:p>
        </p:txBody>
      </p:sp>
    </p:spTree>
    <p:extLst>
      <p:ext uri="{BB962C8B-B14F-4D97-AF65-F5344CB8AC3E}">
        <p14:creationId xmlns:p14="http://schemas.microsoft.com/office/powerpoint/2010/main" val="39825565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txBox="1">
            <a:spLocks/>
          </p:cNvSpPr>
          <p:nvPr/>
        </p:nvSpPr>
        <p:spPr>
          <a:xfrm>
            <a:off x="457200" y="44624"/>
            <a:ext cx="82296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3500" b="1" dirty="0" smtClean="0">
                <a:solidFill>
                  <a:srgbClr val="1F497D"/>
                </a:solidFill>
                <a:effectLst>
                  <a:outerShdw blurRad="38100" dist="38100" dir="2700000" algn="tl">
                    <a:srgbClr val="000000">
                      <a:alpha val="43137"/>
                    </a:srgbClr>
                  </a:outerShdw>
                </a:effectLst>
              </a:rPr>
              <a:t>Dengeleme Piyasası</a:t>
            </a:r>
            <a:endParaRPr lang="tr-TR" sz="3500" b="1" dirty="0">
              <a:solidFill>
                <a:srgbClr val="1F497D"/>
              </a:solidFill>
              <a:effectLst>
                <a:outerShdw blurRad="38100" dist="38100" dir="2700000" algn="tl">
                  <a:srgbClr val="000000">
                    <a:alpha val="43137"/>
                  </a:srgbClr>
                </a:outerShdw>
              </a:effectLst>
            </a:endParaRPr>
          </a:p>
        </p:txBody>
      </p:sp>
      <p:sp>
        <p:nvSpPr>
          <p:cNvPr id="3" name="İçerik Yer Tutucusu 2"/>
          <p:cNvSpPr txBox="1">
            <a:spLocks/>
          </p:cNvSpPr>
          <p:nvPr/>
        </p:nvSpPr>
        <p:spPr>
          <a:xfrm>
            <a:off x="457200" y="1268761"/>
            <a:ext cx="8229600" cy="468052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endParaRPr lang="tr-TR" sz="2000" b="1" dirty="0">
              <a:solidFill>
                <a:schemeClr val="tx2"/>
              </a:solidFill>
            </a:endParaRPr>
          </a:p>
        </p:txBody>
      </p:sp>
      <p:sp>
        <p:nvSpPr>
          <p:cNvPr id="8" name="Başlık 1"/>
          <p:cNvSpPr txBox="1">
            <a:spLocks/>
          </p:cNvSpPr>
          <p:nvPr/>
        </p:nvSpPr>
        <p:spPr>
          <a:xfrm>
            <a:off x="1979712" y="6309320"/>
            <a:ext cx="5400600" cy="3600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1600" b="1" i="1" dirty="0" smtClean="0">
                <a:solidFill>
                  <a:schemeClr val="tx2"/>
                </a:solidFill>
                <a:effectLst>
                  <a:outerShdw blurRad="38100" dist="38100" dir="2700000" algn="tl">
                    <a:srgbClr val="000000">
                      <a:alpha val="43137"/>
                    </a:srgbClr>
                  </a:outerShdw>
                </a:effectLst>
              </a:rPr>
              <a:t>Dengeleme</a:t>
            </a:r>
            <a:endParaRPr lang="tr-TR" sz="1600" b="1" i="1" dirty="0">
              <a:solidFill>
                <a:schemeClr val="tx2"/>
              </a:solidFill>
              <a:effectLst>
                <a:outerShdw blurRad="38100" dist="38100" dir="2700000" algn="tl">
                  <a:srgbClr val="000000">
                    <a:alpha val="43137"/>
                  </a:srgbClr>
                </a:outerShdw>
              </a:effectLst>
            </a:endParaRPr>
          </a:p>
        </p:txBody>
      </p:sp>
      <p:sp>
        <p:nvSpPr>
          <p:cNvPr id="9" name="İçerik Yer Tutucusu 2"/>
          <p:cNvSpPr txBox="1">
            <a:spLocks/>
          </p:cNvSpPr>
          <p:nvPr/>
        </p:nvSpPr>
        <p:spPr>
          <a:xfrm>
            <a:off x="609600" y="1421161"/>
            <a:ext cx="8229600" cy="468052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lvl="1" indent="-342900">
              <a:buFont typeface="Wingdings" pitchFamily="2" charset="2"/>
              <a:buChar char="Ø"/>
              <a:defRPr/>
            </a:pPr>
            <a:r>
              <a:rPr lang="tr-TR" sz="2400" b="1" dirty="0">
                <a:solidFill>
                  <a:schemeClr val="tx2"/>
                </a:solidFill>
              </a:rPr>
              <a:t>Dengeleme Gazı </a:t>
            </a:r>
            <a:r>
              <a:rPr lang="tr-TR" sz="2400" b="1" dirty="0" smtClean="0">
                <a:solidFill>
                  <a:schemeClr val="tx2"/>
                </a:solidFill>
              </a:rPr>
              <a:t>Sözleşmeleri</a:t>
            </a:r>
          </a:p>
          <a:p>
            <a:pPr marL="0" lvl="1" indent="0">
              <a:buNone/>
              <a:defRPr/>
            </a:pPr>
            <a:endParaRPr lang="tr-TR" sz="800" b="1" dirty="0">
              <a:solidFill>
                <a:schemeClr val="tx2"/>
              </a:solidFill>
            </a:endParaRPr>
          </a:p>
          <a:p>
            <a:pPr>
              <a:buFont typeface="Wingdings" pitchFamily="2" charset="2"/>
              <a:buChar char="Ø"/>
              <a:defRPr/>
            </a:pPr>
            <a:r>
              <a:rPr lang="tr-TR" sz="2400" b="1" dirty="0">
                <a:solidFill>
                  <a:schemeClr val="tx2"/>
                </a:solidFill>
              </a:rPr>
              <a:t>DGF </a:t>
            </a:r>
            <a:r>
              <a:rPr lang="tr-TR" sz="2400" b="1" dirty="0" smtClean="0">
                <a:solidFill>
                  <a:schemeClr val="tx2"/>
                </a:solidFill>
              </a:rPr>
              <a:t>Oluşumu</a:t>
            </a:r>
          </a:p>
          <a:p>
            <a:pPr marL="0" indent="0">
              <a:buNone/>
              <a:defRPr/>
            </a:pPr>
            <a:endParaRPr lang="tr-TR" sz="800" b="1" dirty="0" smtClean="0">
              <a:solidFill>
                <a:schemeClr val="tx2"/>
              </a:solidFill>
            </a:endParaRPr>
          </a:p>
          <a:p>
            <a:pPr>
              <a:buFont typeface="Wingdings" pitchFamily="2" charset="2"/>
              <a:buChar char="Ø"/>
              <a:defRPr/>
            </a:pPr>
            <a:r>
              <a:rPr lang="tr-TR" sz="2400" b="1" dirty="0" smtClean="0">
                <a:solidFill>
                  <a:schemeClr val="tx2"/>
                </a:solidFill>
              </a:rPr>
              <a:t>Gün </a:t>
            </a:r>
            <a:r>
              <a:rPr lang="tr-TR" sz="2400" b="1" dirty="0">
                <a:solidFill>
                  <a:schemeClr val="tx2"/>
                </a:solidFill>
              </a:rPr>
              <a:t>Öncesi Dengeleme Gazı </a:t>
            </a:r>
            <a:r>
              <a:rPr lang="tr-TR" sz="2400" b="1" dirty="0" smtClean="0">
                <a:solidFill>
                  <a:schemeClr val="tx2"/>
                </a:solidFill>
              </a:rPr>
              <a:t>Alımı</a:t>
            </a:r>
          </a:p>
          <a:p>
            <a:pPr marL="0" indent="0">
              <a:buNone/>
              <a:defRPr/>
            </a:pPr>
            <a:endParaRPr lang="tr-TR" sz="800" b="1" dirty="0" smtClean="0">
              <a:solidFill>
                <a:schemeClr val="tx2"/>
              </a:solidFill>
            </a:endParaRPr>
          </a:p>
          <a:p>
            <a:pPr>
              <a:buFont typeface="Wingdings" pitchFamily="2" charset="2"/>
              <a:buChar char="Ø"/>
              <a:defRPr/>
            </a:pPr>
            <a:r>
              <a:rPr lang="tr-TR" sz="2400" b="1" dirty="0" smtClean="0">
                <a:solidFill>
                  <a:schemeClr val="tx2"/>
                </a:solidFill>
              </a:rPr>
              <a:t>Talimatla </a:t>
            </a:r>
            <a:r>
              <a:rPr lang="tr-TR" sz="2400" b="1" dirty="0">
                <a:solidFill>
                  <a:schemeClr val="tx2"/>
                </a:solidFill>
              </a:rPr>
              <a:t>Dengeleme Gazı </a:t>
            </a:r>
            <a:r>
              <a:rPr lang="tr-TR" sz="2400" b="1" dirty="0" smtClean="0">
                <a:solidFill>
                  <a:schemeClr val="tx2"/>
                </a:solidFill>
              </a:rPr>
              <a:t>Alımı</a:t>
            </a:r>
          </a:p>
          <a:p>
            <a:pPr>
              <a:buFont typeface="Wingdings" pitchFamily="2" charset="2"/>
              <a:buChar char="Ø"/>
              <a:defRPr/>
            </a:pPr>
            <a:endParaRPr lang="tr-TR" sz="800" b="1" dirty="0" smtClean="0">
              <a:solidFill>
                <a:schemeClr val="tx2"/>
              </a:solidFill>
            </a:endParaRPr>
          </a:p>
          <a:p>
            <a:pPr>
              <a:buFont typeface="Wingdings" pitchFamily="2" charset="2"/>
              <a:buChar char="Ø"/>
              <a:defRPr/>
            </a:pPr>
            <a:r>
              <a:rPr lang="tr-TR" sz="2400" b="1" dirty="0" smtClean="0">
                <a:solidFill>
                  <a:schemeClr val="tx2"/>
                </a:solidFill>
              </a:rPr>
              <a:t>Uzlaştırma </a:t>
            </a:r>
            <a:r>
              <a:rPr lang="tr-TR" sz="2400" b="1" dirty="0">
                <a:solidFill>
                  <a:schemeClr val="tx2"/>
                </a:solidFill>
              </a:rPr>
              <a:t>ve Sıfır Bakiye Düzeltmesi</a:t>
            </a:r>
          </a:p>
        </p:txBody>
      </p:sp>
    </p:spTree>
    <p:extLst>
      <p:ext uri="{BB962C8B-B14F-4D97-AF65-F5344CB8AC3E}">
        <p14:creationId xmlns:p14="http://schemas.microsoft.com/office/powerpoint/2010/main" val="29475962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txBox="1">
            <a:spLocks/>
          </p:cNvSpPr>
          <p:nvPr/>
        </p:nvSpPr>
        <p:spPr>
          <a:xfrm>
            <a:off x="457200" y="44624"/>
            <a:ext cx="82296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3500" b="1" dirty="0" smtClean="0">
                <a:solidFill>
                  <a:srgbClr val="1F497D"/>
                </a:solidFill>
                <a:effectLst>
                  <a:outerShdw blurRad="38100" dist="38100" dir="2700000" algn="tl">
                    <a:srgbClr val="000000">
                      <a:alpha val="43137"/>
                    </a:srgbClr>
                  </a:outerShdw>
                </a:effectLst>
              </a:rPr>
              <a:t>Dengeleme Gazı Sözleşmeleri</a:t>
            </a:r>
            <a:endParaRPr lang="tr-TR" sz="3500" b="1" dirty="0">
              <a:solidFill>
                <a:srgbClr val="1F497D"/>
              </a:solidFill>
              <a:effectLst>
                <a:outerShdw blurRad="38100" dist="38100" dir="2700000" algn="tl">
                  <a:srgbClr val="000000">
                    <a:alpha val="43137"/>
                  </a:srgbClr>
                </a:outerShdw>
              </a:effectLst>
            </a:endParaRPr>
          </a:p>
        </p:txBody>
      </p:sp>
      <p:sp>
        <p:nvSpPr>
          <p:cNvPr id="4" name="İçerik Yer Tutucusu 2"/>
          <p:cNvSpPr txBox="1">
            <a:spLocks/>
          </p:cNvSpPr>
          <p:nvPr/>
        </p:nvSpPr>
        <p:spPr>
          <a:xfrm>
            <a:off x="457200" y="1268761"/>
            <a:ext cx="8229600" cy="468052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endParaRPr lang="tr-TR" sz="2000" b="1" dirty="0">
              <a:solidFill>
                <a:schemeClr val="tx2"/>
              </a:solidFill>
            </a:endParaRPr>
          </a:p>
        </p:txBody>
      </p:sp>
      <p:sp>
        <p:nvSpPr>
          <p:cNvPr id="5" name="Rectangle 4"/>
          <p:cNvSpPr/>
          <p:nvPr/>
        </p:nvSpPr>
        <p:spPr>
          <a:xfrm>
            <a:off x="457200" y="1432660"/>
            <a:ext cx="3755572" cy="4401205"/>
          </a:xfrm>
          <a:prstGeom prst="rect">
            <a:avLst/>
          </a:prstGeom>
        </p:spPr>
        <p:txBody>
          <a:bodyPr wrap="square">
            <a:spAutoFit/>
          </a:bodyPr>
          <a:lstStyle/>
          <a:p>
            <a:pPr marL="342900" indent="-342900" algn="just">
              <a:buFont typeface="Wingdings" pitchFamily="2" charset="2"/>
              <a:buChar char="Ø"/>
            </a:pPr>
            <a:r>
              <a:rPr lang="tr-TR" sz="2000" b="1" dirty="0">
                <a:solidFill>
                  <a:schemeClr val="tx2"/>
                </a:solidFill>
              </a:rPr>
              <a:t>Taşıyıcının BOTAŞ haricindeki Taşıtanlarla da Dahili Kullanım Gazı Sözleşmesi ve Dengeleme Gazı Sözleşmesi yapabilmesinin önündeki engel kaldırılmalıdır. Bu sayede sağlıklı bir dengeleme piyasası oluşması için ilk adım atılmış olacaktır. Bununla beraber Taşıyıcıya daha avantajlı şartlarda doğal gaz tedarik etme şansı doğacak ve bu durum oluşacak tarifeleri de olumlu etkileyecektir.</a:t>
            </a:r>
          </a:p>
        </p:txBody>
      </p:sp>
      <p:sp>
        <p:nvSpPr>
          <p:cNvPr id="6" name="Rectangle 9"/>
          <p:cNvSpPr/>
          <p:nvPr/>
        </p:nvSpPr>
        <p:spPr>
          <a:xfrm>
            <a:off x="4572000" y="1499592"/>
            <a:ext cx="4114800" cy="2862322"/>
          </a:xfrm>
          <a:prstGeom prst="rect">
            <a:avLst/>
          </a:prstGeom>
        </p:spPr>
        <p:txBody>
          <a:bodyPr wrap="square">
            <a:spAutoFit/>
          </a:bodyPr>
          <a:lstStyle/>
          <a:p>
            <a:pPr>
              <a:defRPr/>
            </a:pPr>
            <a:r>
              <a:rPr lang="tr-TR" sz="2000" b="1" dirty="0">
                <a:solidFill>
                  <a:schemeClr val="tx2"/>
                </a:solidFill>
              </a:rPr>
              <a:t>ŞİD 23.1.3.1 </a:t>
            </a:r>
            <a:r>
              <a:rPr lang="tr-TR" sz="2000" b="1" i="1" dirty="0" smtClean="0">
                <a:solidFill>
                  <a:srgbClr val="C00000"/>
                </a:solidFill>
                <a:effectLst>
                  <a:outerShdw blurRad="38100" dist="38100" dir="2700000" algn="tl">
                    <a:srgbClr val="000000">
                      <a:alpha val="43137"/>
                    </a:srgbClr>
                  </a:outerShdw>
                </a:effectLst>
              </a:rPr>
              <a:t>(</a:t>
            </a:r>
            <a:r>
              <a:rPr lang="tr-TR" sz="2000" b="1" i="1" u="sng" dirty="0" smtClean="0">
                <a:solidFill>
                  <a:srgbClr val="C00000"/>
                </a:solidFill>
                <a:effectLst>
                  <a:outerShdw blurRad="38100" dist="38100" dir="2700000" algn="tl">
                    <a:srgbClr val="000000">
                      <a:alpha val="43137"/>
                    </a:srgbClr>
                  </a:outerShdw>
                </a:effectLst>
              </a:rPr>
              <a:t>Kaldırılan Madde</a:t>
            </a:r>
            <a:r>
              <a:rPr lang="tr-TR" sz="2000" b="1" i="1" dirty="0" smtClean="0">
                <a:solidFill>
                  <a:srgbClr val="C00000"/>
                </a:solidFill>
                <a:effectLst>
                  <a:outerShdw blurRad="38100" dist="38100" dir="2700000" algn="tl">
                    <a:srgbClr val="000000">
                      <a:alpha val="43137"/>
                    </a:srgbClr>
                  </a:outerShdw>
                </a:effectLst>
              </a:rPr>
              <a:t>)</a:t>
            </a:r>
            <a:endParaRPr lang="tr-TR" sz="2000" b="1" i="1" dirty="0">
              <a:solidFill>
                <a:srgbClr val="C00000"/>
              </a:solidFill>
              <a:effectLst>
                <a:outerShdw blurRad="38100" dist="38100" dir="2700000" algn="tl">
                  <a:srgbClr val="000000">
                    <a:alpha val="43137"/>
                  </a:srgbClr>
                </a:outerShdw>
              </a:effectLst>
            </a:endParaRPr>
          </a:p>
          <a:p>
            <a:pPr>
              <a:defRPr/>
            </a:pPr>
            <a:endParaRPr lang="tr-TR" sz="2000" dirty="0"/>
          </a:p>
          <a:p>
            <a:pPr>
              <a:defRPr/>
            </a:pPr>
            <a:r>
              <a:rPr lang="tr-TR" sz="2000" b="1" i="1" strike="sngStrike" dirty="0" smtClean="0">
                <a:solidFill>
                  <a:srgbClr val="C00000"/>
                </a:solidFill>
                <a:effectLst>
                  <a:outerShdw blurRad="38100" dist="38100" dir="2700000" algn="tl">
                    <a:srgbClr val="000000">
                      <a:alpha val="43137"/>
                    </a:srgbClr>
                  </a:outerShdw>
                </a:effectLst>
              </a:rPr>
              <a:t>Taşıyıcı</a:t>
            </a:r>
            <a:r>
              <a:rPr lang="tr-TR" sz="2000" b="1" i="1" strike="sngStrike" dirty="0">
                <a:solidFill>
                  <a:srgbClr val="C00000"/>
                </a:solidFill>
                <a:effectLst>
                  <a:outerShdw blurRad="38100" dist="38100" dir="2700000" algn="tl">
                    <a:srgbClr val="000000">
                      <a:alpha val="43137"/>
                    </a:srgbClr>
                  </a:outerShdw>
                </a:effectLst>
              </a:rPr>
              <a:t>, Dahili Kullanım Gazı ve/veya Dengeleme Gazı için özel sözleşmeler yapmayacak, bu amaçla BOTAŞ’ın Doğal Gaz ithalat / ihracat / toptan satış üniteleri tarafından İletim </a:t>
            </a:r>
            <a:r>
              <a:rPr lang="tr-TR" sz="2000" b="1" i="1" strike="sngStrike" dirty="0" err="1">
                <a:solidFill>
                  <a:srgbClr val="C00000"/>
                </a:solidFill>
                <a:effectLst>
                  <a:outerShdw blurRad="38100" dist="38100" dir="2700000" algn="tl">
                    <a:srgbClr val="000000">
                      <a:alpha val="43137"/>
                    </a:srgbClr>
                  </a:outerShdw>
                </a:effectLst>
              </a:rPr>
              <a:t>Şebekesi’ne</a:t>
            </a:r>
            <a:r>
              <a:rPr lang="tr-TR" sz="2000" b="1" i="1" strike="sngStrike" dirty="0">
                <a:solidFill>
                  <a:srgbClr val="C00000"/>
                </a:solidFill>
                <a:effectLst>
                  <a:outerShdw blurRad="38100" dist="38100" dir="2700000" algn="tl">
                    <a:srgbClr val="000000">
                      <a:alpha val="43137"/>
                    </a:srgbClr>
                  </a:outerShdw>
                </a:effectLst>
              </a:rPr>
              <a:t> sokulan Doğal Gazı kullanacaktır</a:t>
            </a:r>
            <a:r>
              <a:rPr lang="tr-TR" sz="2000" b="1" i="1" strike="sngStrike" dirty="0" smtClean="0">
                <a:solidFill>
                  <a:srgbClr val="C00000"/>
                </a:solidFill>
                <a:effectLst>
                  <a:outerShdw blurRad="38100" dist="38100" dir="2700000" algn="tl">
                    <a:srgbClr val="000000">
                      <a:alpha val="43137"/>
                    </a:srgbClr>
                  </a:outerShdw>
                </a:effectLst>
              </a:rPr>
              <a:t>.</a:t>
            </a:r>
            <a:endParaRPr lang="tr-TR" sz="2000" b="1" i="1" strike="sngStrike" dirty="0">
              <a:solidFill>
                <a:srgbClr val="C00000"/>
              </a:solidFill>
              <a:effectLst>
                <a:outerShdw blurRad="38100" dist="38100" dir="2700000" algn="tl">
                  <a:srgbClr val="000000">
                    <a:alpha val="43137"/>
                  </a:srgbClr>
                </a:outerShdw>
              </a:effectLst>
            </a:endParaRPr>
          </a:p>
        </p:txBody>
      </p:sp>
      <p:sp>
        <p:nvSpPr>
          <p:cNvPr id="9" name="Başlık 1"/>
          <p:cNvSpPr txBox="1">
            <a:spLocks/>
          </p:cNvSpPr>
          <p:nvPr/>
        </p:nvSpPr>
        <p:spPr>
          <a:xfrm>
            <a:off x="1979712" y="6309320"/>
            <a:ext cx="5400600" cy="3600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1600" b="1" i="1" dirty="0" smtClean="0">
                <a:solidFill>
                  <a:schemeClr val="tx2"/>
                </a:solidFill>
                <a:effectLst>
                  <a:outerShdw blurRad="38100" dist="38100" dir="2700000" algn="tl">
                    <a:srgbClr val="000000">
                      <a:alpha val="43137"/>
                    </a:srgbClr>
                  </a:outerShdw>
                </a:effectLst>
              </a:rPr>
              <a:t>Dengeleme</a:t>
            </a:r>
            <a:endParaRPr lang="tr-TR" sz="1600" b="1" i="1" dirty="0">
              <a:solidFill>
                <a:schemeClr val="tx2"/>
              </a:solidFill>
              <a:effectLst>
                <a:outerShdw blurRad="38100" dist="38100" dir="2700000" algn="tl">
                  <a:srgbClr val="000000">
                    <a:alpha val="43137"/>
                  </a:srgbClr>
                </a:outerShdw>
              </a:effectLst>
            </a:endParaRPr>
          </a:p>
        </p:txBody>
      </p:sp>
      <p:sp>
        <p:nvSpPr>
          <p:cNvPr id="13" name="Metin kutusu 12"/>
          <p:cNvSpPr txBox="1"/>
          <p:nvPr/>
        </p:nvSpPr>
        <p:spPr>
          <a:xfrm>
            <a:off x="473629" y="1037926"/>
            <a:ext cx="1872208" cy="461665"/>
          </a:xfrm>
          <a:prstGeom prst="rect">
            <a:avLst/>
          </a:prstGeom>
          <a:noFill/>
        </p:spPr>
        <p:txBody>
          <a:bodyPr wrap="square" rtlCol="0">
            <a:spAutoFit/>
          </a:bodyPr>
          <a:lstStyle/>
          <a:p>
            <a:r>
              <a:rPr lang="tr-TR" sz="2400" b="1" u="sng" dirty="0" smtClean="0">
                <a:solidFill>
                  <a:schemeClr val="tx2"/>
                </a:solidFill>
              </a:rPr>
              <a:t>Sorunlar</a:t>
            </a:r>
            <a:endParaRPr lang="tr-TR" sz="2400" b="1" u="sng" dirty="0">
              <a:solidFill>
                <a:schemeClr val="tx2"/>
              </a:solidFill>
            </a:endParaRPr>
          </a:p>
        </p:txBody>
      </p:sp>
      <p:sp>
        <p:nvSpPr>
          <p:cNvPr id="14" name="Metin kutusu 13"/>
          <p:cNvSpPr txBox="1"/>
          <p:nvPr/>
        </p:nvSpPr>
        <p:spPr>
          <a:xfrm>
            <a:off x="4572000" y="1068480"/>
            <a:ext cx="2412302" cy="461665"/>
          </a:xfrm>
          <a:prstGeom prst="rect">
            <a:avLst/>
          </a:prstGeom>
          <a:noFill/>
        </p:spPr>
        <p:txBody>
          <a:bodyPr wrap="square" rtlCol="0">
            <a:spAutoFit/>
          </a:bodyPr>
          <a:lstStyle/>
          <a:p>
            <a:r>
              <a:rPr lang="tr-TR" sz="2400" b="1" u="sng" dirty="0" smtClean="0">
                <a:solidFill>
                  <a:schemeClr val="tx2"/>
                </a:solidFill>
              </a:rPr>
              <a:t>Çözüm Önerileri</a:t>
            </a:r>
            <a:endParaRPr lang="tr-TR" sz="2400" b="1" u="sng" dirty="0">
              <a:solidFill>
                <a:schemeClr val="tx2"/>
              </a:solidFill>
            </a:endParaRPr>
          </a:p>
        </p:txBody>
      </p:sp>
    </p:spTree>
    <p:extLst>
      <p:ext uri="{BB962C8B-B14F-4D97-AF65-F5344CB8AC3E}">
        <p14:creationId xmlns:p14="http://schemas.microsoft.com/office/powerpoint/2010/main" val="10046889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91680" y="2823319"/>
            <a:ext cx="5688632"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tr-TR" sz="2400" dirty="0" smtClean="0"/>
              <a:t>Dengeleme Gazı Sözleşmesi</a:t>
            </a:r>
            <a:endParaRPr lang="tr-TR" sz="2400" dirty="0"/>
          </a:p>
        </p:txBody>
      </p:sp>
      <p:sp>
        <p:nvSpPr>
          <p:cNvPr id="3" name="TextBox 2"/>
          <p:cNvSpPr txBox="1"/>
          <p:nvPr/>
        </p:nvSpPr>
        <p:spPr>
          <a:xfrm>
            <a:off x="2195736" y="1851644"/>
            <a:ext cx="4608512"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tr-TR" sz="2400" dirty="0" smtClean="0"/>
              <a:t>Dahili Kullanım Gazı</a:t>
            </a:r>
            <a:endParaRPr lang="tr-TR" sz="2400" dirty="0"/>
          </a:p>
        </p:txBody>
      </p:sp>
      <p:sp>
        <p:nvSpPr>
          <p:cNvPr id="4" name="Double Brace 3"/>
          <p:cNvSpPr/>
          <p:nvPr/>
        </p:nvSpPr>
        <p:spPr>
          <a:xfrm>
            <a:off x="1619672" y="1827193"/>
            <a:ext cx="5832649" cy="576064"/>
          </a:xfrm>
          <a:prstGeom prst="bracePair">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5" name="Double Brace 4"/>
          <p:cNvSpPr/>
          <p:nvPr/>
        </p:nvSpPr>
        <p:spPr>
          <a:xfrm>
            <a:off x="2123728" y="855447"/>
            <a:ext cx="4824536" cy="474384"/>
          </a:xfrm>
          <a:prstGeom prst="bracePair">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6" name="TextBox 5"/>
          <p:cNvSpPr txBox="1"/>
          <p:nvPr/>
        </p:nvSpPr>
        <p:spPr>
          <a:xfrm>
            <a:off x="2915816" y="836712"/>
            <a:ext cx="3100659"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tr-TR" sz="2400" dirty="0" smtClean="0"/>
              <a:t>Stok Gazı</a:t>
            </a:r>
            <a:endParaRPr lang="tr-TR" sz="2400" dirty="0"/>
          </a:p>
        </p:txBody>
      </p:sp>
      <p:sp>
        <p:nvSpPr>
          <p:cNvPr id="7" name="TextBox 6"/>
          <p:cNvSpPr txBox="1"/>
          <p:nvPr/>
        </p:nvSpPr>
        <p:spPr>
          <a:xfrm>
            <a:off x="1063487" y="3861048"/>
            <a:ext cx="7128792"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tr-TR" sz="2400" dirty="0" smtClean="0"/>
              <a:t>ŞİD 23.1.3.1 </a:t>
            </a:r>
            <a:r>
              <a:rPr lang="tr-TR" sz="2400" dirty="0"/>
              <a:t>g</a:t>
            </a:r>
            <a:r>
              <a:rPr lang="tr-TR" sz="2400" dirty="0" smtClean="0"/>
              <a:t>ereği BOTAŞ kullanılacaktır.</a:t>
            </a:r>
            <a:endParaRPr lang="tr-TR" sz="2400" dirty="0"/>
          </a:p>
        </p:txBody>
      </p:sp>
      <p:sp>
        <p:nvSpPr>
          <p:cNvPr id="8" name="Double Brace 7"/>
          <p:cNvSpPr/>
          <p:nvPr/>
        </p:nvSpPr>
        <p:spPr>
          <a:xfrm>
            <a:off x="1043608" y="2777021"/>
            <a:ext cx="7128792" cy="576064"/>
          </a:xfrm>
          <a:prstGeom prst="bracePair">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6417755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txBox="1">
            <a:spLocks/>
          </p:cNvSpPr>
          <p:nvPr/>
        </p:nvSpPr>
        <p:spPr>
          <a:xfrm>
            <a:off x="457200" y="44624"/>
            <a:ext cx="82296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3500" b="1" dirty="0" smtClean="0">
                <a:solidFill>
                  <a:srgbClr val="1F497D"/>
                </a:solidFill>
                <a:effectLst>
                  <a:outerShdw blurRad="38100" dist="38100" dir="2700000" algn="tl">
                    <a:srgbClr val="000000">
                      <a:alpha val="43137"/>
                    </a:srgbClr>
                  </a:outerShdw>
                </a:effectLst>
              </a:rPr>
              <a:t>Dengeleme Gazı Sözleşmeleri</a:t>
            </a:r>
            <a:endParaRPr lang="tr-TR" sz="3500" b="1" dirty="0">
              <a:solidFill>
                <a:srgbClr val="1F497D"/>
              </a:solidFill>
              <a:effectLst>
                <a:outerShdw blurRad="38100" dist="38100" dir="2700000" algn="tl">
                  <a:srgbClr val="000000">
                    <a:alpha val="43137"/>
                  </a:srgbClr>
                </a:outerShdw>
              </a:effectLst>
            </a:endParaRPr>
          </a:p>
        </p:txBody>
      </p:sp>
      <p:sp>
        <p:nvSpPr>
          <p:cNvPr id="3" name="İçerik Yer Tutucusu 2"/>
          <p:cNvSpPr txBox="1">
            <a:spLocks/>
          </p:cNvSpPr>
          <p:nvPr/>
        </p:nvSpPr>
        <p:spPr>
          <a:xfrm>
            <a:off x="457200" y="1268761"/>
            <a:ext cx="8229600" cy="468052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itchFamily="2" charset="2"/>
              <a:buChar char="Ø"/>
              <a:defRPr/>
            </a:pPr>
            <a:r>
              <a:rPr lang="tr-TR" sz="2400" b="1" dirty="0">
                <a:solidFill>
                  <a:schemeClr val="tx2"/>
                </a:solidFill>
              </a:rPr>
              <a:t>Taşıyıcı, diğer tedarikçilerle hangi şekilde dahili kullanım gazı/dengeleme gazı sözleşmeleri yapabilir? </a:t>
            </a:r>
            <a:endParaRPr lang="tr-TR" sz="2400" b="1" dirty="0" smtClean="0">
              <a:solidFill>
                <a:schemeClr val="tx2"/>
              </a:solidFill>
            </a:endParaRPr>
          </a:p>
          <a:p>
            <a:pPr marL="0" indent="0">
              <a:buNone/>
              <a:defRPr/>
            </a:pPr>
            <a:endParaRPr lang="tr-TR" sz="800" b="1" dirty="0">
              <a:solidFill>
                <a:schemeClr val="tx2"/>
              </a:solidFill>
            </a:endParaRPr>
          </a:p>
          <a:p>
            <a:pPr>
              <a:buFont typeface="Wingdings" pitchFamily="2" charset="2"/>
              <a:buChar char="Ø"/>
              <a:defRPr/>
            </a:pPr>
            <a:r>
              <a:rPr lang="tr-TR" sz="2400" b="1" dirty="0" smtClean="0">
                <a:solidFill>
                  <a:schemeClr val="tx2"/>
                </a:solidFill>
              </a:rPr>
              <a:t>Yıl </a:t>
            </a:r>
            <a:r>
              <a:rPr lang="tr-TR" sz="2400" b="1" dirty="0">
                <a:solidFill>
                  <a:schemeClr val="tx2"/>
                </a:solidFill>
              </a:rPr>
              <a:t>öncesinde ihale metoduyla alım yapmak mümkün müdür? Usul ve esasları nasıl olmalıdır? (</a:t>
            </a:r>
            <a:r>
              <a:rPr lang="tr-TR" sz="2400" b="1" dirty="0" err="1">
                <a:solidFill>
                  <a:schemeClr val="tx2"/>
                </a:solidFill>
              </a:rPr>
              <a:t>Peak</a:t>
            </a:r>
            <a:r>
              <a:rPr lang="tr-TR" sz="2400" b="1" dirty="0">
                <a:solidFill>
                  <a:schemeClr val="tx2"/>
                </a:solidFill>
              </a:rPr>
              <a:t> </a:t>
            </a:r>
            <a:r>
              <a:rPr lang="tr-TR" sz="2400" b="1" dirty="0" err="1">
                <a:solidFill>
                  <a:schemeClr val="tx2"/>
                </a:solidFill>
              </a:rPr>
              <a:t>Shaving</a:t>
            </a:r>
            <a:r>
              <a:rPr lang="tr-TR" sz="2400" b="1" dirty="0" smtClean="0">
                <a:solidFill>
                  <a:schemeClr val="tx2"/>
                </a:solidFill>
              </a:rPr>
              <a:t>)</a:t>
            </a:r>
          </a:p>
          <a:p>
            <a:pPr marL="0" indent="0">
              <a:buNone/>
              <a:defRPr/>
            </a:pPr>
            <a:endParaRPr lang="tr-TR" sz="800" b="1" dirty="0">
              <a:solidFill>
                <a:schemeClr val="tx2"/>
              </a:solidFill>
            </a:endParaRPr>
          </a:p>
          <a:p>
            <a:pPr>
              <a:buFont typeface="Wingdings" pitchFamily="2" charset="2"/>
              <a:buChar char="Ø"/>
              <a:defRPr/>
            </a:pPr>
            <a:r>
              <a:rPr lang="tr-TR" sz="2400" b="1" dirty="0" smtClean="0">
                <a:solidFill>
                  <a:schemeClr val="tx2"/>
                </a:solidFill>
              </a:rPr>
              <a:t>Dengeleme </a:t>
            </a:r>
            <a:r>
              <a:rPr lang="tr-TR" sz="2400" b="1" dirty="0">
                <a:solidFill>
                  <a:schemeClr val="tx2"/>
                </a:solidFill>
              </a:rPr>
              <a:t>Gazı Sözleşmeleri dengeleme gazı maliyetlerini düşürür mü</a:t>
            </a:r>
            <a:r>
              <a:rPr lang="tr-TR" sz="2400" b="1" dirty="0" smtClean="0">
                <a:solidFill>
                  <a:schemeClr val="tx2"/>
                </a:solidFill>
              </a:rPr>
              <a:t>?</a:t>
            </a:r>
          </a:p>
          <a:p>
            <a:pPr marL="0" indent="0">
              <a:buNone/>
              <a:defRPr/>
            </a:pPr>
            <a:endParaRPr lang="tr-TR" sz="800" b="1" dirty="0">
              <a:solidFill>
                <a:schemeClr val="tx2"/>
              </a:solidFill>
            </a:endParaRPr>
          </a:p>
          <a:p>
            <a:pPr>
              <a:buFont typeface="Wingdings" pitchFamily="2" charset="2"/>
              <a:buChar char="Ø"/>
              <a:defRPr/>
            </a:pPr>
            <a:r>
              <a:rPr lang="tr-TR" sz="2400" b="1" dirty="0" smtClean="0">
                <a:solidFill>
                  <a:schemeClr val="tx2"/>
                </a:solidFill>
              </a:rPr>
              <a:t>Bu </a:t>
            </a:r>
            <a:r>
              <a:rPr lang="tr-TR" sz="2400" b="1" dirty="0">
                <a:solidFill>
                  <a:schemeClr val="tx2"/>
                </a:solidFill>
              </a:rPr>
              <a:t>tür alımlarda miktar kontrolü nasıl sağlanır? Taşıyıcı ihtiyacını nasıl belirler?</a:t>
            </a:r>
          </a:p>
          <a:p>
            <a:pPr marL="0" indent="0">
              <a:buNone/>
            </a:pPr>
            <a:endParaRPr lang="tr-TR" sz="2400" b="1" dirty="0">
              <a:solidFill>
                <a:schemeClr val="tx2"/>
              </a:solidFill>
            </a:endParaRPr>
          </a:p>
        </p:txBody>
      </p:sp>
      <p:sp>
        <p:nvSpPr>
          <p:cNvPr id="4" name="Başlık 1"/>
          <p:cNvSpPr txBox="1">
            <a:spLocks/>
          </p:cNvSpPr>
          <p:nvPr/>
        </p:nvSpPr>
        <p:spPr>
          <a:xfrm>
            <a:off x="1979712" y="6309320"/>
            <a:ext cx="5400600" cy="3600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1600" b="1" i="1" dirty="0" smtClean="0">
                <a:solidFill>
                  <a:schemeClr val="tx2"/>
                </a:solidFill>
                <a:effectLst>
                  <a:outerShdw blurRad="38100" dist="38100" dir="2700000" algn="tl">
                    <a:srgbClr val="000000">
                      <a:alpha val="43137"/>
                    </a:srgbClr>
                  </a:outerShdw>
                </a:effectLst>
              </a:rPr>
              <a:t>Dengeleme</a:t>
            </a:r>
            <a:endParaRPr lang="tr-TR" sz="1600" b="1" i="1"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571670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1"/>
          <p:cNvSpPr txBox="1">
            <a:spLocks/>
          </p:cNvSpPr>
          <p:nvPr/>
        </p:nvSpPr>
        <p:spPr>
          <a:xfrm>
            <a:off x="0" y="0"/>
            <a:ext cx="9144000" cy="6093296"/>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3600" b="1" dirty="0">
              <a:solidFill>
                <a:schemeClr val="tx2"/>
              </a:solidFill>
              <a:effectLst>
                <a:outerShdw blurRad="38100" dist="38100" dir="2700000" algn="tl">
                  <a:srgbClr val="000000">
                    <a:alpha val="43137"/>
                  </a:srgbClr>
                </a:outerShdw>
              </a:effectLst>
            </a:endParaRPr>
          </a:p>
        </p:txBody>
      </p:sp>
      <p:sp>
        <p:nvSpPr>
          <p:cNvPr id="4" name="Dikdörtgen 3"/>
          <p:cNvSpPr/>
          <p:nvPr/>
        </p:nvSpPr>
        <p:spPr>
          <a:xfrm>
            <a:off x="2686713" y="2584983"/>
            <a:ext cx="3770584" cy="923330"/>
          </a:xfrm>
          <a:prstGeom prst="rect">
            <a:avLst/>
          </a:prstGeom>
        </p:spPr>
        <p:txBody>
          <a:bodyPr wrap="none">
            <a:spAutoFit/>
          </a:bodyPr>
          <a:lstStyle/>
          <a:p>
            <a:pPr algn="ctr"/>
            <a:r>
              <a:rPr lang="tr-TR" sz="5400" b="1" dirty="0" smtClean="0">
                <a:solidFill>
                  <a:schemeClr val="tx2"/>
                </a:solidFill>
                <a:effectLst>
                  <a:outerShdw blurRad="38100" dist="38100" dir="2700000" algn="tl">
                    <a:srgbClr val="000000">
                      <a:alpha val="43137"/>
                    </a:srgbClr>
                  </a:outerShdw>
                </a:effectLst>
              </a:rPr>
              <a:t>DENGELEME</a:t>
            </a:r>
          </a:p>
        </p:txBody>
      </p:sp>
    </p:spTree>
    <p:extLst>
      <p:ext uri="{BB962C8B-B14F-4D97-AF65-F5344CB8AC3E}">
        <p14:creationId xmlns:p14="http://schemas.microsoft.com/office/powerpoint/2010/main" val="24508436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txBox="1">
            <a:spLocks/>
          </p:cNvSpPr>
          <p:nvPr/>
        </p:nvSpPr>
        <p:spPr>
          <a:xfrm>
            <a:off x="457200" y="44624"/>
            <a:ext cx="82296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3500" b="1" dirty="0" smtClean="0">
                <a:solidFill>
                  <a:srgbClr val="1F497D"/>
                </a:solidFill>
                <a:effectLst>
                  <a:outerShdw blurRad="38100" dist="38100" dir="2700000" algn="tl">
                    <a:srgbClr val="000000">
                      <a:alpha val="43137"/>
                    </a:srgbClr>
                  </a:outerShdw>
                </a:effectLst>
              </a:rPr>
              <a:t>DGF Oluşumu</a:t>
            </a:r>
            <a:endParaRPr lang="tr-TR" sz="3500" b="1" dirty="0">
              <a:solidFill>
                <a:srgbClr val="1F497D"/>
              </a:solidFill>
              <a:effectLst>
                <a:outerShdw blurRad="38100" dist="38100" dir="2700000" algn="tl">
                  <a:srgbClr val="000000">
                    <a:alpha val="43137"/>
                  </a:srgbClr>
                </a:outerShdw>
              </a:effectLst>
            </a:endParaRPr>
          </a:p>
        </p:txBody>
      </p:sp>
      <p:sp>
        <p:nvSpPr>
          <p:cNvPr id="3" name="İçerik Yer Tutucusu 2"/>
          <p:cNvSpPr txBox="1">
            <a:spLocks/>
          </p:cNvSpPr>
          <p:nvPr/>
        </p:nvSpPr>
        <p:spPr>
          <a:xfrm>
            <a:off x="457200" y="1268761"/>
            <a:ext cx="8229600" cy="468052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lvl="1" indent="-342900" algn="just">
              <a:buFont typeface="Wingdings" pitchFamily="2" charset="2"/>
              <a:buChar char="Ø"/>
            </a:pPr>
            <a:r>
              <a:rPr lang="tr-TR" sz="2400" b="1" dirty="0">
                <a:solidFill>
                  <a:schemeClr val="tx2"/>
                </a:solidFill>
              </a:rPr>
              <a:t>Gün Öncesi Dengeleme Gazı </a:t>
            </a:r>
            <a:r>
              <a:rPr lang="tr-TR" sz="2400" b="1" dirty="0" smtClean="0">
                <a:solidFill>
                  <a:schemeClr val="tx2"/>
                </a:solidFill>
              </a:rPr>
              <a:t>Alımı</a:t>
            </a:r>
          </a:p>
          <a:p>
            <a:pPr marL="0" lvl="1" indent="0">
              <a:buNone/>
            </a:pPr>
            <a:endParaRPr lang="tr-TR" sz="800" b="1" dirty="0">
              <a:solidFill>
                <a:schemeClr val="tx2"/>
              </a:solidFill>
            </a:endParaRPr>
          </a:p>
          <a:p>
            <a:pPr marL="342900" lvl="1" indent="-342900">
              <a:buFont typeface="Wingdings" pitchFamily="2" charset="2"/>
              <a:buChar char="Ø"/>
            </a:pPr>
            <a:r>
              <a:rPr lang="tr-TR" sz="2400" b="1" dirty="0">
                <a:solidFill>
                  <a:schemeClr val="tx2"/>
                </a:solidFill>
              </a:rPr>
              <a:t>Talimatla (Gün Öncesi ve Gün İçi) Dengeleme Gazı </a:t>
            </a:r>
            <a:r>
              <a:rPr lang="tr-TR" sz="2400" b="1" dirty="0" smtClean="0">
                <a:solidFill>
                  <a:schemeClr val="tx2"/>
                </a:solidFill>
              </a:rPr>
              <a:t>Alımı</a:t>
            </a:r>
          </a:p>
          <a:p>
            <a:pPr marL="0" lvl="1" indent="0">
              <a:buNone/>
            </a:pPr>
            <a:endParaRPr lang="tr-TR" sz="800" b="1" dirty="0">
              <a:solidFill>
                <a:schemeClr val="tx2"/>
              </a:solidFill>
            </a:endParaRPr>
          </a:p>
          <a:p>
            <a:pPr marL="342900" lvl="1" indent="-342900">
              <a:buFont typeface="Wingdings" pitchFamily="2" charset="2"/>
              <a:buChar char="Ø"/>
            </a:pPr>
            <a:r>
              <a:rPr lang="tr-TR" sz="2400" b="1" dirty="0">
                <a:solidFill>
                  <a:schemeClr val="tx2"/>
                </a:solidFill>
              </a:rPr>
              <a:t>Uzlaştırma  ve Sıfır Bakiye Düzeltmesi</a:t>
            </a:r>
          </a:p>
          <a:p>
            <a:pPr>
              <a:buFont typeface="Wingdings" pitchFamily="2" charset="2"/>
              <a:buChar char="Ø"/>
            </a:pPr>
            <a:endParaRPr lang="tr-TR" sz="2000" b="1" dirty="0">
              <a:solidFill>
                <a:schemeClr val="tx2"/>
              </a:solidFill>
            </a:endParaRPr>
          </a:p>
        </p:txBody>
      </p:sp>
      <p:sp>
        <p:nvSpPr>
          <p:cNvPr id="4" name="Başlık 1"/>
          <p:cNvSpPr txBox="1">
            <a:spLocks/>
          </p:cNvSpPr>
          <p:nvPr/>
        </p:nvSpPr>
        <p:spPr>
          <a:xfrm>
            <a:off x="1979712" y="6309320"/>
            <a:ext cx="5400600" cy="3600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1600" b="1" i="1" dirty="0" smtClean="0">
                <a:solidFill>
                  <a:schemeClr val="tx2"/>
                </a:solidFill>
                <a:effectLst>
                  <a:outerShdw blurRad="38100" dist="38100" dir="2700000" algn="tl">
                    <a:srgbClr val="000000">
                      <a:alpha val="43137"/>
                    </a:srgbClr>
                  </a:outerShdw>
                </a:effectLst>
              </a:rPr>
              <a:t>Dengeleme</a:t>
            </a:r>
            <a:endParaRPr lang="tr-TR" sz="1600" b="1" i="1"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746654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1"/>
          <p:cNvSpPr txBox="1">
            <a:spLocks/>
          </p:cNvSpPr>
          <p:nvPr/>
        </p:nvSpPr>
        <p:spPr>
          <a:xfrm>
            <a:off x="457200" y="44624"/>
            <a:ext cx="82296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3500" b="1" dirty="0" smtClean="0">
                <a:solidFill>
                  <a:srgbClr val="1F497D"/>
                </a:solidFill>
                <a:effectLst>
                  <a:outerShdw blurRad="38100" dist="38100" dir="2700000" algn="tl">
                    <a:srgbClr val="000000">
                      <a:alpha val="43137"/>
                    </a:srgbClr>
                  </a:outerShdw>
                </a:effectLst>
              </a:rPr>
              <a:t>Gün Öncesi Dengeleme Gazı Alımı</a:t>
            </a:r>
            <a:endParaRPr lang="tr-TR" sz="3500" b="1" dirty="0">
              <a:solidFill>
                <a:srgbClr val="1F497D"/>
              </a:solidFill>
              <a:effectLst>
                <a:outerShdw blurRad="38100" dist="38100" dir="2700000" algn="tl">
                  <a:srgbClr val="000000">
                    <a:alpha val="43137"/>
                  </a:srgbClr>
                </a:outerShdw>
              </a:effectLst>
            </a:endParaRPr>
          </a:p>
        </p:txBody>
      </p:sp>
      <p:sp>
        <p:nvSpPr>
          <p:cNvPr id="4" name="İçerik Yer Tutucusu 2"/>
          <p:cNvSpPr txBox="1">
            <a:spLocks/>
          </p:cNvSpPr>
          <p:nvPr/>
        </p:nvSpPr>
        <p:spPr>
          <a:xfrm>
            <a:off x="457200" y="1268761"/>
            <a:ext cx="8229600" cy="468052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85750" lvl="1" algn="just">
              <a:buFont typeface="Wingdings" pitchFamily="2" charset="2"/>
              <a:buChar char="Ø"/>
            </a:pPr>
            <a:r>
              <a:rPr lang="tr-TR" sz="2400" b="1" dirty="0">
                <a:solidFill>
                  <a:schemeClr val="tx2"/>
                </a:solidFill>
              </a:rPr>
              <a:t>Stok, dahili kullanım gazı, dengeleme gazı ayrımlarının doğru şekilde yapıldığı bir mekanizmanın kurulduğundan emin olunmalıdır.</a:t>
            </a:r>
          </a:p>
          <a:p>
            <a:pPr marL="285750" lvl="1" algn="just">
              <a:buFont typeface="Wingdings" pitchFamily="2" charset="2"/>
              <a:buChar char="Ø"/>
            </a:pPr>
            <a:r>
              <a:rPr lang="tr-TR" sz="2400" b="1" dirty="0">
                <a:solidFill>
                  <a:schemeClr val="tx2"/>
                </a:solidFill>
              </a:rPr>
              <a:t>Tüm tarafların eşit rekabet şartlarında piyasaya katılımı temin edilmelidir.</a:t>
            </a:r>
          </a:p>
          <a:p>
            <a:pPr marL="285750" lvl="1" algn="just">
              <a:buFont typeface="Wingdings" pitchFamily="2" charset="2"/>
              <a:buChar char="Ø"/>
            </a:pPr>
            <a:r>
              <a:rPr lang="tr-TR" sz="2400" b="1" dirty="0">
                <a:solidFill>
                  <a:schemeClr val="tx2"/>
                </a:solidFill>
              </a:rPr>
              <a:t>Dengeleme Gazı Alışı/Satışı için uygun metodolojinin belirlenmesi ve yeterli süre </a:t>
            </a:r>
            <a:r>
              <a:rPr lang="tr-TR" sz="2400" b="1" dirty="0" smtClean="0">
                <a:solidFill>
                  <a:schemeClr val="tx2"/>
                </a:solidFill>
              </a:rPr>
              <a:t>simülasyon </a:t>
            </a:r>
            <a:r>
              <a:rPr lang="tr-TR" sz="2400" b="1" dirty="0">
                <a:solidFill>
                  <a:schemeClr val="tx2"/>
                </a:solidFill>
              </a:rPr>
              <a:t>döneminden geçmesi gerekmektedir.</a:t>
            </a:r>
          </a:p>
          <a:p>
            <a:pPr algn="just">
              <a:buFont typeface="Wingdings" pitchFamily="2" charset="2"/>
              <a:buChar char="Ø"/>
            </a:pPr>
            <a:r>
              <a:rPr lang="tr-TR" sz="2400" b="1" dirty="0" err="1">
                <a:solidFill>
                  <a:schemeClr val="tx2"/>
                </a:solidFill>
              </a:rPr>
              <a:t>Manipülatif</a:t>
            </a:r>
            <a:r>
              <a:rPr lang="tr-TR" sz="2400" b="1" dirty="0">
                <a:solidFill>
                  <a:schemeClr val="tx2"/>
                </a:solidFill>
              </a:rPr>
              <a:t> hareketleri engelleyecek miktar ve fiyat limitleri; teklif bilgilerine ulaşım kısıtları dikkatlice </a:t>
            </a:r>
            <a:r>
              <a:rPr lang="tr-TR" sz="2400" b="1" dirty="0" smtClean="0">
                <a:solidFill>
                  <a:schemeClr val="tx2"/>
                </a:solidFill>
              </a:rPr>
              <a:t>belirlenmelidir</a:t>
            </a:r>
          </a:p>
          <a:p>
            <a:pPr algn="just">
              <a:buFont typeface="Wingdings" pitchFamily="2" charset="2"/>
              <a:buChar char="Ø"/>
            </a:pPr>
            <a:r>
              <a:rPr lang="tr-TR" sz="2400" b="1" dirty="0" err="1">
                <a:solidFill>
                  <a:schemeClr val="tx2"/>
                </a:solidFill>
              </a:rPr>
              <a:t>Taşıyıcı’nın</a:t>
            </a:r>
            <a:r>
              <a:rPr lang="tr-TR" sz="2400" b="1" dirty="0">
                <a:solidFill>
                  <a:schemeClr val="tx2"/>
                </a:solidFill>
              </a:rPr>
              <a:t> dengeleme gazı alımında bir oyuncu olup olmayacağı netleştirilmelidir</a:t>
            </a:r>
          </a:p>
        </p:txBody>
      </p:sp>
      <p:sp>
        <p:nvSpPr>
          <p:cNvPr id="5" name="Başlık 1"/>
          <p:cNvSpPr txBox="1">
            <a:spLocks/>
          </p:cNvSpPr>
          <p:nvPr/>
        </p:nvSpPr>
        <p:spPr>
          <a:xfrm>
            <a:off x="1979712" y="6309320"/>
            <a:ext cx="5400600" cy="3600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1600" b="1" i="1" dirty="0" smtClean="0">
                <a:solidFill>
                  <a:schemeClr val="tx2"/>
                </a:solidFill>
                <a:effectLst>
                  <a:outerShdw blurRad="38100" dist="38100" dir="2700000" algn="tl">
                    <a:srgbClr val="000000">
                      <a:alpha val="43137"/>
                    </a:srgbClr>
                  </a:outerShdw>
                </a:effectLst>
              </a:rPr>
              <a:t>Dengeleme</a:t>
            </a:r>
            <a:endParaRPr lang="tr-TR" sz="1600" b="1" i="1"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0083229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Başlık 1"/>
          <p:cNvSpPr txBox="1">
            <a:spLocks/>
          </p:cNvSpPr>
          <p:nvPr/>
        </p:nvSpPr>
        <p:spPr>
          <a:xfrm>
            <a:off x="1979712" y="6309320"/>
            <a:ext cx="5400600" cy="3600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1600" b="1" i="1" dirty="0" smtClean="0">
                <a:solidFill>
                  <a:schemeClr val="tx2"/>
                </a:solidFill>
                <a:effectLst>
                  <a:outerShdw blurRad="38100" dist="38100" dir="2700000" algn="tl">
                    <a:srgbClr val="000000">
                      <a:alpha val="43137"/>
                    </a:srgbClr>
                  </a:outerShdw>
                </a:effectLst>
              </a:rPr>
              <a:t>Dengeleme</a:t>
            </a:r>
            <a:endParaRPr lang="tr-TR" sz="1600" b="1" i="1" dirty="0">
              <a:solidFill>
                <a:schemeClr val="tx2"/>
              </a:solidFill>
              <a:effectLst>
                <a:outerShdw blurRad="38100" dist="38100" dir="2700000" algn="tl">
                  <a:srgbClr val="000000">
                    <a:alpha val="43137"/>
                  </a:srgbClr>
                </a:outerShdw>
              </a:effectLst>
            </a:endParaRPr>
          </a:p>
        </p:txBody>
      </p:sp>
      <p:sp>
        <p:nvSpPr>
          <p:cNvPr id="9" name="Başlık 1"/>
          <p:cNvSpPr txBox="1">
            <a:spLocks/>
          </p:cNvSpPr>
          <p:nvPr/>
        </p:nvSpPr>
        <p:spPr>
          <a:xfrm>
            <a:off x="457200" y="44624"/>
            <a:ext cx="82296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3500" b="1" dirty="0" smtClean="0">
                <a:solidFill>
                  <a:srgbClr val="1F497D"/>
                </a:solidFill>
                <a:effectLst>
                  <a:outerShdw blurRad="38100" dist="38100" dir="2700000" algn="tl">
                    <a:srgbClr val="000000">
                      <a:alpha val="43137"/>
                    </a:srgbClr>
                  </a:outerShdw>
                </a:effectLst>
              </a:rPr>
              <a:t>Talimatla Dengeleme Gazı Alımı</a:t>
            </a:r>
            <a:endParaRPr lang="tr-TR" sz="3500" b="1" dirty="0">
              <a:solidFill>
                <a:srgbClr val="1F497D"/>
              </a:solidFill>
              <a:effectLst>
                <a:outerShdw blurRad="38100" dist="38100" dir="2700000" algn="tl">
                  <a:srgbClr val="000000">
                    <a:alpha val="43137"/>
                  </a:srgbClr>
                </a:outerShdw>
              </a:effectLst>
            </a:endParaRPr>
          </a:p>
        </p:txBody>
      </p:sp>
      <p:sp>
        <p:nvSpPr>
          <p:cNvPr id="10" name="İçerik Yer Tutucusu 2"/>
          <p:cNvSpPr txBox="1">
            <a:spLocks/>
          </p:cNvSpPr>
          <p:nvPr/>
        </p:nvSpPr>
        <p:spPr>
          <a:xfrm>
            <a:off x="457200" y="1268761"/>
            <a:ext cx="8229600" cy="468052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lvl="1" indent="-342900" algn="just">
              <a:buFont typeface="Wingdings" pitchFamily="2" charset="2"/>
              <a:buChar char="Ø"/>
            </a:pPr>
            <a:r>
              <a:rPr lang="tr-TR" sz="2400" b="1" dirty="0" err="1">
                <a:solidFill>
                  <a:schemeClr val="tx2"/>
                </a:solidFill>
              </a:rPr>
              <a:t>Taşıyıcı’nın</a:t>
            </a:r>
            <a:r>
              <a:rPr lang="tr-TR" sz="2400" b="1" dirty="0">
                <a:solidFill>
                  <a:schemeClr val="tx2"/>
                </a:solidFill>
              </a:rPr>
              <a:t> gün öncesi ve gün içi talimat mekanizması korunmalıdır.</a:t>
            </a:r>
          </a:p>
          <a:p>
            <a:pPr marL="342900" lvl="1" indent="-342900" algn="just">
              <a:buFont typeface="Wingdings" pitchFamily="2" charset="2"/>
              <a:buChar char="Ø"/>
            </a:pPr>
            <a:r>
              <a:rPr lang="tr-TR" sz="2400" b="1" dirty="0">
                <a:solidFill>
                  <a:schemeClr val="tx2"/>
                </a:solidFill>
              </a:rPr>
              <a:t>Talimatla dengeleme gazı alımının koşulları soru işareti bırakmayacak şekilde detaylandırılmalıdır. Talimatla oluşan fiyatların dengeleme gazı fiyatına etkisi detaylı olarak tartışılmalıdır.</a:t>
            </a:r>
          </a:p>
          <a:p>
            <a:pPr marL="342900" lvl="1" indent="-342900" algn="just">
              <a:buFont typeface="Wingdings" pitchFamily="2" charset="2"/>
              <a:buChar char="Ø"/>
            </a:pPr>
            <a:r>
              <a:rPr lang="tr-TR" sz="2400" b="1" dirty="0">
                <a:solidFill>
                  <a:schemeClr val="tx2"/>
                </a:solidFill>
              </a:rPr>
              <a:t>Talimatların adil değerlendirme kriterleri neticesinde oluşması tesis </a:t>
            </a:r>
            <a:r>
              <a:rPr lang="tr-TR" sz="2400" b="1" dirty="0" smtClean="0">
                <a:solidFill>
                  <a:schemeClr val="tx2"/>
                </a:solidFill>
              </a:rPr>
              <a:t>edilmelidir</a:t>
            </a:r>
          </a:p>
          <a:p>
            <a:pPr marL="342900" lvl="1" indent="-342900" algn="just">
              <a:buFont typeface="Wingdings" pitchFamily="2" charset="2"/>
              <a:buChar char="Ø"/>
            </a:pPr>
            <a:r>
              <a:rPr lang="tr-TR" sz="2400" b="1" dirty="0">
                <a:solidFill>
                  <a:schemeClr val="tx2"/>
                </a:solidFill>
              </a:rPr>
              <a:t>İlerleyen fazlarda, özellikle kesinti/kısıntı dönemlerinde uygulanmak üzere talimatlarla yük atma yöntemleri üzerine de çalışılmalıdır</a:t>
            </a:r>
          </a:p>
        </p:txBody>
      </p:sp>
    </p:spTree>
    <p:extLst>
      <p:ext uri="{BB962C8B-B14F-4D97-AF65-F5344CB8AC3E}">
        <p14:creationId xmlns:p14="http://schemas.microsoft.com/office/powerpoint/2010/main" val="14107012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txBox="1">
            <a:spLocks/>
          </p:cNvSpPr>
          <p:nvPr/>
        </p:nvSpPr>
        <p:spPr>
          <a:xfrm>
            <a:off x="457200" y="1268761"/>
            <a:ext cx="8229600" cy="468052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tr-TR" sz="2000" b="1" dirty="0">
              <a:solidFill>
                <a:schemeClr val="tx2"/>
              </a:solidFill>
            </a:endParaRPr>
          </a:p>
        </p:txBody>
      </p:sp>
      <p:sp>
        <p:nvSpPr>
          <p:cNvPr id="12" name="Başlık 1"/>
          <p:cNvSpPr txBox="1">
            <a:spLocks/>
          </p:cNvSpPr>
          <p:nvPr/>
        </p:nvSpPr>
        <p:spPr>
          <a:xfrm>
            <a:off x="1979712" y="6309320"/>
            <a:ext cx="5400600" cy="3600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1600" b="1" i="1" dirty="0" smtClean="0">
                <a:solidFill>
                  <a:schemeClr val="tx2"/>
                </a:solidFill>
                <a:effectLst>
                  <a:outerShdw blurRad="38100" dist="38100" dir="2700000" algn="tl">
                    <a:srgbClr val="000000">
                      <a:alpha val="43137"/>
                    </a:srgbClr>
                  </a:outerShdw>
                </a:effectLst>
              </a:rPr>
              <a:t>Dengeleme</a:t>
            </a:r>
            <a:endParaRPr lang="tr-TR" sz="1600" b="1" i="1" dirty="0">
              <a:solidFill>
                <a:schemeClr val="tx2"/>
              </a:solidFill>
              <a:effectLst>
                <a:outerShdw blurRad="38100" dist="38100" dir="2700000" algn="tl">
                  <a:srgbClr val="000000">
                    <a:alpha val="43137"/>
                  </a:srgbClr>
                </a:outerShdw>
              </a:effectLst>
            </a:endParaRPr>
          </a:p>
        </p:txBody>
      </p:sp>
      <p:sp>
        <p:nvSpPr>
          <p:cNvPr id="13" name="İçerik Yer Tutucusu 2"/>
          <p:cNvSpPr txBox="1">
            <a:spLocks/>
          </p:cNvSpPr>
          <p:nvPr/>
        </p:nvSpPr>
        <p:spPr>
          <a:xfrm>
            <a:off x="609600" y="1421161"/>
            <a:ext cx="8229600" cy="468052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lvl="1" indent="-342900" algn="just">
              <a:buFont typeface="Wingdings" pitchFamily="2" charset="2"/>
              <a:buChar char="Ø"/>
            </a:pPr>
            <a:r>
              <a:rPr lang="tr-TR" sz="2400" b="1" dirty="0">
                <a:solidFill>
                  <a:schemeClr val="tx2"/>
                </a:solidFill>
              </a:rPr>
              <a:t>Fiziki Uzlaşma (Günlük), Mali Uzlaşma (Aylık) detayları belirlenmelidir</a:t>
            </a:r>
            <a:r>
              <a:rPr lang="tr-TR" sz="2400" b="1" dirty="0" smtClean="0">
                <a:solidFill>
                  <a:schemeClr val="tx2"/>
                </a:solidFill>
              </a:rPr>
              <a:t>.</a:t>
            </a:r>
          </a:p>
          <a:p>
            <a:pPr marL="342900" lvl="1" indent="-342900" algn="just">
              <a:buFont typeface="Wingdings" pitchFamily="2" charset="2"/>
              <a:buChar char="Ø"/>
            </a:pPr>
            <a:r>
              <a:rPr lang="tr-TR" sz="2400" b="1" dirty="0" err="1">
                <a:solidFill>
                  <a:schemeClr val="tx2"/>
                </a:solidFill>
              </a:rPr>
              <a:t>EBT’de</a:t>
            </a:r>
            <a:r>
              <a:rPr lang="tr-TR" sz="2400" b="1" dirty="0">
                <a:solidFill>
                  <a:schemeClr val="tx2"/>
                </a:solidFill>
              </a:rPr>
              <a:t> Taşıyıcı tarafından yapılan geçmişe yönelik düzeltmelerin belirli esaslar dahilinde yapılması sağlanmalıdır.</a:t>
            </a:r>
          </a:p>
          <a:p>
            <a:pPr marL="342900" lvl="1" indent="-342900" algn="just">
              <a:buFont typeface="Wingdings" pitchFamily="2" charset="2"/>
              <a:buChar char="Ø"/>
            </a:pPr>
            <a:r>
              <a:rPr lang="tr-TR" sz="2400" b="1" dirty="0" smtClean="0">
                <a:solidFill>
                  <a:schemeClr val="tx2"/>
                </a:solidFill>
              </a:rPr>
              <a:t>Taşıyıcının </a:t>
            </a:r>
            <a:r>
              <a:rPr lang="tr-TR" sz="2400" b="1" dirty="0">
                <a:solidFill>
                  <a:schemeClr val="tx2"/>
                </a:solidFill>
              </a:rPr>
              <a:t>sıfır bakiye ile çalışma esasları belirlenmelidir (Bakiye nasıl kapanacaktır?)</a:t>
            </a:r>
          </a:p>
          <a:p>
            <a:pPr marL="342900" lvl="1" indent="-342900" algn="just">
              <a:buFont typeface="Wingdings" pitchFamily="2" charset="2"/>
              <a:buChar char="Ø"/>
            </a:pPr>
            <a:r>
              <a:rPr lang="tr-TR" sz="2400" b="1" dirty="0">
                <a:solidFill>
                  <a:schemeClr val="tx2"/>
                </a:solidFill>
              </a:rPr>
              <a:t>Sistemin getirdiği diğer bedeller? (Sistem Katılım Bedeli vs. olacak mıdır?)</a:t>
            </a:r>
          </a:p>
          <a:p>
            <a:pPr marL="342900" lvl="1" indent="-342900" algn="just">
              <a:buFont typeface="Wingdings" pitchFamily="2" charset="2"/>
              <a:buChar char="Ø"/>
            </a:pPr>
            <a:endParaRPr lang="tr-TR" sz="2400" b="1" dirty="0">
              <a:solidFill>
                <a:schemeClr val="tx2"/>
              </a:solidFill>
            </a:endParaRPr>
          </a:p>
        </p:txBody>
      </p:sp>
      <p:sp>
        <p:nvSpPr>
          <p:cNvPr id="14" name="Başlık 1"/>
          <p:cNvSpPr txBox="1">
            <a:spLocks/>
          </p:cNvSpPr>
          <p:nvPr/>
        </p:nvSpPr>
        <p:spPr>
          <a:xfrm>
            <a:off x="457200" y="44624"/>
            <a:ext cx="82296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3500" b="1" dirty="0" smtClean="0">
                <a:solidFill>
                  <a:srgbClr val="1F497D"/>
                </a:solidFill>
                <a:effectLst>
                  <a:outerShdw blurRad="38100" dist="38100" dir="2700000" algn="tl">
                    <a:srgbClr val="000000">
                      <a:alpha val="43137"/>
                    </a:srgbClr>
                  </a:outerShdw>
                </a:effectLst>
              </a:rPr>
              <a:t>Uzlaştırma ve Düzeltmeler</a:t>
            </a:r>
            <a:endParaRPr lang="tr-TR" sz="3500" b="1" dirty="0">
              <a:solidFill>
                <a:srgbClr val="1F497D"/>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54233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3212976"/>
            <a:ext cx="8280920" cy="369332"/>
          </a:xfrm>
          <a:prstGeom prst="rect">
            <a:avLst/>
          </a:prstGeom>
        </p:spPr>
        <p:txBody>
          <a:bodyPr wrap="square">
            <a:spAutoFit/>
          </a:bodyPr>
          <a:lstStyle/>
          <a:p>
            <a:pPr algn="ctr"/>
            <a:r>
              <a:rPr lang="tr-TR" b="1" i="1" dirty="0" smtClean="0">
                <a:solidFill>
                  <a:schemeClr val="tx2"/>
                </a:solidFill>
              </a:rPr>
              <a:t>Teşekkürler</a:t>
            </a:r>
            <a:endParaRPr lang="en-US" b="1" i="1" dirty="0">
              <a:solidFill>
                <a:schemeClr val="tx2"/>
              </a:solidFill>
            </a:endParaRPr>
          </a:p>
        </p:txBody>
      </p:sp>
    </p:spTree>
    <p:extLst>
      <p:ext uri="{BB962C8B-B14F-4D97-AF65-F5344CB8AC3E}">
        <p14:creationId xmlns:p14="http://schemas.microsoft.com/office/powerpoint/2010/main" val="12459450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txBox="1">
            <a:spLocks/>
          </p:cNvSpPr>
          <p:nvPr/>
        </p:nvSpPr>
        <p:spPr>
          <a:xfrm>
            <a:off x="457200" y="44624"/>
            <a:ext cx="8229600" cy="1143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3500" b="1" dirty="0" smtClean="0">
                <a:solidFill>
                  <a:srgbClr val="1F497D"/>
                </a:solidFill>
                <a:effectLst>
                  <a:outerShdw blurRad="38100" dist="38100" dir="2700000" algn="tl">
                    <a:srgbClr val="000000">
                      <a:alpha val="43137"/>
                    </a:srgbClr>
                  </a:outerShdw>
                </a:effectLst>
              </a:rPr>
              <a:t>Öncelikli Konular</a:t>
            </a:r>
            <a:endParaRPr lang="tr-TR" sz="3500" b="1" dirty="0">
              <a:solidFill>
                <a:srgbClr val="1F497D"/>
              </a:solidFill>
              <a:effectLst>
                <a:outerShdw blurRad="38100" dist="38100" dir="2700000" algn="tl">
                  <a:srgbClr val="000000">
                    <a:alpha val="43137"/>
                  </a:srgbClr>
                </a:outerShdw>
              </a:effectLst>
            </a:endParaRPr>
          </a:p>
        </p:txBody>
      </p:sp>
      <p:sp>
        <p:nvSpPr>
          <p:cNvPr id="5" name="İçerik Yer Tutucusu 2"/>
          <p:cNvSpPr txBox="1">
            <a:spLocks/>
          </p:cNvSpPr>
          <p:nvPr/>
        </p:nvSpPr>
        <p:spPr>
          <a:xfrm>
            <a:off x="457200" y="1268761"/>
            <a:ext cx="8229600" cy="468052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endParaRPr lang="tr-TR" sz="2000" b="1" dirty="0">
              <a:solidFill>
                <a:schemeClr val="tx2"/>
              </a:solidFill>
            </a:endParaRPr>
          </a:p>
        </p:txBody>
      </p:sp>
      <p:sp>
        <p:nvSpPr>
          <p:cNvPr id="8" name="İçerik Yer Tutucusu 2"/>
          <p:cNvSpPr txBox="1">
            <a:spLocks/>
          </p:cNvSpPr>
          <p:nvPr/>
        </p:nvSpPr>
        <p:spPr>
          <a:xfrm>
            <a:off x="609600" y="1268761"/>
            <a:ext cx="8229600" cy="483292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endParaRPr lang="tr-TR" sz="2000" b="1" dirty="0">
              <a:solidFill>
                <a:schemeClr val="tx2"/>
              </a:solidFill>
            </a:endParaRPr>
          </a:p>
        </p:txBody>
      </p:sp>
      <p:sp>
        <p:nvSpPr>
          <p:cNvPr id="16" name="Başlık 1"/>
          <p:cNvSpPr txBox="1">
            <a:spLocks/>
          </p:cNvSpPr>
          <p:nvPr/>
        </p:nvSpPr>
        <p:spPr>
          <a:xfrm>
            <a:off x="1979712" y="6309320"/>
            <a:ext cx="5400600" cy="3600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1600" b="1" i="1" dirty="0" smtClean="0">
                <a:solidFill>
                  <a:schemeClr val="tx2"/>
                </a:solidFill>
                <a:effectLst>
                  <a:outerShdw blurRad="38100" dist="38100" dir="2700000" algn="tl">
                    <a:srgbClr val="000000">
                      <a:alpha val="43137"/>
                    </a:srgbClr>
                  </a:outerShdw>
                </a:effectLst>
              </a:rPr>
              <a:t>Dengeleme</a:t>
            </a:r>
            <a:endParaRPr lang="tr-TR" sz="1600" b="1" i="1" dirty="0">
              <a:solidFill>
                <a:schemeClr val="tx2"/>
              </a:solidFill>
              <a:effectLst>
                <a:outerShdw blurRad="38100" dist="38100" dir="2700000" algn="tl">
                  <a:srgbClr val="000000">
                    <a:alpha val="43137"/>
                  </a:srgbClr>
                </a:outerShdw>
              </a:effectLst>
            </a:endParaRPr>
          </a:p>
        </p:txBody>
      </p:sp>
      <p:sp>
        <p:nvSpPr>
          <p:cNvPr id="12" name="İçerik Yer Tutucusu 2"/>
          <p:cNvSpPr txBox="1">
            <a:spLocks/>
          </p:cNvSpPr>
          <p:nvPr/>
        </p:nvSpPr>
        <p:spPr>
          <a:xfrm>
            <a:off x="609600" y="1421161"/>
            <a:ext cx="8229600" cy="468052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buFont typeface="Wingdings" pitchFamily="2" charset="2"/>
              <a:buChar char="Ø"/>
            </a:pPr>
            <a:r>
              <a:rPr lang="tr-TR" sz="3000" b="1" dirty="0" smtClean="0">
                <a:solidFill>
                  <a:schemeClr val="tx2"/>
                </a:solidFill>
              </a:rPr>
              <a:t>Dahili Kullanım Gazı ve Stok Gazı</a:t>
            </a:r>
          </a:p>
          <a:p>
            <a:pPr algn="just">
              <a:buFont typeface="Wingdings" pitchFamily="2" charset="2"/>
              <a:buChar char="Ø"/>
            </a:pPr>
            <a:r>
              <a:rPr lang="tr-TR" sz="3000" b="1" dirty="0" smtClean="0">
                <a:solidFill>
                  <a:schemeClr val="tx2"/>
                </a:solidFill>
              </a:rPr>
              <a:t>Taşıyıcı Talimatları</a:t>
            </a:r>
            <a:endParaRPr lang="tr-TR" sz="3000" b="1" dirty="0">
              <a:solidFill>
                <a:schemeClr val="tx2"/>
              </a:solidFill>
            </a:endParaRPr>
          </a:p>
        </p:txBody>
      </p:sp>
    </p:spTree>
    <p:extLst>
      <p:ext uri="{BB962C8B-B14F-4D97-AF65-F5344CB8AC3E}">
        <p14:creationId xmlns:p14="http://schemas.microsoft.com/office/powerpoint/2010/main" val="21553010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915816" y="836712"/>
            <a:ext cx="3100659"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tr-TR" sz="2400" dirty="0" smtClean="0"/>
              <a:t>Stok Gazı</a:t>
            </a:r>
            <a:endParaRPr lang="tr-TR" sz="2400" dirty="0"/>
          </a:p>
        </p:txBody>
      </p:sp>
    </p:spTree>
    <p:extLst>
      <p:ext uri="{BB962C8B-B14F-4D97-AF65-F5344CB8AC3E}">
        <p14:creationId xmlns:p14="http://schemas.microsoft.com/office/powerpoint/2010/main" val="35445447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txBox="1">
            <a:spLocks/>
          </p:cNvSpPr>
          <p:nvPr/>
        </p:nvSpPr>
        <p:spPr>
          <a:xfrm>
            <a:off x="457200" y="44624"/>
            <a:ext cx="82296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3500" b="1" dirty="0" smtClean="0">
                <a:solidFill>
                  <a:srgbClr val="1F497D"/>
                </a:solidFill>
                <a:effectLst>
                  <a:outerShdw blurRad="38100" dist="38100" dir="2700000" algn="tl">
                    <a:srgbClr val="000000">
                      <a:alpha val="43137"/>
                    </a:srgbClr>
                  </a:outerShdw>
                </a:effectLst>
              </a:rPr>
              <a:t>Dahili Kullanım Gazı ve Stok Gazı</a:t>
            </a:r>
            <a:endParaRPr lang="tr-TR" sz="3500" b="1" dirty="0">
              <a:solidFill>
                <a:srgbClr val="1F497D"/>
              </a:solidFill>
              <a:effectLst>
                <a:outerShdw blurRad="38100" dist="38100" dir="2700000" algn="tl">
                  <a:srgbClr val="000000">
                    <a:alpha val="43137"/>
                  </a:srgbClr>
                </a:outerShdw>
              </a:effectLst>
            </a:endParaRPr>
          </a:p>
        </p:txBody>
      </p:sp>
      <p:sp>
        <p:nvSpPr>
          <p:cNvPr id="3" name="İçerik Yer Tutucusu 2"/>
          <p:cNvSpPr txBox="1">
            <a:spLocks/>
          </p:cNvSpPr>
          <p:nvPr/>
        </p:nvSpPr>
        <p:spPr>
          <a:xfrm>
            <a:off x="457200" y="1268761"/>
            <a:ext cx="8229600" cy="468052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endParaRPr lang="tr-TR" sz="2000" b="1" dirty="0">
              <a:solidFill>
                <a:schemeClr val="tx2"/>
              </a:solidFill>
            </a:endParaRPr>
          </a:p>
        </p:txBody>
      </p:sp>
      <p:sp>
        <p:nvSpPr>
          <p:cNvPr id="8" name="Content Placeholder 2"/>
          <p:cNvSpPr txBox="1">
            <a:spLocks/>
          </p:cNvSpPr>
          <p:nvPr/>
        </p:nvSpPr>
        <p:spPr>
          <a:xfrm>
            <a:off x="457200" y="1124744"/>
            <a:ext cx="8229600" cy="5184576"/>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endParaRPr lang="tr-TR" sz="2000" b="1" dirty="0" smtClean="0">
              <a:solidFill>
                <a:srgbClr val="1F497D"/>
              </a:solidFill>
            </a:endParaRPr>
          </a:p>
        </p:txBody>
      </p:sp>
      <p:sp>
        <p:nvSpPr>
          <p:cNvPr id="9" name="Rectangle 7"/>
          <p:cNvSpPr/>
          <p:nvPr/>
        </p:nvSpPr>
        <p:spPr>
          <a:xfrm>
            <a:off x="457200" y="1584679"/>
            <a:ext cx="3886200" cy="1400383"/>
          </a:xfrm>
          <a:prstGeom prst="rect">
            <a:avLst/>
          </a:prstGeom>
          <a:ln>
            <a:noFill/>
          </a:ln>
        </p:spPr>
        <p:txBody>
          <a:bodyPr wrap="square">
            <a:spAutoFit/>
          </a:bodyPr>
          <a:lstStyle/>
          <a:p>
            <a:pPr marL="285750" indent="-285750" algn="just">
              <a:buFont typeface="Wingdings" pitchFamily="2" charset="2"/>
              <a:buChar char="Ø"/>
            </a:pPr>
            <a:r>
              <a:rPr lang="tr-TR" b="1" dirty="0">
                <a:solidFill>
                  <a:schemeClr val="tx2"/>
                </a:solidFill>
              </a:rPr>
              <a:t>İletim Şebekesi </a:t>
            </a:r>
            <a:r>
              <a:rPr lang="tr-TR" b="1" dirty="0" err="1">
                <a:solidFill>
                  <a:schemeClr val="tx2"/>
                </a:solidFill>
              </a:rPr>
              <a:t>Stoğu</a:t>
            </a:r>
            <a:r>
              <a:rPr lang="tr-TR" b="1" dirty="0">
                <a:solidFill>
                  <a:schemeClr val="tx2"/>
                </a:solidFill>
              </a:rPr>
              <a:t>, Dahili Kullanım </a:t>
            </a:r>
            <a:r>
              <a:rPr lang="tr-TR" b="1" dirty="0" err="1">
                <a:solidFill>
                  <a:schemeClr val="tx2"/>
                </a:solidFill>
              </a:rPr>
              <a:t>Gazı’nın</a:t>
            </a:r>
            <a:r>
              <a:rPr lang="tr-TR" b="1" dirty="0">
                <a:solidFill>
                  <a:schemeClr val="tx2"/>
                </a:solidFill>
              </a:rPr>
              <a:t> bir parçası olmaktan çıkarılmalı ve ayrı olarak hesaplanabilir hale getirilmelidir.</a:t>
            </a:r>
          </a:p>
          <a:p>
            <a:pPr marL="285750" indent="-285750" algn="just">
              <a:buFont typeface="Wingdings" pitchFamily="2" charset="2"/>
              <a:buChar char="Ø"/>
            </a:pPr>
            <a:endParaRPr lang="tr-TR" sz="1300" b="1" dirty="0" smtClean="0">
              <a:solidFill>
                <a:schemeClr val="tx2"/>
              </a:solidFill>
            </a:endParaRPr>
          </a:p>
        </p:txBody>
      </p:sp>
      <p:sp>
        <p:nvSpPr>
          <p:cNvPr id="12" name="Rectangle 9"/>
          <p:cNvSpPr/>
          <p:nvPr/>
        </p:nvSpPr>
        <p:spPr>
          <a:xfrm>
            <a:off x="4581880" y="1570668"/>
            <a:ext cx="4104920" cy="2031325"/>
          </a:xfrm>
          <a:prstGeom prst="rect">
            <a:avLst/>
          </a:prstGeom>
          <a:ln>
            <a:noFill/>
          </a:ln>
        </p:spPr>
        <p:txBody>
          <a:bodyPr wrap="square">
            <a:spAutoFit/>
          </a:bodyPr>
          <a:lstStyle/>
          <a:p>
            <a:pPr marL="285750" indent="-285750" algn="just">
              <a:buFont typeface="Wingdings" pitchFamily="2" charset="2"/>
              <a:buChar char="Ø"/>
            </a:pPr>
            <a:r>
              <a:rPr lang="tr-TR" b="1" dirty="0">
                <a:solidFill>
                  <a:schemeClr val="tx2"/>
                </a:solidFill>
              </a:rPr>
              <a:t>ŞİD Madde 4.1 Dahili Kullanım Gazı </a:t>
            </a:r>
            <a:r>
              <a:rPr lang="tr-TR" b="1" i="1" dirty="0">
                <a:solidFill>
                  <a:srgbClr val="C00000"/>
                </a:solidFill>
                <a:effectLst>
                  <a:outerShdw blurRad="38100" dist="38100" dir="2700000" algn="tl">
                    <a:srgbClr val="000000">
                      <a:alpha val="43137"/>
                    </a:srgbClr>
                  </a:outerShdw>
                </a:effectLst>
              </a:rPr>
              <a:t>(</a:t>
            </a:r>
            <a:r>
              <a:rPr lang="tr-TR" b="1" i="1" u="sng" dirty="0" smtClean="0">
                <a:solidFill>
                  <a:srgbClr val="C00000"/>
                </a:solidFill>
                <a:effectLst>
                  <a:outerShdw blurRad="38100" dist="38100" dir="2700000" algn="tl">
                    <a:srgbClr val="000000">
                      <a:alpha val="43137"/>
                    </a:srgbClr>
                  </a:outerShdw>
                </a:effectLst>
              </a:rPr>
              <a:t>Değişiklik)</a:t>
            </a:r>
          </a:p>
          <a:p>
            <a:pPr algn="just"/>
            <a:endParaRPr lang="tr-TR" b="1" i="1" u="sng" dirty="0">
              <a:solidFill>
                <a:srgbClr val="C00000"/>
              </a:solidFill>
            </a:endParaRPr>
          </a:p>
          <a:p>
            <a:pPr algn="just"/>
            <a:r>
              <a:rPr lang="tr-TR" b="1" dirty="0" smtClean="0">
                <a:solidFill>
                  <a:schemeClr val="tx2"/>
                </a:solidFill>
              </a:rPr>
              <a:t>Dahili </a:t>
            </a:r>
            <a:r>
              <a:rPr lang="tr-TR" b="1" dirty="0">
                <a:solidFill>
                  <a:schemeClr val="tx2"/>
                </a:solidFill>
              </a:rPr>
              <a:t>Kullanım Gazı; Taşıyıcı Kullanım Gazı</a:t>
            </a:r>
            <a:r>
              <a:rPr lang="tr-TR" b="1" i="1" dirty="0">
                <a:solidFill>
                  <a:schemeClr val="tx2"/>
                </a:solidFill>
              </a:rPr>
              <a:t>, </a:t>
            </a:r>
            <a:r>
              <a:rPr lang="tr-TR" b="1" i="1" strike="sngStrike" dirty="0">
                <a:solidFill>
                  <a:srgbClr val="C00000"/>
                </a:solidFill>
                <a:effectLst>
                  <a:outerShdw blurRad="38100" dist="38100" dir="2700000" algn="tl">
                    <a:srgbClr val="000000">
                      <a:alpha val="43137"/>
                    </a:srgbClr>
                  </a:outerShdw>
                </a:effectLst>
              </a:rPr>
              <a:t>İletim Şebekesi </a:t>
            </a:r>
            <a:r>
              <a:rPr lang="tr-TR" b="1" i="1" strike="sngStrike" dirty="0" smtClean="0">
                <a:solidFill>
                  <a:srgbClr val="C00000"/>
                </a:solidFill>
                <a:effectLst>
                  <a:outerShdw blurRad="38100" dist="38100" dir="2700000" algn="tl">
                    <a:srgbClr val="000000">
                      <a:alpha val="43137"/>
                    </a:srgbClr>
                  </a:outerShdw>
                </a:effectLst>
              </a:rPr>
              <a:t>Stoku</a:t>
            </a:r>
            <a:r>
              <a:rPr lang="tr-TR" b="1" i="1" dirty="0" smtClean="0">
                <a:solidFill>
                  <a:srgbClr val="C00000"/>
                </a:solidFill>
                <a:effectLst>
                  <a:outerShdw blurRad="38100" dist="38100" dir="2700000" algn="tl">
                    <a:srgbClr val="000000">
                      <a:alpha val="43137"/>
                    </a:srgbClr>
                  </a:outerShdw>
                </a:effectLst>
              </a:rPr>
              <a:t> </a:t>
            </a:r>
            <a:r>
              <a:rPr lang="tr-TR" b="1" dirty="0">
                <a:solidFill>
                  <a:schemeClr val="tx2"/>
                </a:solidFill>
              </a:rPr>
              <a:t>ve Hesaba Katılamayan Gazı kapsayacaktır</a:t>
            </a:r>
            <a:r>
              <a:rPr lang="tr-TR" b="1" dirty="0" smtClean="0">
                <a:solidFill>
                  <a:schemeClr val="tx2"/>
                </a:solidFill>
              </a:rPr>
              <a:t>.</a:t>
            </a:r>
            <a:endParaRPr lang="tr-TR" b="1" dirty="0">
              <a:solidFill>
                <a:schemeClr val="tx2"/>
              </a:solidFill>
            </a:endParaRPr>
          </a:p>
          <a:p>
            <a:pPr algn="just"/>
            <a:endParaRPr lang="tr-TR" b="1" i="1" dirty="0">
              <a:solidFill>
                <a:srgbClr val="C00000"/>
              </a:solidFill>
            </a:endParaRPr>
          </a:p>
        </p:txBody>
      </p:sp>
      <p:sp>
        <p:nvSpPr>
          <p:cNvPr id="14" name="Başlık 1"/>
          <p:cNvSpPr txBox="1">
            <a:spLocks/>
          </p:cNvSpPr>
          <p:nvPr/>
        </p:nvSpPr>
        <p:spPr>
          <a:xfrm>
            <a:off x="1979712" y="6309320"/>
            <a:ext cx="5400600" cy="3600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1600" b="1" i="1" dirty="0" smtClean="0">
                <a:solidFill>
                  <a:schemeClr val="tx2"/>
                </a:solidFill>
                <a:effectLst>
                  <a:outerShdw blurRad="38100" dist="38100" dir="2700000" algn="tl">
                    <a:srgbClr val="000000">
                      <a:alpha val="43137"/>
                    </a:srgbClr>
                  </a:outerShdw>
                </a:effectLst>
              </a:rPr>
              <a:t>Dengeleme</a:t>
            </a:r>
            <a:endParaRPr lang="tr-TR" sz="1600" b="1" i="1" dirty="0">
              <a:solidFill>
                <a:schemeClr val="tx2"/>
              </a:solidFill>
              <a:effectLst>
                <a:outerShdw blurRad="38100" dist="38100" dir="2700000" algn="tl">
                  <a:srgbClr val="000000">
                    <a:alpha val="43137"/>
                  </a:srgbClr>
                </a:outerShdw>
              </a:effectLst>
            </a:endParaRPr>
          </a:p>
        </p:txBody>
      </p:sp>
      <p:sp>
        <p:nvSpPr>
          <p:cNvPr id="15" name="Metin kutusu 14"/>
          <p:cNvSpPr txBox="1"/>
          <p:nvPr/>
        </p:nvSpPr>
        <p:spPr>
          <a:xfrm>
            <a:off x="473629" y="1095127"/>
            <a:ext cx="1872208" cy="461665"/>
          </a:xfrm>
          <a:prstGeom prst="rect">
            <a:avLst/>
          </a:prstGeom>
          <a:noFill/>
        </p:spPr>
        <p:txBody>
          <a:bodyPr wrap="square" rtlCol="0">
            <a:spAutoFit/>
          </a:bodyPr>
          <a:lstStyle/>
          <a:p>
            <a:r>
              <a:rPr lang="tr-TR" sz="2400" b="1" u="sng" dirty="0" smtClean="0">
                <a:solidFill>
                  <a:schemeClr val="tx2"/>
                </a:solidFill>
              </a:rPr>
              <a:t>Sorunlar</a:t>
            </a:r>
            <a:endParaRPr lang="tr-TR" sz="2400" b="1" u="sng" dirty="0">
              <a:solidFill>
                <a:schemeClr val="tx2"/>
              </a:solidFill>
            </a:endParaRPr>
          </a:p>
        </p:txBody>
      </p:sp>
      <p:sp>
        <p:nvSpPr>
          <p:cNvPr id="16" name="Metin kutusu 15"/>
          <p:cNvSpPr txBox="1"/>
          <p:nvPr/>
        </p:nvSpPr>
        <p:spPr>
          <a:xfrm>
            <a:off x="4572000" y="1068480"/>
            <a:ext cx="2412302" cy="461665"/>
          </a:xfrm>
          <a:prstGeom prst="rect">
            <a:avLst/>
          </a:prstGeom>
          <a:noFill/>
        </p:spPr>
        <p:txBody>
          <a:bodyPr wrap="square" rtlCol="0">
            <a:spAutoFit/>
          </a:bodyPr>
          <a:lstStyle/>
          <a:p>
            <a:r>
              <a:rPr lang="tr-TR" sz="2400" b="1" u="sng" dirty="0" smtClean="0">
                <a:solidFill>
                  <a:schemeClr val="tx2"/>
                </a:solidFill>
              </a:rPr>
              <a:t>Çözüm Önerileri</a:t>
            </a:r>
            <a:endParaRPr lang="tr-TR" sz="2400" b="1" u="sng" dirty="0">
              <a:solidFill>
                <a:schemeClr val="tx2"/>
              </a:solidFill>
            </a:endParaRPr>
          </a:p>
        </p:txBody>
      </p:sp>
      <p:sp>
        <p:nvSpPr>
          <p:cNvPr id="4" name="Dikdörtgen 3"/>
          <p:cNvSpPr/>
          <p:nvPr/>
        </p:nvSpPr>
        <p:spPr>
          <a:xfrm>
            <a:off x="587582" y="3763079"/>
            <a:ext cx="8213171" cy="2308324"/>
          </a:xfrm>
          <a:prstGeom prst="rect">
            <a:avLst/>
          </a:prstGeom>
        </p:spPr>
        <p:txBody>
          <a:bodyPr wrap="square">
            <a:spAutoFit/>
          </a:bodyPr>
          <a:lstStyle/>
          <a:p>
            <a:pPr algn="just"/>
            <a:r>
              <a:rPr lang="tr-TR" b="1" u="sng" dirty="0" smtClean="0">
                <a:solidFill>
                  <a:schemeClr val="tx2"/>
                </a:solidFill>
                <a:effectLst>
                  <a:outerShdw blurRad="38100" dist="38100" dir="2700000" algn="tl">
                    <a:srgbClr val="000000">
                      <a:alpha val="43137"/>
                    </a:srgbClr>
                  </a:outerShdw>
                </a:effectLst>
              </a:rPr>
              <a:t>İletim </a:t>
            </a:r>
            <a:r>
              <a:rPr lang="tr-TR" b="1" u="sng" dirty="0">
                <a:solidFill>
                  <a:schemeClr val="tx2"/>
                </a:solidFill>
                <a:effectLst>
                  <a:outerShdw blurRad="38100" dist="38100" dir="2700000" algn="tl">
                    <a:srgbClr val="000000">
                      <a:alpha val="43137"/>
                    </a:srgbClr>
                  </a:outerShdw>
                </a:effectLst>
              </a:rPr>
              <a:t>Şebekesi </a:t>
            </a:r>
            <a:r>
              <a:rPr lang="tr-TR" b="1" u="sng" dirty="0" smtClean="0">
                <a:solidFill>
                  <a:schemeClr val="tx2"/>
                </a:solidFill>
                <a:effectLst>
                  <a:outerShdw blurRad="38100" dist="38100" dir="2700000" algn="tl">
                    <a:srgbClr val="000000">
                      <a:alpha val="43137"/>
                    </a:srgbClr>
                  </a:outerShdw>
                </a:effectLst>
              </a:rPr>
              <a:t>Stoğu</a:t>
            </a:r>
            <a:r>
              <a:rPr lang="tr-TR" b="1" u="sng" dirty="0" smtClean="0">
                <a:solidFill>
                  <a:schemeClr val="tx2"/>
                </a:solidFill>
                <a:effectLst>
                  <a:outerShdw blurRad="38100" dist="38100" dir="2700000" algn="tl">
                    <a:srgbClr val="000000">
                      <a:alpha val="43137"/>
                    </a:srgbClr>
                  </a:outerShdw>
                </a:effectLst>
              </a:rPr>
              <a:t>: </a:t>
            </a:r>
            <a:r>
              <a:rPr lang="tr-TR" b="1" dirty="0" smtClean="0">
                <a:solidFill>
                  <a:schemeClr val="tx2"/>
                </a:solidFill>
              </a:rPr>
              <a:t>Her günün </a:t>
            </a:r>
            <a:r>
              <a:rPr lang="tr-TR" b="1" dirty="0">
                <a:solidFill>
                  <a:schemeClr val="tx2"/>
                </a:solidFill>
              </a:rPr>
              <a:t>başında İletim Şebekesi içinde bulunan </a:t>
            </a:r>
            <a:r>
              <a:rPr lang="tr-TR" b="1" dirty="0" smtClean="0">
                <a:solidFill>
                  <a:schemeClr val="tx2"/>
                </a:solidFill>
              </a:rPr>
              <a:t>doğalgaz miktarını </a:t>
            </a:r>
            <a:r>
              <a:rPr lang="tr-TR" b="1" dirty="0">
                <a:solidFill>
                  <a:schemeClr val="tx2"/>
                </a:solidFill>
              </a:rPr>
              <a:t>ifade eder; </a:t>
            </a:r>
          </a:p>
          <a:p>
            <a:pPr algn="just"/>
            <a:r>
              <a:rPr lang="tr-TR" b="1" u="sng" dirty="0" smtClean="0">
                <a:solidFill>
                  <a:schemeClr val="tx2"/>
                </a:solidFill>
                <a:effectLst>
                  <a:outerShdw blurRad="38100" dist="38100" dir="2700000" algn="tl">
                    <a:srgbClr val="000000">
                      <a:alpha val="43137"/>
                    </a:srgbClr>
                  </a:outerShdw>
                </a:effectLst>
              </a:rPr>
              <a:t>Taşıyıcı </a:t>
            </a:r>
            <a:r>
              <a:rPr lang="tr-TR" b="1" u="sng" dirty="0">
                <a:solidFill>
                  <a:schemeClr val="tx2"/>
                </a:solidFill>
                <a:effectLst>
                  <a:outerShdw blurRad="38100" dist="38100" dir="2700000" algn="tl">
                    <a:srgbClr val="000000">
                      <a:alpha val="43137"/>
                    </a:srgbClr>
                  </a:outerShdw>
                </a:effectLst>
              </a:rPr>
              <a:t>Kullanım </a:t>
            </a:r>
            <a:r>
              <a:rPr lang="tr-TR" b="1" u="sng" dirty="0" smtClean="0">
                <a:solidFill>
                  <a:schemeClr val="tx2"/>
                </a:solidFill>
                <a:effectLst>
                  <a:outerShdw blurRad="38100" dist="38100" dir="2700000" algn="tl">
                    <a:srgbClr val="000000">
                      <a:alpha val="43137"/>
                    </a:srgbClr>
                  </a:outerShdw>
                </a:effectLst>
              </a:rPr>
              <a:t>Gazı:</a:t>
            </a:r>
            <a:r>
              <a:rPr lang="tr-TR" b="1" dirty="0" smtClean="0">
                <a:solidFill>
                  <a:schemeClr val="tx2"/>
                </a:solidFill>
                <a:effectLst>
                  <a:outerShdw blurRad="38100" dist="38100" dir="2700000" algn="tl">
                    <a:srgbClr val="000000">
                      <a:alpha val="43137"/>
                    </a:srgbClr>
                  </a:outerShdw>
                </a:effectLst>
              </a:rPr>
              <a:t> </a:t>
            </a:r>
            <a:r>
              <a:rPr lang="tr-TR" b="1" dirty="0" smtClean="0">
                <a:solidFill>
                  <a:schemeClr val="tx2"/>
                </a:solidFill>
              </a:rPr>
              <a:t>Diğer </a:t>
            </a:r>
            <a:r>
              <a:rPr lang="tr-TR" b="1" dirty="0">
                <a:solidFill>
                  <a:schemeClr val="tx2"/>
                </a:solidFill>
              </a:rPr>
              <a:t>kullanımların yanı sıra kompresör istasyonlarında kullanılan da dahil, </a:t>
            </a:r>
            <a:r>
              <a:rPr lang="tr-TR" b="1" dirty="0" smtClean="0">
                <a:solidFill>
                  <a:schemeClr val="tx2"/>
                </a:solidFill>
              </a:rPr>
              <a:t>iletim şebekesinin </a:t>
            </a:r>
            <a:r>
              <a:rPr lang="tr-TR" b="1" dirty="0">
                <a:solidFill>
                  <a:schemeClr val="tx2"/>
                </a:solidFill>
              </a:rPr>
              <a:t>işletilmesi için </a:t>
            </a:r>
            <a:r>
              <a:rPr lang="tr-TR" b="1" dirty="0" smtClean="0">
                <a:solidFill>
                  <a:schemeClr val="tx2"/>
                </a:solidFill>
              </a:rPr>
              <a:t>taşıyıcı </a:t>
            </a:r>
            <a:r>
              <a:rPr lang="tr-TR" b="1" dirty="0">
                <a:solidFill>
                  <a:schemeClr val="tx2"/>
                </a:solidFill>
              </a:rPr>
              <a:t>tarafından kullanılan </a:t>
            </a:r>
            <a:r>
              <a:rPr lang="tr-TR" b="1" dirty="0" smtClean="0">
                <a:solidFill>
                  <a:schemeClr val="tx2"/>
                </a:solidFill>
              </a:rPr>
              <a:t>doğalgazı ifade </a:t>
            </a:r>
            <a:r>
              <a:rPr lang="tr-TR" b="1" dirty="0">
                <a:solidFill>
                  <a:schemeClr val="tx2"/>
                </a:solidFill>
              </a:rPr>
              <a:t>eder;</a:t>
            </a:r>
          </a:p>
          <a:p>
            <a:pPr algn="just"/>
            <a:r>
              <a:rPr lang="tr-TR" b="1" u="sng" dirty="0" smtClean="0">
                <a:solidFill>
                  <a:schemeClr val="tx2"/>
                </a:solidFill>
                <a:effectLst>
                  <a:outerShdw blurRad="38100" dist="38100" dir="2700000" algn="tl">
                    <a:srgbClr val="000000">
                      <a:alpha val="43137"/>
                    </a:srgbClr>
                  </a:outerShdw>
                </a:effectLst>
              </a:rPr>
              <a:t>Hesaba </a:t>
            </a:r>
            <a:r>
              <a:rPr lang="tr-TR" b="1" u="sng" dirty="0">
                <a:solidFill>
                  <a:schemeClr val="tx2"/>
                </a:solidFill>
                <a:effectLst>
                  <a:outerShdw blurRad="38100" dist="38100" dir="2700000" algn="tl">
                    <a:srgbClr val="000000">
                      <a:alpha val="43137"/>
                    </a:srgbClr>
                  </a:outerShdw>
                </a:effectLst>
              </a:rPr>
              <a:t>Katılamayan  </a:t>
            </a:r>
            <a:r>
              <a:rPr lang="tr-TR" b="1" u="sng" dirty="0" smtClean="0">
                <a:solidFill>
                  <a:schemeClr val="tx2"/>
                </a:solidFill>
                <a:effectLst>
                  <a:outerShdw blurRad="38100" dist="38100" dir="2700000" algn="tl">
                    <a:srgbClr val="000000">
                      <a:alpha val="43137"/>
                    </a:srgbClr>
                  </a:outerShdw>
                </a:effectLst>
              </a:rPr>
              <a:t>Gaz: </a:t>
            </a:r>
            <a:r>
              <a:rPr lang="tr-TR" b="1" dirty="0" smtClean="0">
                <a:solidFill>
                  <a:schemeClr val="tx2"/>
                </a:solidFill>
              </a:rPr>
              <a:t>İletim şebekesinin </a:t>
            </a:r>
            <a:r>
              <a:rPr lang="tr-TR" b="1" dirty="0">
                <a:solidFill>
                  <a:schemeClr val="tx2"/>
                </a:solidFill>
              </a:rPr>
              <a:t>herhangi bir kısmından kaybedilen veya ölçüm ekipmanlarının tolerans sınırları nedeniyle herhangi bir başka şekilde hesaba katılamayan Doğal Gazı ifade eder</a:t>
            </a:r>
          </a:p>
        </p:txBody>
      </p:sp>
    </p:spTree>
    <p:extLst>
      <p:ext uri="{BB962C8B-B14F-4D97-AF65-F5344CB8AC3E}">
        <p14:creationId xmlns:p14="http://schemas.microsoft.com/office/powerpoint/2010/main" val="22286579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195736" y="1851644"/>
            <a:ext cx="4608512"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tr-TR" sz="2400" dirty="0" smtClean="0"/>
              <a:t>Dahili Kullanım Gazı</a:t>
            </a:r>
            <a:endParaRPr lang="tr-TR" sz="2400" dirty="0"/>
          </a:p>
        </p:txBody>
      </p:sp>
      <p:sp>
        <p:nvSpPr>
          <p:cNvPr id="5" name="Double Brace 4"/>
          <p:cNvSpPr/>
          <p:nvPr/>
        </p:nvSpPr>
        <p:spPr>
          <a:xfrm>
            <a:off x="2195736" y="855447"/>
            <a:ext cx="4608512" cy="474384"/>
          </a:xfrm>
          <a:prstGeom prst="bracePair">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6" name="TextBox 5"/>
          <p:cNvSpPr txBox="1"/>
          <p:nvPr/>
        </p:nvSpPr>
        <p:spPr>
          <a:xfrm>
            <a:off x="2915816" y="836712"/>
            <a:ext cx="3100659"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tr-TR" sz="2400" dirty="0" smtClean="0"/>
              <a:t>Stok Gazı</a:t>
            </a:r>
            <a:endParaRPr lang="tr-TR" sz="2400" dirty="0"/>
          </a:p>
        </p:txBody>
      </p:sp>
      <p:sp>
        <p:nvSpPr>
          <p:cNvPr id="9" name="Rectangle 7"/>
          <p:cNvSpPr/>
          <p:nvPr/>
        </p:nvSpPr>
        <p:spPr>
          <a:xfrm>
            <a:off x="1115616" y="4797152"/>
            <a:ext cx="7055668" cy="569387"/>
          </a:xfrm>
          <a:prstGeom prst="rect">
            <a:avLst/>
          </a:prstGeom>
          <a:ln>
            <a:noFill/>
          </a:ln>
        </p:spPr>
        <p:txBody>
          <a:bodyPr wrap="square">
            <a:spAutoFit/>
          </a:bodyPr>
          <a:lstStyle/>
          <a:p>
            <a:pPr marL="285750" indent="-285750" algn="ctr">
              <a:buFont typeface="Wingdings" pitchFamily="2" charset="2"/>
              <a:buChar char="Ø"/>
            </a:pPr>
            <a:r>
              <a:rPr lang="tr-TR" b="1" dirty="0" smtClean="0">
                <a:solidFill>
                  <a:schemeClr val="tx2"/>
                </a:solidFill>
              </a:rPr>
              <a:t>ŞİD kapsamında Şebeke Stoğu Dahili Kullanım Gazının bir parçasıdır.</a:t>
            </a:r>
            <a:endParaRPr lang="tr-TR" b="1" dirty="0">
              <a:solidFill>
                <a:schemeClr val="tx2"/>
              </a:solidFill>
            </a:endParaRPr>
          </a:p>
          <a:p>
            <a:pPr marL="285750" indent="-285750" algn="just">
              <a:buFont typeface="Wingdings" pitchFamily="2" charset="2"/>
              <a:buChar char="Ø"/>
            </a:pPr>
            <a:endParaRPr lang="tr-TR" sz="1300" b="1" dirty="0" smtClean="0">
              <a:solidFill>
                <a:schemeClr val="tx2"/>
              </a:solidFill>
            </a:endParaRPr>
          </a:p>
        </p:txBody>
      </p:sp>
    </p:spTree>
    <p:extLst>
      <p:ext uri="{BB962C8B-B14F-4D97-AF65-F5344CB8AC3E}">
        <p14:creationId xmlns:p14="http://schemas.microsoft.com/office/powerpoint/2010/main" val="10464963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txBox="1">
            <a:spLocks/>
          </p:cNvSpPr>
          <p:nvPr/>
        </p:nvSpPr>
        <p:spPr>
          <a:xfrm>
            <a:off x="457200" y="1268761"/>
            <a:ext cx="8229600" cy="4680520"/>
          </a:xfrm>
          <a:prstGeom prst="rect">
            <a:avLst/>
          </a:prstGeom>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None/>
            </a:pPr>
            <a:endParaRPr lang="tr-TR" sz="2000" b="1" dirty="0">
              <a:solidFill>
                <a:schemeClr val="tx2"/>
              </a:solidFill>
            </a:endParaRPr>
          </a:p>
        </p:txBody>
      </p:sp>
      <p:sp>
        <p:nvSpPr>
          <p:cNvPr id="4" name="Rectangle 7"/>
          <p:cNvSpPr/>
          <p:nvPr/>
        </p:nvSpPr>
        <p:spPr>
          <a:xfrm>
            <a:off x="470330" y="1268761"/>
            <a:ext cx="8203340" cy="5078313"/>
          </a:xfrm>
          <a:prstGeom prst="rect">
            <a:avLst/>
          </a:prstGeom>
          <a:ln>
            <a:noFill/>
          </a:ln>
        </p:spPr>
        <p:txBody>
          <a:bodyPr wrap="square">
            <a:spAutoFit/>
          </a:bodyPr>
          <a:lstStyle/>
          <a:p>
            <a:pPr marL="285750" indent="-285750" algn="just">
              <a:buFont typeface="Wingdings" pitchFamily="2" charset="2"/>
              <a:buChar char="Ø"/>
            </a:pPr>
            <a:r>
              <a:rPr lang="tr-TR" b="1" dirty="0">
                <a:solidFill>
                  <a:schemeClr val="tx2"/>
                </a:solidFill>
                <a:effectLst>
                  <a:outerShdw blurRad="38100" dist="38100" dir="2700000" algn="tl">
                    <a:srgbClr val="000000">
                      <a:alpha val="43137"/>
                    </a:srgbClr>
                  </a:outerShdw>
                </a:effectLst>
              </a:rPr>
              <a:t>İletim Şebekesi </a:t>
            </a:r>
            <a:r>
              <a:rPr lang="tr-TR" b="1" dirty="0" smtClean="0">
                <a:solidFill>
                  <a:schemeClr val="tx2"/>
                </a:solidFill>
                <a:effectLst>
                  <a:outerShdw blurRad="38100" dist="38100" dir="2700000" algn="tl">
                    <a:srgbClr val="000000">
                      <a:alpha val="43137"/>
                    </a:srgbClr>
                  </a:outerShdw>
                </a:effectLst>
              </a:rPr>
              <a:t>Stoğunun, </a:t>
            </a:r>
            <a:r>
              <a:rPr lang="tr-TR" b="1" dirty="0">
                <a:solidFill>
                  <a:schemeClr val="tx2"/>
                </a:solidFill>
                <a:effectLst>
                  <a:outerShdw blurRad="38100" dist="38100" dir="2700000" algn="tl">
                    <a:srgbClr val="000000">
                      <a:alpha val="43137"/>
                    </a:srgbClr>
                  </a:outerShdw>
                </a:effectLst>
              </a:rPr>
              <a:t>İletim </a:t>
            </a:r>
            <a:r>
              <a:rPr lang="tr-TR" b="1" dirty="0" smtClean="0">
                <a:solidFill>
                  <a:schemeClr val="tx2"/>
                </a:solidFill>
                <a:effectLst>
                  <a:outerShdw blurRad="38100" dist="38100" dir="2700000" algn="tl">
                    <a:srgbClr val="000000">
                      <a:alpha val="43137"/>
                    </a:srgbClr>
                  </a:outerShdw>
                </a:effectLst>
              </a:rPr>
              <a:t>Şebekesinin </a:t>
            </a:r>
            <a:r>
              <a:rPr lang="tr-TR" b="1" dirty="0">
                <a:solidFill>
                  <a:schemeClr val="tx2"/>
                </a:solidFill>
                <a:effectLst>
                  <a:outerShdw blurRad="38100" dist="38100" dir="2700000" algn="tl">
                    <a:srgbClr val="000000">
                      <a:alpha val="43137"/>
                    </a:srgbClr>
                  </a:outerShdw>
                </a:effectLst>
              </a:rPr>
              <a:t>Asgari ve Azami Stok seviyelerinin doğru olarak hesaplanması takip edilmesi, ve şeffaf olarak yayımlanması sağlıklı işleyen bir piyasa ve dengeleme mekanizması için elzemdir. İletim Şebekesi </a:t>
            </a:r>
            <a:r>
              <a:rPr lang="tr-TR" b="1" dirty="0" smtClean="0">
                <a:solidFill>
                  <a:schemeClr val="tx2"/>
                </a:solidFill>
                <a:effectLst>
                  <a:outerShdw blurRad="38100" dist="38100" dir="2700000" algn="tl">
                    <a:srgbClr val="000000">
                      <a:alpha val="43137"/>
                    </a:srgbClr>
                  </a:outerShdw>
                </a:effectLst>
              </a:rPr>
              <a:t>Stokunun </a:t>
            </a:r>
            <a:r>
              <a:rPr lang="tr-TR" b="1" i="1" dirty="0" smtClean="0">
                <a:solidFill>
                  <a:schemeClr val="tx2"/>
                </a:solidFill>
                <a:effectLst>
                  <a:outerShdw blurRad="38100" dist="38100" dir="2700000" algn="tl">
                    <a:srgbClr val="000000">
                      <a:alpha val="43137"/>
                    </a:srgbClr>
                  </a:outerShdw>
                </a:effectLst>
              </a:rPr>
              <a:t>günlük</a:t>
            </a:r>
            <a:r>
              <a:rPr lang="tr-TR" b="1" dirty="0" smtClean="0">
                <a:solidFill>
                  <a:schemeClr val="tx2"/>
                </a:solidFill>
                <a:effectLst>
                  <a:outerShdw blurRad="38100" dist="38100" dir="2700000" algn="tl">
                    <a:srgbClr val="000000">
                      <a:alpha val="43137"/>
                    </a:srgbClr>
                  </a:outerShdw>
                </a:effectLst>
              </a:rPr>
              <a:t> </a:t>
            </a:r>
            <a:r>
              <a:rPr lang="tr-TR" b="1" dirty="0">
                <a:solidFill>
                  <a:schemeClr val="tx2"/>
                </a:solidFill>
                <a:effectLst>
                  <a:outerShdw blurRad="38100" dist="38100" dir="2700000" algn="tl">
                    <a:srgbClr val="000000">
                      <a:alpha val="43137"/>
                    </a:srgbClr>
                  </a:outerShdw>
                </a:effectLst>
              </a:rPr>
              <a:t>takip edilmesiyle sistemin gerçek dengesizlik maliyetleri de ortaya </a:t>
            </a:r>
            <a:r>
              <a:rPr lang="tr-TR" b="1" dirty="0" smtClean="0">
                <a:solidFill>
                  <a:schemeClr val="tx2"/>
                </a:solidFill>
                <a:effectLst>
                  <a:outerShdw blurRad="38100" dist="38100" dir="2700000" algn="tl">
                    <a:srgbClr val="000000">
                      <a:alpha val="43137"/>
                    </a:srgbClr>
                  </a:outerShdw>
                </a:effectLst>
              </a:rPr>
              <a:t>çıkacaktır</a:t>
            </a:r>
            <a:r>
              <a:rPr lang="tr-TR" b="1" dirty="0">
                <a:solidFill>
                  <a:schemeClr val="tx2"/>
                </a:solidFill>
                <a:effectLst>
                  <a:outerShdw blurRad="38100" dist="38100" dir="2700000" algn="tl">
                    <a:srgbClr val="000000">
                      <a:alpha val="43137"/>
                    </a:srgbClr>
                  </a:outerShdw>
                </a:effectLst>
              </a:rPr>
              <a:t>. Dahili Kullanım Gazı fiyatı; </a:t>
            </a:r>
            <a:r>
              <a:rPr lang="tr-TR" b="1" dirty="0" err="1">
                <a:solidFill>
                  <a:schemeClr val="tx2"/>
                </a:solidFill>
                <a:effectLst>
                  <a:outerShdw blurRad="38100" dist="38100" dir="2700000" algn="tl">
                    <a:srgbClr val="000000">
                      <a:alpha val="43137"/>
                    </a:srgbClr>
                  </a:outerShdw>
                </a:effectLst>
              </a:rPr>
              <a:t>Taşıyıcı'nın</a:t>
            </a:r>
            <a:r>
              <a:rPr lang="tr-TR" b="1" dirty="0">
                <a:solidFill>
                  <a:schemeClr val="tx2"/>
                </a:solidFill>
                <a:effectLst>
                  <a:outerShdw blurRad="38100" dist="38100" dir="2700000" algn="tl">
                    <a:srgbClr val="000000">
                      <a:alpha val="43137"/>
                    </a:srgbClr>
                  </a:outerShdw>
                </a:effectLst>
              </a:rPr>
              <a:t> günlük alacağı tekliflerle günlük belirlenebilmelidir. Bunun bir diğer alternatifi gaz yılı öncesinde imzalanacak olan Dahili Kullanım Gazı Sözleşmesi ile belirlenmesidir.</a:t>
            </a:r>
          </a:p>
          <a:p>
            <a:pPr algn="just"/>
            <a:endParaRPr lang="tr-TR" b="1" dirty="0" smtClean="0">
              <a:solidFill>
                <a:schemeClr val="tx2"/>
              </a:solidFill>
            </a:endParaRPr>
          </a:p>
          <a:p>
            <a:pPr marL="285750" indent="-285750" algn="just">
              <a:buFont typeface="Wingdings" pitchFamily="2" charset="2"/>
              <a:buChar char="Ø"/>
            </a:pPr>
            <a:r>
              <a:rPr lang="tr-TR" b="1" dirty="0">
                <a:solidFill>
                  <a:schemeClr val="tx2"/>
                </a:solidFill>
              </a:rPr>
              <a:t>ŞİD 4.3 İletim Şebekesi </a:t>
            </a:r>
            <a:r>
              <a:rPr lang="tr-TR" b="1" dirty="0" smtClean="0">
                <a:solidFill>
                  <a:schemeClr val="tx2"/>
                </a:solidFill>
              </a:rPr>
              <a:t>Stoku:</a:t>
            </a:r>
            <a:endParaRPr lang="tr-TR" b="1" dirty="0">
              <a:solidFill>
                <a:schemeClr val="tx2"/>
              </a:solidFill>
            </a:endParaRPr>
          </a:p>
          <a:p>
            <a:pPr algn="just"/>
            <a:endParaRPr lang="tr-TR" b="1" i="1" dirty="0">
              <a:solidFill>
                <a:schemeClr val="tx2"/>
              </a:solidFill>
            </a:endParaRPr>
          </a:p>
          <a:p>
            <a:pPr algn="just"/>
            <a:r>
              <a:rPr lang="tr-TR" b="1" dirty="0">
                <a:solidFill>
                  <a:schemeClr val="tx2"/>
                </a:solidFill>
              </a:rPr>
              <a:t>Taşıyıcı İletim Şebekesi Asgari Stokunun düzeyini, ana iletim şebekesinin </a:t>
            </a:r>
            <a:r>
              <a:rPr lang="tr-TR" b="1" dirty="0" err="1">
                <a:solidFill>
                  <a:schemeClr val="tx2"/>
                </a:solidFill>
              </a:rPr>
              <a:t>segmentleri</a:t>
            </a:r>
            <a:r>
              <a:rPr lang="tr-TR" b="1" dirty="0">
                <a:solidFill>
                  <a:schemeClr val="tx2"/>
                </a:solidFill>
              </a:rPr>
              <a:t> için ayrı olmak üzere her gaz yılı başında </a:t>
            </a:r>
            <a:r>
              <a:rPr lang="tr-TR" b="1" dirty="0" err="1">
                <a:solidFill>
                  <a:schemeClr val="tx2"/>
                </a:solidFill>
              </a:rPr>
              <a:t>EBT'de</a:t>
            </a:r>
            <a:r>
              <a:rPr lang="tr-TR" b="1" dirty="0">
                <a:solidFill>
                  <a:schemeClr val="tx2"/>
                </a:solidFill>
              </a:rPr>
              <a:t> duyurur. Taşıyıcı, Gün içinde Ana İletim Şebekesinin </a:t>
            </a:r>
            <a:r>
              <a:rPr lang="tr-TR" b="1" dirty="0" err="1">
                <a:solidFill>
                  <a:schemeClr val="tx2"/>
                </a:solidFill>
              </a:rPr>
              <a:t>segmentlerinde</a:t>
            </a:r>
            <a:r>
              <a:rPr lang="tr-TR" b="1" dirty="0">
                <a:solidFill>
                  <a:schemeClr val="tx2"/>
                </a:solidFill>
              </a:rPr>
              <a:t> asgari basınç 50 Bar, azami basınç 75 Bar olacak şekilde dengeleme işlemlerini gerçekleştirir. Gaz Yılı içinde yeni iletim şebekesi </a:t>
            </a:r>
            <a:r>
              <a:rPr lang="tr-TR" b="1" dirty="0" err="1">
                <a:solidFill>
                  <a:schemeClr val="tx2"/>
                </a:solidFill>
              </a:rPr>
              <a:t>segmentleri</a:t>
            </a:r>
            <a:r>
              <a:rPr lang="tr-TR" b="1" dirty="0">
                <a:solidFill>
                  <a:schemeClr val="tx2"/>
                </a:solidFill>
              </a:rPr>
              <a:t> devreye alınırsa, İletim Şebekesi Asgari Stokunun düzeyine ilişkin bilgiler değiştirilerek </a:t>
            </a:r>
            <a:r>
              <a:rPr lang="tr-TR" b="1" dirty="0" err="1">
                <a:solidFill>
                  <a:schemeClr val="tx2"/>
                </a:solidFill>
              </a:rPr>
              <a:t>EBT'de</a:t>
            </a:r>
            <a:r>
              <a:rPr lang="tr-TR" b="1" dirty="0">
                <a:solidFill>
                  <a:schemeClr val="tx2"/>
                </a:solidFill>
              </a:rPr>
              <a:t> yeniden açıklanır. </a:t>
            </a:r>
            <a:r>
              <a:rPr lang="tr-TR" b="1" i="1" dirty="0">
                <a:solidFill>
                  <a:schemeClr val="tx2"/>
                </a:solidFill>
                <a:effectLst>
                  <a:outerShdw blurRad="38100" dist="38100" dir="2700000" algn="tl">
                    <a:srgbClr val="000000">
                      <a:alpha val="43137"/>
                    </a:srgbClr>
                  </a:outerShdw>
                </a:effectLst>
              </a:rPr>
              <a:t>Taşıyıcı, günlük olarak İletim Şebekesi </a:t>
            </a:r>
            <a:r>
              <a:rPr lang="tr-TR" b="1" i="1" dirty="0" err="1">
                <a:solidFill>
                  <a:schemeClr val="tx2"/>
                </a:solidFill>
                <a:effectLst>
                  <a:outerShdw blurRad="38100" dist="38100" dir="2700000" algn="tl">
                    <a:srgbClr val="000000">
                      <a:alpha val="43137"/>
                    </a:srgbClr>
                  </a:outerShdw>
                </a:effectLst>
              </a:rPr>
              <a:t>Stoğunu</a:t>
            </a:r>
            <a:r>
              <a:rPr lang="tr-TR" b="1" i="1" dirty="0">
                <a:solidFill>
                  <a:schemeClr val="tx2"/>
                </a:solidFill>
                <a:effectLst>
                  <a:outerShdw blurRad="38100" dist="38100" dir="2700000" algn="tl">
                    <a:srgbClr val="000000">
                      <a:alpha val="43137"/>
                    </a:srgbClr>
                  </a:outerShdw>
                </a:effectLst>
              </a:rPr>
              <a:t> yayınlar</a:t>
            </a:r>
            <a:r>
              <a:rPr lang="tr-TR" b="1" i="1" dirty="0" smtClean="0">
                <a:solidFill>
                  <a:schemeClr val="tx2"/>
                </a:solidFill>
              </a:rPr>
              <a:t>. </a:t>
            </a:r>
            <a:endParaRPr lang="tr-TR" b="1" dirty="0" smtClean="0">
              <a:solidFill>
                <a:schemeClr val="tx2"/>
              </a:solidFill>
            </a:endParaRPr>
          </a:p>
          <a:p>
            <a:pPr marL="285750" indent="-285750" algn="just">
              <a:buFont typeface="Wingdings" pitchFamily="2" charset="2"/>
              <a:buChar char="Ø"/>
            </a:pPr>
            <a:endParaRPr lang="tr-TR" b="1" dirty="0" smtClean="0">
              <a:solidFill>
                <a:schemeClr val="tx2"/>
              </a:solidFill>
            </a:endParaRPr>
          </a:p>
        </p:txBody>
      </p:sp>
      <p:sp>
        <p:nvSpPr>
          <p:cNvPr id="11" name="Başlık 1"/>
          <p:cNvSpPr txBox="1">
            <a:spLocks/>
          </p:cNvSpPr>
          <p:nvPr/>
        </p:nvSpPr>
        <p:spPr>
          <a:xfrm>
            <a:off x="1979712" y="6309320"/>
            <a:ext cx="5400600" cy="36004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sz="1600" b="1" i="1" dirty="0" smtClean="0">
                <a:solidFill>
                  <a:schemeClr val="tx2"/>
                </a:solidFill>
                <a:effectLst>
                  <a:outerShdw blurRad="38100" dist="38100" dir="2700000" algn="tl">
                    <a:srgbClr val="000000">
                      <a:alpha val="43137"/>
                    </a:srgbClr>
                  </a:outerShdw>
                </a:effectLst>
              </a:rPr>
              <a:t>Dengeleme</a:t>
            </a:r>
            <a:endParaRPr lang="tr-TR" sz="1600" b="1" i="1" dirty="0">
              <a:solidFill>
                <a:schemeClr val="tx2"/>
              </a:solidFill>
              <a:effectLst>
                <a:outerShdw blurRad="38100" dist="38100" dir="2700000" algn="tl">
                  <a:srgbClr val="000000">
                    <a:alpha val="43137"/>
                  </a:srgbClr>
                </a:outerShdw>
              </a:effectLst>
            </a:endParaRPr>
          </a:p>
        </p:txBody>
      </p:sp>
      <p:sp>
        <p:nvSpPr>
          <p:cNvPr id="12" name="Başlık 1"/>
          <p:cNvSpPr txBox="1">
            <a:spLocks/>
          </p:cNvSpPr>
          <p:nvPr/>
        </p:nvSpPr>
        <p:spPr>
          <a:xfrm>
            <a:off x="457200" y="44624"/>
            <a:ext cx="82296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3500" b="1" dirty="0" smtClean="0">
                <a:solidFill>
                  <a:srgbClr val="1F497D"/>
                </a:solidFill>
                <a:effectLst>
                  <a:outerShdw blurRad="38100" dist="38100" dir="2700000" algn="tl">
                    <a:srgbClr val="000000">
                      <a:alpha val="43137"/>
                    </a:srgbClr>
                  </a:outerShdw>
                </a:effectLst>
              </a:rPr>
              <a:t>Dahili Kullanım Gazı ve Stok Gazı</a:t>
            </a:r>
            <a:endParaRPr lang="tr-TR" sz="3500" b="1" dirty="0">
              <a:solidFill>
                <a:srgbClr val="1F497D"/>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564285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69" y="1340768"/>
            <a:ext cx="9127724" cy="40130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Başlık 1"/>
          <p:cNvSpPr txBox="1">
            <a:spLocks/>
          </p:cNvSpPr>
          <p:nvPr/>
        </p:nvSpPr>
        <p:spPr>
          <a:xfrm>
            <a:off x="457200" y="44624"/>
            <a:ext cx="82296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3500" b="1" dirty="0" smtClean="0">
                <a:solidFill>
                  <a:srgbClr val="1F497D"/>
                </a:solidFill>
                <a:effectLst>
                  <a:outerShdw blurRad="38100" dist="38100" dir="2700000" algn="tl">
                    <a:srgbClr val="000000">
                      <a:alpha val="43137"/>
                    </a:srgbClr>
                  </a:outerShdw>
                </a:effectLst>
              </a:rPr>
              <a:t>Örnek (Polonya)</a:t>
            </a:r>
            <a:endParaRPr lang="tr-TR" sz="3500" b="1" dirty="0">
              <a:solidFill>
                <a:srgbClr val="1F497D"/>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843051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38" y="692696"/>
            <a:ext cx="9077325" cy="538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Başlık 1"/>
          <p:cNvSpPr txBox="1">
            <a:spLocks/>
          </p:cNvSpPr>
          <p:nvPr/>
        </p:nvSpPr>
        <p:spPr>
          <a:xfrm>
            <a:off x="457200" y="44624"/>
            <a:ext cx="8229600" cy="11430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3500" b="1" dirty="0" smtClean="0">
                <a:solidFill>
                  <a:srgbClr val="1F497D"/>
                </a:solidFill>
                <a:effectLst>
                  <a:outerShdw blurRad="38100" dist="38100" dir="2700000" algn="tl">
                    <a:srgbClr val="000000">
                      <a:alpha val="43137"/>
                    </a:srgbClr>
                  </a:outerShdw>
                </a:effectLst>
              </a:rPr>
              <a:t>Örnek (Fransa)</a:t>
            </a:r>
            <a:endParaRPr lang="tr-TR" sz="3500" b="1" dirty="0">
              <a:solidFill>
                <a:srgbClr val="1F497D"/>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3350309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907</TotalTime>
  <Words>1712</Words>
  <Application>Microsoft Office PowerPoint</Application>
  <PresentationFormat>On-screen Show (4:3)</PresentationFormat>
  <Paragraphs>192</Paragraphs>
  <Slides>24</Slides>
  <Notes>21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Ofis Teması</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Eser</dc:creator>
  <cp:lastModifiedBy>Özdemir Özçelik</cp:lastModifiedBy>
  <cp:revision>83</cp:revision>
  <dcterms:created xsi:type="dcterms:W3CDTF">2013-04-18T10:05:54Z</dcterms:created>
  <dcterms:modified xsi:type="dcterms:W3CDTF">2013-04-25T21:05:47Z</dcterms:modified>
</cp:coreProperties>
</file>