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 id="265" r:id="rId7"/>
    <p:sldId id="266" r:id="rId8"/>
    <p:sldId id="267" r:id="rId9"/>
    <p:sldId id="268" r:id="rId10"/>
    <p:sldId id="269" r:id="rId11"/>
    <p:sldId id="270" r:id="rId12"/>
    <p:sldId id="259" r:id="rId1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044"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9A9C9B9C-C498-4776-8C0D-19B679A475DC}" type="datetimeFigureOut">
              <a:rPr lang="tr-TR" smtClean="0"/>
              <a:pPr/>
              <a:t>24.04.2013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BC221-3FD2-4305-8414-A5DDA57BB80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A9C9B9C-C498-4776-8C0D-19B679A475DC}" type="datetimeFigureOut">
              <a:rPr lang="tr-TR" smtClean="0"/>
              <a:pPr/>
              <a:t>24.04.2013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BC221-3FD2-4305-8414-A5DDA57BB80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A9C9B9C-C498-4776-8C0D-19B679A475DC}" type="datetimeFigureOut">
              <a:rPr lang="tr-TR" smtClean="0"/>
              <a:pPr/>
              <a:t>24.04.2013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BC221-3FD2-4305-8414-A5DDA57BB80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9A9C9B9C-C498-4776-8C0D-19B679A475DC}" type="datetimeFigureOut">
              <a:rPr lang="tr-TR" smtClean="0"/>
              <a:pPr/>
              <a:t>24.04.2013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BC221-3FD2-4305-8414-A5DDA57BB80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A9C9B9C-C498-4776-8C0D-19B679A475DC}" type="datetimeFigureOut">
              <a:rPr lang="tr-TR" smtClean="0"/>
              <a:pPr/>
              <a:t>24.04.2013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69BC221-3FD2-4305-8414-A5DDA57BB80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9A9C9B9C-C498-4776-8C0D-19B679A475DC}" type="datetimeFigureOut">
              <a:rPr lang="tr-TR" smtClean="0"/>
              <a:pPr/>
              <a:t>24.04.2013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69BC221-3FD2-4305-8414-A5DDA57BB80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9A9C9B9C-C498-4776-8C0D-19B679A475DC}" type="datetimeFigureOut">
              <a:rPr lang="tr-TR" smtClean="0"/>
              <a:pPr/>
              <a:t>24.04.2013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69BC221-3FD2-4305-8414-A5DDA57BB80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A9C9B9C-C498-4776-8C0D-19B679A475DC}" type="datetimeFigureOut">
              <a:rPr lang="tr-TR" smtClean="0"/>
              <a:pPr/>
              <a:t>24.04.2013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69BC221-3FD2-4305-8414-A5DDA57BB80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A9C9B9C-C498-4776-8C0D-19B679A475DC}" type="datetimeFigureOut">
              <a:rPr lang="tr-TR" smtClean="0"/>
              <a:pPr/>
              <a:t>24.04.2013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69BC221-3FD2-4305-8414-A5DDA57BB80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A9C9B9C-C498-4776-8C0D-19B679A475DC}" type="datetimeFigureOut">
              <a:rPr lang="tr-TR" smtClean="0"/>
              <a:pPr/>
              <a:t>24.04.2013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69BC221-3FD2-4305-8414-A5DDA57BB80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9A9C9B9C-C498-4776-8C0D-19B679A475DC}" type="datetimeFigureOut">
              <a:rPr lang="tr-TR" smtClean="0"/>
              <a:pPr/>
              <a:t>24.04.2013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69BC221-3FD2-4305-8414-A5DDA57BB80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C9B9C-C498-4776-8C0D-19B679A475DC}" type="datetimeFigureOut">
              <a:rPr lang="tr-TR" smtClean="0"/>
              <a:pPr/>
              <a:t>24.04.2013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BC221-3FD2-4305-8414-A5DDA57BB80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740090"/>
          </a:xfrm>
          <a:prstGeom prst="rect">
            <a:avLst/>
          </a:prstGeom>
        </p:spPr>
      </p:pic>
      <p:sp>
        <p:nvSpPr>
          <p:cNvPr id="6" name="Metin kutusu 5"/>
          <p:cNvSpPr txBox="1"/>
          <p:nvPr/>
        </p:nvSpPr>
        <p:spPr>
          <a:xfrm>
            <a:off x="179512" y="908720"/>
            <a:ext cx="3344452" cy="2554545"/>
          </a:xfrm>
          <a:prstGeom prst="rect">
            <a:avLst/>
          </a:prstGeom>
          <a:noFill/>
        </p:spPr>
        <p:txBody>
          <a:bodyPr wrap="square" rtlCol="0">
            <a:spAutoFit/>
          </a:bodyPr>
          <a:lstStyle/>
          <a:p>
            <a:pPr algn="ctr"/>
            <a:r>
              <a:rPr lang="tr-TR" sz="3200" dirty="0" smtClean="0"/>
              <a:t>DOĞALGAZ İLETİM ŞEBEKESİNDE DENGESİZLİKLER VE </a:t>
            </a:r>
          </a:p>
          <a:p>
            <a:pPr algn="ctr"/>
            <a:r>
              <a:rPr lang="tr-TR" sz="3200" dirty="0" smtClean="0"/>
              <a:t>TİCARET</a:t>
            </a:r>
            <a:endParaRPr lang="tr-TR" sz="3200" dirty="0"/>
          </a:p>
        </p:txBody>
      </p:sp>
      <p:sp>
        <p:nvSpPr>
          <p:cNvPr id="7" name="Metin kutusu 6"/>
          <p:cNvSpPr txBox="1"/>
          <p:nvPr/>
        </p:nvSpPr>
        <p:spPr>
          <a:xfrm>
            <a:off x="5364088" y="4992581"/>
            <a:ext cx="2448272" cy="923330"/>
          </a:xfrm>
          <a:prstGeom prst="rect">
            <a:avLst/>
          </a:prstGeom>
          <a:noFill/>
        </p:spPr>
        <p:txBody>
          <a:bodyPr wrap="square" rtlCol="0">
            <a:spAutoFit/>
          </a:bodyPr>
          <a:lstStyle/>
          <a:p>
            <a:pPr algn="ctr"/>
            <a:r>
              <a:rPr lang="tr-TR" dirty="0" smtClean="0"/>
              <a:t>EPDK Doğalgaz Dairesi</a:t>
            </a:r>
          </a:p>
          <a:p>
            <a:pPr algn="ctr"/>
            <a:r>
              <a:rPr lang="tr-TR" dirty="0" smtClean="0"/>
              <a:t>7. Taşıtanlar Formu</a:t>
            </a:r>
          </a:p>
          <a:p>
            <a:pPr algn="ctr"/>
            <a:r>
              <a:rPr lang="tr-TR" dirty="0" smtClean="0"/>
              <a:t>Bursa 26 Nisan 2013</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Başlık 1"/>
          <p:cNvSpPr txBox="1">
            <a:spLocks/>
          </p:cNvSpPr>
          <p:nvPr/>
        </p:nvSpPr>
        <p:spPr>
          <a:xfrm>
            <a:off x="1835695" y="116632"/>
            <a:ext cx="7128793" cy="1368152"/>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Toptan Satış Faaliyeti ve Dengeleme: Hedef</a:t>
            </a:r>
            <a:endParaRPr lang="tr-TR" dirty="0"/>
          </a:p>
        </p:txBody>
      </p:sp>
      <p:sp>
        <p:nvSpPr>
          <p:cNvPr id="7" name="İçerik Yer Tutucusu 4"/>
          <p:cNvSpPr>
            <a:spLocks noGrp="1"/>
          </p:cNvSpPr>
          <p:nvPr>
            <p:ph idx="1"/>
          </p:nvPr>
        </p:nvSpPr>
        <p:spPr>
          <a:xfrm>
            <a:off x="719840" y="1724184"/>
            <a:ext cx="5256584" cy="601216"/>
          </a:xfrm>
        </p:spPr>
        <p:txBody>
          <a:bodyPr>
            <a:noAutofit/>
          </a:bodyPr>
          <a:lstStyle/>
          <a:p>
            <a:pPr marL="0" indent="0">
              <a:buNone/>
            </a:pPr>
            <a:r>
              <a:rPr lang="tr-TR" sz="4000" dirty="0" smtClean="0">
                <a:effectLst>
                  <a:outerShdw blurRad="38100" dist="38100" dir="2700000" algn="tl">
                    <a:srgbClr val="000000">
                      <a:alpha val="43137"/>
                    </a:srgbClr>
                  </a:outerShdw>
                </a:effectLst>
              </a:rPr>
              <a:t>Toptan Satış Piyasası</a:t>
            </a:r>
            <a:endParaRPr lang="tr-TR" sz="4000" dirty="0">
              <a:effectLst>
                <a:outerShdw blurRad="38100" dist="38100" dir="2700000" algn="tl">
                  <a:srgbClr val="000000">
                    <a:alpha val="43137"/>
                  </a:srgbClr>
                </a:outerShdw>
              </a:effectLst>
            </a:endParaRPr>
          </a:p>
        </p:txBody>
      </p:sp>
      <p:sp>
        <p:nvSpPr>
          <p:cNvPr id="8" name="Oval 7"/>
          <p:cNvSpPr/>
          <p:nvPr/>
        </p:nvSpPr>
        <p:spPr>
          <a:xfrm>
            <a:off x="6084168" y="1700808"/>
            <a:ext cx="936104" cy="9360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9" name="İçerik Yer Tutucusu 4"/>
          <p:cNvSpPr txBox="1">
            <a:spLocks/>
          </p:cNvSpPr>
          <p:nvPr/>
        </p:nvSpPr>
        <p:spPr>
          <a:xfrm>
            <a:off x="747549" y="2997879"/>
            <a:ext cx="5256584" cy="601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4000" dirty="0" smtClean="0">
                <a:effectLst>
                  <a:outerShdw blurRad="38100" dist="38100" dir="2700000" algn="tl">
                    <a:srgbClr val="000000">
                      <a:alpha val="43137"/>
                    </a:srgbClr>
                  </a:outerShdw>
                </a:effectLst>
              </a:rPr>
              <a:t>Gün Öncesi Piyasası</a:t>
            </a:r>
            <a:endParaRPr lang="tr-TR" sz="4000" dirty="0">
              <a:effectLst>
                <a:outerShdw blurRad="38100" dist="38100" dir="2700000" algn="tl">
                  <a:srgbClr val="000000">
                    <a:alpha val="43137"/>
                  </a:srgbClr>
                </a:outerShdw>
              </a:effectLst>
            </a:endParaRPr>
          </a:p>
        </p:txBody>
      </p:sp>
      <p:sp>
        <p:nvSpPr>
          <p:cNvPr id="10" name="İçerik Yer Tutucusu 4"/>
          <p:cNvSpPr txBox="1">
            <a:spLocks/>
          </p:cNvSpPr>
          <p:nvPr/>
        </p:nvSpPr>
        <p:spPr>
          <a:xfrm>
            <a:off x="747549" y="4266415"/>
            <a:ext cx="5256584" cy="601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3500" dirty="0" smtClean="0">
                <a:effectLst>
                  <a:outerShdw blurRad="38100" dist="38100" dir="2700000" algn="tl">
                    <a:srgbClr val="000000">
                      <a:alpha val="43137"/>
                    </a:srgbClr>
                  </a:outerShdw>
                </a:effectLst>
              </a:rPr>
              <a:t>Dengeleme Gazı Piyasası</a:t>
            </a:r>
            <a:endParaRPr lang="tr-TR" sz="3500" dirty="0">
              <a:effectLst>
                <a:outerShdw blurRad="38100" dist="38100" dir="2700000" algn="tl">
                  <a:srgbClr val="000000">
                    <a:alpha val="43137"/>
                  </a:srgbClr>
                </a:outerShdw>
              </a:effectLst>
            </a:endParaRPr>
          </a:p>
        </p:txBody>
      </p:sp>
      <p:sp>
        <p:nvSpPr>
          <p:cNvPr id="11" name="İçerik Yer Tutucusu 4"/>
          <p:cNvSpPr txBox="1">
            <a:spLocks/>
          </p:cNvSpPr>
          <p:nvPr/>
        </p:nvSpPr>
        <p:spPr>
          <a:xfrm>
            <a:off x="751888" y="5423729"/>
            <a:ext cx="6268384" cy="601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4000" dirty="0" smtClean="0">
                <a:effectLst>
                  <a:outerShdw blurRad="38100" dist="38100" dir="2700000" algn="tl">
                    <a:srgbClr val="000000">
                      <a:alpha val="43137"/>
                    </a:srgbClr>
                  </a:outerShdw>
                </a:effectLst>
              </a:rPr>
              <a:t>Gün Sonrası Piyasası</a:t>
            </a:r>
            <a:endParaRPr lang="tr-TR" sz="4000" dirty="0">
              <a:effectLst>
                <a:outerShdw blurRad="38100" dist="38100" dir="2700000" algn="tl">
                  <a:srgbClr val="000000">
                    <a:alpha val="43137"/>
                  </a:srgbClr>
                </a:outerShdw>
              </a:effectLst>
            </a:endParaRPr>
          </a:p>
        </p:txBody>
      </p:sp>
      <p:sp>
        <p:nvSpPr>
          <p:cNvPr id="12" name="Oval 11"/>
          <p:cNvSpPr/>
          <p:nvPr/>
        </p:nvSpPr>
        <p:spPr>
          <a:xfrm>
            <a:off x="6085620" y="5218400"/>
            <a:ext cx="936104" cy="93600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3" name="Oval 12"/>
          <p:cNvSpPr/>
          <p:nvPr/>
        </p:nvSpPr>
        <p:spPr>
          <a:xfrm>
            <a:off x="6084168" y="2830487"/>
            <a:ext cx="936104" cy="9360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4" name="Oval 13"/>
          <p:cNvSpPr/>
          <p:nvPr/>
        </p:nvSpPr>
        <p:spPr>
          <a:xfrm>
            <a:off x="6084168" y="4094046"/>
            <a:ext cx="936104" cy="9360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78091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Başlık 1"/>
          <p:cNvSpPr>
            <a:spLocks noGrp="1"/>
          </p:cNvSpPr>
          <p:nvPr>
            <p:ph type="title"/>
          </p:nvPr>
        </p:nvSpPr>
        <p:spPr>
          <a:xfrm>
            <a:off x="1889873" y="359971"/>
            <a:ext cx="6779096" cy="1143000"/>
          </a:xfrm>
          <a:solidFill>
            <a:schemeClr val="bg1"/>
          </a:solidFill>
        </p:spPr>
        <p:txBody>
          <a:bodyPr/>
          <a:lstStyle/>
          <a:p>
            <a:r>
              <a:rPr lang="tr-TR" dirty="0" smtClean="0"/>
              <a:t>Sonraki Adım: Emanet Gazı</a:t>
            </a:r>
            <a:endParaRPr lang="tr-TR" dirty="0"/>
          </a:p>
        </p:txBody>
      </p:sp>
      <p:grpSp>
        <p:nvGrpSpPr>
          <p:cNvPr id="7" name="Grup 6"/>
          <p:cNvGrpSpPr/>
          <p:nvPr/>
        </p:nvGrpSpPr>
        <p:grpSpPr>
          <a:xfrm>
            <a:off x="755576" y="1340769"/>
            <a:ext cx="7901965" cy="4724878"/>
            <a:chOff x="0" y="103790"/>
            <a:chExt cx="4994321" cy="2305050"/>
          </a:xfrm>
        </p:grpSpPr>
        <p:sp>
          <p:nvSpPr>
            <p:cNvPr id="8" name="Metin kutusu 26"/>
            <p:cNvSpPr txBox="1"/>
            <p:nvPr/>
          </p:nvSpPr>
          <p:spPr>
            <a:xfrm>
              <a:off x="3839047" y="1062025"/>
              <a:ext cx="978059" cy="20591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a:spcAft>
                  <a:spcPts val="0"/>
                </a:spcAft>
              </a:pPr>
              <a:r>
                <a:rPr lang="tr-TR" sz="2000">
                  <a:solidFill>
                    <a:srgbClr val="000000"/>
                  </a:solidFill>
                  <a:effectLst/>
                  <a:ea typeface="Times New Roman"/>
                  <a:cs typeface="Times New Roman"/>
                </a:rPr>
                <a:t>Emanet Gazı </a:t>
              </a:r>
              <a:endParaRPr lang="tr-TR" sz="2000">
                <a:effectLst/>
                <a:latin typeface="Times New Roman"/>
                <a:ea typeface="Times New Roman"/>
              </a:endParaRPr>
            </a:p>
          </p:txBody>
        </p:sp>
        <p:sp>
          <p:nvSpPr>
            <p:cNvPr id="9" name="Metin kutusu 45"/>
            <p:cNvSpPr txBox="1"/>
            <p:nvPr/>
          </p:nvSpPr>
          <p:spPr>
            <a:xfrm>
              <a:off x="3822928" y="437845"/>
              <a:ext cx="1170072" cy="20591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a:spcAft>
                  <a:spcPts val="0"/>
                </a:spcAft>
              </a:pPr>
              <a:r>
                <a:rPr lang="tr-TR" sz="2000">
                  <a:solidFill>
                    <a:srgbClr val="000000"/>
                  </a:solidFill>
                  <a:effectLst/>
                  <a:ea typeface="Times New Roman"/>
                  <a:cs typeface="Times New Roman"/>
                </a:rPr>
                <a:t>Dengesizlik Gazı</a:t>
              </a:r>
              <a:endParaRPr lang="tr-TR" sz="2000">
                <a:effectLst/>
                <a:latin typeface="Times New Roman"/>
                <a:ea typeface="Times New Roman"/>
              </a:endParaRPr>
            </a:p>
          </p:txBody>
        </p:sp>
        <p:sp>
          <p:nvSpPr>
            <p:cNvPr id="10" name="Metin kutusu 46"/>
            <p:cNvSpPr txBox="1"/>
            <p:nvPr/>
          </p:nvSpPr>
          <p:spPr>
            <a:xfrm>
              <a:off x="3824249" y="1640784"/>
              <a:ext cx="1170072" cy="205918"/>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a:spcAft>
                  <a:spcPts val="0"/>
                </a:spcAft>
              </a:pPr>
              <a:r>
                <a:rPr lang="tr-TR" sz="2000">
                  <a:solidFill>
                    <a:srgbClr val="000000"/>
                  </a:solidFill>
                  <a:effectLst/>
                  <a:ea typeface="Times New Roman"/>
                  <a:cs typeface="Times New Roman"/>
                </a:rPr>
                <a:t>Dengesizlik Gazı</a:t>
              </a:r>
              <a:endParaRPr lang="tr-TR" sz="2000">
                <a:effectLst/>
                <a:latin typeface="Times New Roman"/>
                <a:ea typeface="Times New Roman"/>
              </a:endParaRPr>
            </a:p>
          </p:txBody>
        </p:sp>
        <p:grpSp>
          <p:nvGrpSpPr>
            <p:cNvPr id="11" name="Grup 10"/>
            <p:cNvGrpSpPr/>
            <p:nvPr/>
          </p:nvGrpSpPr>
          <p:grpSpPr>
            <a:xfrm>
              <a:off x="0" y="103790"/>
              <a:ext cx="3802673" cy="2305050"/>
              <a:chOff x="0" y="103790"/>
              <a:chExt cx="3802673" cy="2305050"/>
            </a:xfrm>
          </p:grpSpPr>
          <p:cxnSp>
            <p:nvCxnSpPr>
              <p:cNvPr id="12" name="Düz Bağlayıcı 11"/>
              <p:cNvCxnSpPr/>
              <p:nvPr/>
            </p:nvCxnSpPr>
            <p:spPr>
              <a:xfrm>
                <a:off x="0" y="2399315"/>
                <a:ext cx="3470030" cy="9525"/>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Düz Bağlayıcı 12"/>
              <p:cNvCxnSpPr/>
              <p:nvPr/>
            </p:nvCxnSpPr>
            <p:spPr>
              <a:xfrm flipH="1">
                <a:off x="9525" y="103790"/>
                <a:ext cx="1" cy="2295525"/>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Düz Bağlayıcı 13"/>
              <p:cNvCxnSpPr/>
              <p:nvPr/>
            </p:nvCxnSpPr>
            <p:spPr>
              <a:xfrm flipV="1">
                <a:off x="32845" y="1208690"/>
                <a:ext cx="3420434" cy="1970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16565" y="1026473"/>
                <a:ext cx="3442697"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11596" y="1402504"/>
                <a:ext cx="3442697"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7" name="Serbest Form 16"/>
              <p:cNvSpPr/>
              <p:nvPr/>
            </p:nvSpPr>
            <p:spPr>
              <a:xfrm>
                <a:off x="41413" y="909413"/>
                <a:ext cx="3161088" cy="599858"/>
              </a:xfrm>
              <a:custGeom>
                <a:avLst/>
                <a:gdLst>
                  <a:gd name="connsiteX0" fmla="*/ 0 w 2998304"/>
                  <a:gd name="connsiteY0" fmla="*/ 290994 h 599858"/>
                  <a:gd name="connsiteX1" fmla="*/ 521804 w 2998304"/>
                  <a:gd name="connsiteY1" fmla="*/ 9386 h 599858"/>
                  <a:gd name="connsiteX2" fmla="*/ 1524000 w 2998304"/>
                  <a:gd name="connsiteY2" fmla="*/ 597451 h 599858"/>
                  <a:gd name="connsiteX3" fmla="*/ 2252870 w 2998304"/>
                  <a:gd name="connsiteY3" fmla="*/ 224734 h 599858"/>
                  <a:gd name="connsiteX4" fmla="*/ 2998304 w 2998304"/>
                  <a:gd name="connsiteY4" fmla="*/ 406951 h 59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304" h="599858">
                    <a:moveTo>
                      <a:pt x="0" y="290994"/>
                    </a:moveTo>
                    <a:cubicBezTo>
                      <a:pt x="133902" y="124652"/>
                      <a:pt x="267804" y="-41690"/>
                      <a:pt x="521804" y="9386"/>
                    </a:cubicBezTo>
                    <a:cubicBezTo>
                      <a:pt x="775804" y="60462"/>
                      <a:pt x="1235489" y="561560"/>
                      <a:pt x="1524000" y="597451"/>
                    </a:cubicBezTo>
                    <a:cubicBezTo>
                      <a:pt x="1812511" y="633342"/>
                      <a:pt x="2007153" y="256484"/>
                      <a:pt x="2252870" y="224734"/>
                    </a:cubicBezTo>
                    <a:cubicBezTo>
                      <a:pt x="2498587" y="192984"/>
                      <a:pt x="2748445" y="299967"/>
                      <a:pt x="2998304" y="406951"/>
                    </a:cubicBezTo>
                  </a:path>
                </a:pathLst>
              </a:custGeom>
              <a:ln w="28575"/>
            </p:spPr>
            <p:style>
              <a:lnRef idx="1">
                <a:schemeClr val="accent2"/>
              </a:lnRef>
              <a:fillRef idx="0">
                <a:schemeClr val="accent2"/>
              </a:fillRef>
              <a:effectRef idx="0">
                <a:schemeClr val="accent2"/>
              </a:effectRef>
              <a:fontRef idx="minor">
                <a:schemeClr val="tx1"/>
              </a:fontRef>
            </p:style>
            <p:txBody>
              <a:bodyPr rtlCol="0" anchor="t"/>
              <a:lstStyle/>
              <a:p>
                <a:pPr>
                  <a:lnSpc>
                    <a:spcPct val="115000"/>
                  </a:lnSpc>
                  <a:spcAft>
                    <a:spcPts val="1000"/>
                  </a:spcAft>
                </a:pPr>
                <a:r>
                  <a:rPr lang="tr-TR" sz="2000">
                    <a:effectLst/>
                    <a:ea typeface="Times New Roman"/>
                    <a:cs typeface="Times New Roman"/>
                  </a:rPr>
                  <a:t> </a:t>
                </a:r>
                <a:endParaRPr lang="tr-TR" sz="2000">
                  <a:effectLst/>
                  <a:ea typeface="Calibri"/>
                  <a:cs typeface="Times New Roman"/>
                </a:endParaRPr>
              </a:p>
            </p:txBody>
          </p:sp>
          <p:sp>
            <p:nvSpPr>
              <p:cNvPr id="18" name="Sağ Ayraç 17"/>
              <p:cNvSpPr/>
              <p:nvPr/>
            </p:nvSpPr>
            <p:spPr>
              <a:xfrm>
                <a:off x="3626825" y="1010863"/>
                <a:ext cx="175848" cy="3883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t"/>
              <a:lstStyle/>
              <a:p>
                <a:pPr>
                  <a:lnSpc>
                    <a:spcPct val="115000"/>
                  </a:lnSpc>
                  <a:spcAft>
                    <a:spcPts val="1000"/>
                  </a:spcAft>
                </a:pPr>
                <a:r>
                  <a:rPr lang="tr-TR" sz="2000">
                    <a:effectLst/>
                    <a:ea typeface="Times New Roman"/>
                    <a:cs typeface="Times New Roman"/>
                  </a:rPr>
                  <a:t> </a:t>
                </a:r>
                <a:endParaRPr lang="tr-TR" sz="2000">
                  <a:effectLst/>
                  <a:ea typeface="Calibri"/>
                  <a:cs typeface="Times New Roman"/>
                </a:endParaRPr>
              </a:p>
            </p:txBody>
          </p:sp>
          <p:cxnSp>
            <p:nvCxnSpPr>
              <p:cNvPr id="19" name="Düz Ok Bağlayıcısı 18"/>
              <p:cNvCxnSpPr/>
              <p:nvPr/>
            </p:nvCxnSpPr>
            <p:spPr>
              <a:xfrm flipV="1">
                <a:off x="3663461" y="182921"/>
                <a:ext cx="0" cy="754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Düz Ok Bağlayıcısı 19"/>
              <p:cNvCxnSpPr/>
              <p:nvPr/>
            </p:nvCxnSpPr>
            <p:spPr>
              <a:xfrm>
                <a:off x="3661996" y="1449014"/>
                <a:ext cx="8792" cy="653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21" name="Metin kutusu 20"/>
          <p:cNvSpPr txBox="1"/>
          <p:nvPr/>
        </p:nvSpPr>
        <p:spPr>
          <a:xfrm>
            <a:off x="162658" y="1300882"/>
            <a:ext cx="657666" cy="404178"/>
          </a:xfrm>
          <a:prstGeom prst="rect">
            <a:avLst/>
          </a:prstGeom>
          <a:noFill/>
        </p:spPr>
        <p:txBody>
          <a:bodyPr wrap="none" rtlCol="0">
            <a:spAutoFit/>
          </a:bodyPr>
          <a:lstStyle/>
          <a:p>
            <a:r>
              <a:rPr lang="tr-TR" dirty="0" smtClean="0"/>
              <a:t>Sm3</a:t>
            </a:r>
            <a:endParaRPr lang="tr-TR" dirty="0"/>
          </a:p>
        </p:txBody>
      </p:sp>
      <p:sp>
        <p:nvSpPr>
          <p:cNvPr id="22" name="Yuvarlatılmış Dikdörtgen 21"/>
          <p:cNvSpPr/>
          <p:nvPr/>
        </p:nvSpPr>
        <p:spPr>
          <a:xfrm>
            <a:off x="821099" y="6181040"/>
            <a:ext cx="2906544" cy="190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Optimum Stok</a:t>
            </a:r>
            <a:endParaRPr lang="tr-TR" b="1" dirty="0"/>
          </a:p>
        </p:txBody>
      </p:sp>
      <p:sp>
        <p:nvSpPr>
          <p:cNvPr id="23" name="Yuvarlatılmış Dikdörtgen 22"/>
          <p:cNvSpPr/>
          <p:nvPr/>
        </p:nvSpPr>
        <p:spPr>
          <a:xfrm>
            <a:off x="806960" y="6562060"/>
            <a:ext cx="2920683" cy="19026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Fiili Stok</a:t>
            </a:r>
            <a:endParaRPr lang="tr-TR" b="1" dirty="0"/>
          </a:p>
        </p:txBody>
      </p:sp>
    </p:spTree>
    <p:extLst>
      <p:ext uri="{BB962C8B-B14F-4D97-AF65-F5344CB8AC3E}">
        <p14:creationId xmlns:p14="http://schemas.microsoft.com/office/powerpoint/2010/main" val="3208807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979712" y="476672"/>
            <a:ext cx="5904656" cy="1143000"/>
          </a:xfrm>
          <a:solidFill>
            <a:schemeClr val="bg1"/>
          </a:solidFill>
        </p:spPr>
        <p:txBody>
          <a:bodyPr>
            <a:normAutofit/>
          </a:bodyPr>
          <a:lstStyle/>
          <a:p>
            <a:r>
              <a:rPr lang="tr-TR" dirty="0" smtClean="0"/>
              <a:t>Dengeleme Gazı Piyasası</a:t>
            </a:r>
            <a:endParaRPr lang="tr-TR" dirty="0"/>
          </a:p>
        </p:txBody>
      </p:sp>
      <p:sp>
        <p:nvSpPr>
          <p:cNvPr id="3" name="İçerik Yer Tutucusu 2"/>
          <p:cNvSpPr>
            <a:spLocks noGrp="1"/>
          </p:cNvSpPr>
          <p:nvPr>
            <p:ph idx="1"/>
          </p:nvPr>
        </p:nvSpPr>
        <p:spPr>
          <a:xfrm>
            <a:off x="467544" y="2060848"/>
            <a:ext cx="8229600" cy="4104456"/>
          </a:xfrm>
        </p:spPr>
        <p:txBody>
          <a:bodyPr>
            <a:normAutofit fontScale="85000" lnSpcReduction="10000"/>
          </a:bodyPr>
          <a:lstStyle/>
          <a:p>
            <a:r>
              <a:rPr lang="tr-TR" dirty="0" smtClean="0"/>
              <a:t>Şebeke İşleyiş Düzenlemeleri ve Dengeleme Gazı</a:t>
            </a:r>
          </a:p>
          <a:p>
            <a:r>
              <a:rPr lang="tr-TR" dirty="0" smtClean="0"/>
              <a:t>Toptan Satış Faaliyeti ve Dengeleme: Mevcut Durum</a:t>
            </a:r>
          </a:p>
          <a:p>
            <a:r>
              <a:rPr lang="tr-TR" dirty="0" smtClean="0"/>
              <a:t>Dengeleme Gazı Piyasası: </a:t>
            </a:r>
          </a:p>
          <a:p>
            <a:pPr lvl="1"/>
            <a:r>
              <a:rPr lang="tr-TR" dirty="0" smtClean="0"/>
              <a:t>Parametreler</a:t>
            </a:r>
          </a:p>
          <a:p>
            <a:pPr lvl="1"/>
            <a:r>
              <a:rPr lang="tr-TR" dirty="0" smtClean="0"/>
              <a:t>Fiyat ve Miktar</a:t>
            </a:r>
          </a:p>
          <a:p>
            <a:pPr lvl="1"/>
            <a:r>
              <a:rPr lang="tr-TR" dirty="0" smtClean="0"/>
              <a:t>Talimatlar ve TMB</a:t>
            </a:r>
          </a:p>
          <a:p>
            <a:pPr lvl="1"/>
            <a:r>
              <a:rPr lang="tr-TR" dirty="0" smtClean="0"/>
              <a:t>Diğer Prensipler</a:t>
            </a:r>
          </a:p>
          <a:p>
            <a:r>
              <a:rPr lang="tr-TR" dirty="0"/>
              <a:t>Toptan Satış Faaliyeti ve Dengeleme: </a:t>
            </a:r>
            <a:r>
              <a:rPr lang="tr-TR" dirty="0" smtClean="0"/>
              <a:t>Hedef</a:t>
            </a:r>
            <a:endParaRPr lang="tr-TR" dirty="0"/>
          </a:p>
          <a:p>
            <a:r>
              <a:rPr lang="tr-TR" dirty="0" smtClean="0"/>
              <a:t>Sonraki Adımlar</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Başlık 1"/>
          <p:cNvSpPr txBox="1">
            <a:spLocks/>
          </p:cNvSpPr>
          <p:nvPr/>
        </p:nvSpPr>
        <p:spPr>
          <a:xfrm>
            <a:off x="2123728" y="256199"/>
            <a:ext cx="6419056" cy="850106"/>
          </a:xfrm>
          <a:prstGeom prst="rect">
            <a:avLst/>
          </a:prstGeom>
          <a:solidFill>
            <a:schemeClr val="bg1"/>
          </a:solidFill>
        </p:spPr>
        <p:txBody>
          <a:bodyPr vert="horz" lIns="91440" tIns="45720" rIns="91440" bIns="45720" rtlCol="0" anchor="ctr">
            <a:normAutofit/>
          </a:bodyPr>
          <a:lstStyle>
            <a:lvl1pPr algn="ctr">
              <a:spcBef>
                <a:spcPct val="0"/>
              </a:spcBef>
              <a:buNone/>
              <a:defRPr sz="4400">
                <a:latin typeface="+mj-lt"/>
                <a:ea typeface="+mj-ea"/>
                <a:cs typeface="+mj-cs"/>
              </a:defRPr>
            </a:lvl1pPr>
          </a:lstStyle>
          <a:p>
            <a:r>
              <a:rPr lang="tr-TR" dirty="0"/>
              <a:t>ŞİD ve Dengeleme Gazı</a:t>
            </a:r>
          </a:p>
        </p:txBody>
      </p:sp>
      <p:sp>
        <p:nvSpPr>
          <p:cNvPr id="7" name="İçerik Yer Tutucusu 2"/>
          <p:cNvSpPr>
            <a:spLocks noGrp="1"/>
          </p:cNvSpPr>
          <p:nvPr>
            <p:ph idx="1"/>
          </p:nvPr>
        </p:nvSpPr>
        <p:spPr>
          <a:xfrm>
            <a:off x="457200" y="1124744"/>
            <a:ext cx="8229600" cy="5001419"/>
          </a:xfrm>
        </p:spPr>
        <p:txBody>
          <a:bodyPr>
            <a:noAutofit/>
          </a:bodyPr>
          <a:lstStyle/>
          <a:p>
            <a:pPr algn="just"/>
            <a:r>
              <a:rPr lang="tr-TR" sz="1800" dirty="0"/>
              <a:t>Taşıyıcı Dengeleme Gazı Anlaşmalarını her bir Giriş Noktası için ayrı yapabilecek, </a:t>
            </a:r>
            <a:r>
              <a:rPr lang="tr-TR" sz="1800" dirty="0" smtClean="0"/>
              <a:t>… </a:t>
            </a:r>
            <a:r>
              <a:rPr lang="tr-TR" sz="1800" dirty="0"/>
              <a:t>hangi Giriş Noktasından Dengeleme Gazı çekmesinin uygun olacağına göre Taşıtan Tedarikçilere bildirimde </a:t>
            </a:r>
            <a:r>
              <a:rPr lang="tr-TR" sz="1800" dirty="0" smtClean="0"/>
              <a:t>bulunacaktır</a:t>
            </a:r>
          </a:p>
          <a:p>
            <a:pPr algn="just"/>
            <a:r>
              <a:rPr lang="tr-TR" sz="1800" dirty="0" smtClean="0"/>
              <a:t>… bu </a:t>
            </a:r>
            <a:r>
              <a:rPr lang="tr-TR" sz="1800" dirty="0"/>
              <a:t>tür bildirimler için öncelik Dengeleme Gazı Anlaşması yapılan Taşıtan Tedarikçilere verilecektir</a:t>
            </a:r>
            <a:r>
              <a:rPr lang="tr-TR" sz="1800" dirty="0" smtClean="0"/>
              <a:t>.</a:t>
            </a:r>
          </a:p>
          <a:p>
            <a:pPr algn="just"/>
            <a:r>
              <a:rPr lang="tr-TR" sz="1800" dirty="0"/>
              <a:t>Taşıtanın sistemde Doğal Gaz bırakması durumunda Taşıyıcı, söz konusu Taşıtana </a:t>
            </a:r>
            <a:r>
              <a:rPr lang="tr-TR" sz="1800" dirty="0" smtClean="0"/>
              <a:t>… Dengeleme </a:t>
            </a:r>
            <a:r>
              <a:rPr lang="tr-TR" sz="1800" dirty="0"/>
              <a:t>Gazı Fiyatı üzerinden ödeme yapacaktır</a:t>
            </a:r>
            <a:r>
              <a:rPr lang="tr-TR" sz="1800" dirty="0" smtClean="0"/>
              <a:t>.</a:t>
            </a:r>
          </a:p>
          <a:p>
            <a:pPr algn="just"/>
            <a:r>
              <a:rPr lang="tr-TR" sz="1800" dirty="0"/>
              <a:t>Dengeleme Gazı Anlaşması yapılanlar hariç Taşıtan Tedarikçiler, her Ay için Dengeleme Gazı teklif fiyatlarını önceki ayın 25. gününe kadar Taşıyıcıya bildireceklerdir.</a:t>
            </a:r>
          </a:p>
          <a:p>
            <a:pPr algn="just"/>
            <a:r>
              <a:rPr lang="tr-TR" sz="1800" dirty="0"/>
              <a:t>Taşıyıcının talimatı üzerine İletim Şebekesine sokulan Dengeleme Gazına ilişkin ilgili Taşıtan Tedarikçilere yapılacak ödemeler, söz konusu Taşıtanların Dengeleme Gazı teklif fiyatları veya söz konusu Taşıtanın Dengeleme Gazı Anlaşmasında belirlenen fiyat üzerinden hesaplanır</a:t>
            </a:r>
            <a:r>
              <a:rPr lang="tr-TR" sz="1800" dirty="0" smtClean="0"/>
              <a:t>.</a:t>
            </a:r>
          </a:p>
          <a:p>
            <a:pPr algn="just"/>
            <a:r>
              <a:rPr lang="tr-TR" sz="1800" dirty="0" smtClean="0"/>
              <a:t>KK/2970: DGF</a:t>
            </a:r>
            <a:r>
              <a:rPr lang="tr-TR" sz="1800" dirty="0"/>
              <a:t>= … dengeleme gazı anlaşması yapan tedarikçiler için </a:t>
            </a:r>
            <a:r>
              <a:rPr lang="tr-TR" sz="1800" dirty="0" smtClean="0"/>
              <a:t>… anlaşmalarında </a:t>
            </a:r>
            <a:r>
              <a:rPr lang="tr-TR" sz="1800" dirty="0"/>
              <a:t>belirtilen fiyatlar ile dengeleme gazı anlaşması yapmayan tedarikçiler için </a:t>
            </a:r>
            <a:r>
              <a:rPr lang="tr-TR" sz="1800" dirty="0" smtClean="0"/>
              <a:t>… dengeleme </a:t>
            </a:r>
            <a:r>
              <a:rPr lang="tr-TR" sz="1800" dirty="0"/>
              <a:t>gazı teklif fiyatlarının, alınan dengeleme gazı miktarları ile ağırlıklandırılması sonucu bulunan ağırlıklı ortalama fiyatı ifade eder. </a:t>
            </a:r>
          </a:p>
        </p:txBody>
      </p:sp>
      <p:sp>
        <p:nvSpPr>
          <p:cNvPr id="8" name="Dikdörtgen 7"/>
          <p:cNvSpPr/>
          <p:nvPr/>
        </p:nvSpPr>
        <p:spPr>
          <a:xfrm>
            <a:off x="1124944" y="1412776"/>
            <a:ext cx="6840760" cy="468051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2500" dirty="0" smtClean="0"/>
              <a:t>Geçici: 23.1.3.1 </a:t>
            </a:r>
            <a:r>
              <a:rPr lang="tr-TR" sz="2500" dirty="0"/>
              <a:t>Taşıyıcı, Dahili Kullanım Gazı ve/veya Dengeleme Gazı için özel sözleşmeler yapmayacak, bu amaçla BOTAŞ’ın Doğal Gaz ithalat / ihracat / toptan satış üniteleri tarafından İletim </a:t>
            </a:r>
            <a:r>
              <a:rPr lang="tr-TR" sz="2500" dirty="0" smtClean="0"/>
              <a:t>Şebekesine </a:t>
            </a:r>
            <a:r>
              <a:rPr lang="tr-TR" sz="2500" dirty="0"/>
              <a:t>sokulan Doğal Gazı kullanacaktır.</a:t>
            </a:r>
          </a:p>
          <a:p>
            <a:pPr algn="ctr"/>
            <a:endParaRPr lang="tr-TR" dirty="0"/>
          </a:p>
        </p:txBody>
      </p:sp>
    </p:spTree>
    <p:extLst>
      <p:ext uri="{BB962C8B-B14F-4D97-AF65-F5344CB8AC3E}">
        <p14:creationId xmlns:p14="http://schemas.microsoft.com/office/powerpoint/2010/main" val="51400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Başlık 1"/>
          <p:cNvSpPr txBox="1">
            <a:spLocks/>
          </p:cNvSpPr>
          <p:nvPr/>
        </p:nvSpPr>
        <p:spPr>
          <a:xfrm>
            <a:off x="2051720" y="188640"/>
            <a:ext cx="6552728" cy="115212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dirty="0" smtClean="0"/>
              <a:t>Toptan Satış Faaliyeti ve Dengeleme: Mevcut Durum</a:t>
            </a:r>
            <a:endParaRPr lang="tr-TR" dirty="0"/>
          </a:p>
        </p:txBody>
      </p:sp>
      <p:sp>
        <p:nvSpPr>
          <p:cNvPr id="7" name="İçerik Yer Tutucusu 4"/>
          <p:cNvSpPr>
            <a:spLocks noGrp="1"/>
          </p:cNvSpPr>
          <p:nvPr>
            <p:ph idx="1"/>
          </p:nvPr>
        </p:nvSpPr>
        <p:spPr>
          <a:xfrm>
            <a:off x="719840" y="1724184"/>
            <a:ext cx="5256584" cy="601216"/>
          </a:xfrm>
        </p:spPr>
        <p:txBody>
          <a:bodyPr>
            <a:noAutofit/>
          </a:bodyPr>
          <a:lstStyle/>
          <a:p>
            <a:pPr marL="0" indent="0">
              <a:buNone/>
            </a:pPr>
            <a:r>
              <a:rPr lang="tr-TR" sz="4000" dirty="0" smtClean="0"/>
              <a:t>Toptan Satış Piyasası</a:t>
            </a:r>
            <a:endParaRPr lang="tr-TR" sz="4000" dirty="0"/>
          </a:p>
        </p:txBody>
      </p:sp>
      <p:sp>
        <p:nvSpPr>
          <p:cNvPr id="8" name="Oval 7"/>
          <p:cNvSpPr/>
          <p:nvPr/>
        </p:nvSpPr>
        <p:spPr>
          <a:xfrm>
            <a:off x="6084168" y="1700808"/>
            <a:ext cx="936104" cy="9360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9" name="İçerik Yer Tutucusu 4"/>
          <p:cNvSpPr txBox="1">
            <a:spLocks/>
          </p:cNvSpPr>
          <p:nvPr/>
        </p:nvSpPr>
        <p:spPr>
          <a:xfrm>
            <a:off x="747549" y="2997879"/>
            <a:ext cx="5256584" cy="601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4000" dirty="0" smtClean="0"/>
              <a:t>Gün Öncesi Piyasası</a:t>
            </a:r>
            <a:endParaRPr lang="tr-TR" sz="4000" dirty="0"/>
          </a:p>
        </p:txBody>
      </p:sp>
      <p:sp>
        <p:nvSpPr>
          <p:cNvPr id="10" name="İçerik Yer Tutucusu 4"/>
          <p:cNvSpPr txBox="1">
            <a:spLocks/>
          </p:cNvSpPr>
          <p:nvPr/>
        </p:nvSpPr>
        <p:spPr>
          <a:xfrm>
            <a:off x="747549" y="4266415"/>
            <a:ext cx="5256584" cy="601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3500" dirty="0" smtClean="0"/>
              <a:t>Dengeleme Gazı Piyasası</a:t>
            </a:r>
            <a:endParaRPr lang="tr-TR" sz="3500" dirty="0"/>
          </a:p>
        </p:txBody>
      </p:sp>
      <p:sp>
        <p:nvSpPr>
          <p:cNvPr id="11" name="İçerik Yer Tutucusu 4"/>
          <p:cNvSpPr txBox="1">
            <a:spLocks/>
          </p:cNvSpPr>
          <p:nvPr/>
        </p:nvSpPr>
        <p:spPr>
          <a:xfrm>
            <a:off x="751888" y="5423729"/>
            <a:ext cx="6268384" cy="601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tr-TR" sz="4000" dirty="0" smtClean="0"/>
              <a:t>Gün Sonrası Piyasası</a:t>
            </a:r>
            <a:endParaRPr lang="tr-TR" sz="4000" dirty="0"/>
          </a:p>
        </p:txBody>
      </p:sp>
      <p:sp>
        <p:nvSpPr>
          <p:cNvPr id="12" name="Oval 11"/>
          <p:cNvSpPr/>
          <p:nvPr/>
        </p:nvSpPr>
        <p:spPr>
          <a:xfrm>
            <a:off x="6085620" y="5218400"/>
            <a:ext cx="936104" cy="9360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3" name="Oval 12"/>
          <p:cNvSpPr/>
          <p:nvPr/>
        </p:nvSpPr>
        <p:spPr>
          <a:xfrm>
            <a:off x="6084168" y="2830487"/>
            <a:ext cx="936104" cy="936000"/>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a:p>
        </p:txBody>
      </p:sp>
      <p:sp>
        <p:nvSpPr>
          <p:cNvPr id="14" name="Oval 13"/>
          <p:cNvSpPr/>
          <p:nvPr/>
        </p:nvSpPr>
        <p:spPr>
          <a:xfrm>
            <a:off x="6084168" y="4094046"/>
            <a:ext cx="936104" cy="936000"/>
          </a:xfrm>
          <a:prstGeom prst="ellipse">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22883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Başlık 1"/>
          <p:cNvSpPr>
            <a:spLocks noGrp="1"/>
          </p:cNvSpPr>
          <p:nvPr>
            <p:ph type="title"/>
          </p:nvPr>
        </p:nvSpPr>
        <p:spPr>
          <a:xfrm>
            <a:off x="1907704" y="116632"/>
            <a:ext cx="7077472" cy="1080120"/>
          </a:xfrm>
          <a:solidFill>
            <a:schemeClr val="bg1"/>
          </a:solidFill>
        </p:spPr>
        <p:txBody>
          <a:bodyPr>
            <a:normAutofit fontScale="90000"/>
          </a:bodyPr>
          <a:lstStyle/>
          <a:p>
            <a:r>
              <a:rPr lang="tr-TR" dirty="0" smtClean="0"/>
              <a:t>Dengeleme Gazı Piyasası için Parametreler</a:t>
            </a:r>
            <a:endParaRPr lang="tr-TR" dirty="0"/>
          </a:p>
        </p:txBody>
      </p:sp>
      <p:graphicFrame>
        <p:nvGraphicFramePr>
          <p:cNvPr id="7" name="İçerik Yer Tutucusu 3"/>
          <p:cNvGraphicFramePr>
            <a:graphicFrameLocks noGrp="1"/>
          </p:cNvGraphicFramePr>
          <p:nvPr>
            <p:ph idx="1"/>
            <p:extLst>
              <p:ext uri="{D42A27DB-BD31-4B8C-83A1-F6EECF244321}">
                <p14:modId xmlns:p14="http://schemas.microsoft.com/office/powerpoint/2010/main" val="3808304568"/>
              </p:ext>
            </p:extLst>
          </p:nvPr>
        </p:nvGraphicFramePr>
        <p:xfrm>
          <a:off x="611560" y="1268760"/>
          <a:ext cx="1954560" cy="5256586"/>
        </p:xfrm>
        <a:graphic>
          <a:graphicData uri="http://schemas.openxmlformats.org/drawingml/2006/table">
            <a:tbl>
              <a:tblPr firstRow="1" bandRow="1">
                <a:tableStyleId>{5C22544A-7EE6-4342-B048-85BDC9FD1C3A}</a:tableStyleId>
              </a:tblPr>
              <a:tblGrid>
                <a:gridCol w="1954560"/>
              </a:tblGrid>
              <a:tr h="565219">
                <a:tc>
                  <a:txBody>
                    <a:bodyPr/>
                    <a:lstStyle/>
                    <a:p>
                      <a:pPr algn="ctr"/>
                      <a:r>
                        <a:rPr lang="tr-TR" baseline="0" dirty="0" smtClean="0"/>
                        <a:t>Yöntemi</a:t>
                      </a:r>
                      <a:endParaRPr lang="tr-TR" dirty="0"/>
                    </a:p>
                  </a:txBody>
                  <a:tcPr anchor="ctr"/>
                </a:tc>
              </a:tr>
              <a:tr h="1563789">
                <a:tc>
                  <a:txBody>
                    <a:bodyPr/>
                    <a:lstStyle/>
                    <a:p>
                      <a:pPr algn="ctr"/>
                      <a:r>
                        <a:rPr lang="tr-TR" dirty="0" smtClean="0"/>
                        <a:t>Sözleşme</a:t>
                      </a:r>
                      <a:endParaRPr lang="tr-TR" dirty="0"/>
                    </a:p>
                  </a:txBody>
                  <a:tcPr anchor="ctr">
                    <a:solidFill>
                      <a:schemeClr val="bg1">
                        <a:lumMod val="85000"/>
                      </a:schemeClr>
                    </a:solidFill>
                  </a:tcPr>
                </a:tc>
              </a:tr>
              <a:tr h="1563789">
                <a:tc>
                  <a:txBody>
                    <a:bodyPr/>
                    <a:lstStyle/>
                    <a:p>
                      <a:pPr algn="ctr"/>
                      <a:r>
                        <a:rPr lang="tr-TR" dirty="0" smtClean="0"/>
                        <a:t>Melez:</a:t>
                      </a:r>
                      <a:r>
                        <a:rPr lang="tr-TR" baseline="0" dirty="0" smtClean="0"/>
                        <a:t> </a:t>
                      </a:r>
                    </a:p>
                    <a:p>
                      <a:pPr algn="ctr"/>
                      <a:r>
                        <a:rPr lang="tr-TR" dirty="0" smtClean="0"/>
                        <a:t>Sözleşme ve Teklif</a:t>
                      </a:r>
                      <a:endParaRPr lang="tr-TR" dirty="0"/>
                    </a:p>
                  </a:txBody>
                  <a:tcPr anchor="ctr">
                    <a:solidFill>
                      <a:schemeClr val="bg1">
                        <a:lumMod val="85000"/>
                      </a:schemeClr>
                    </a:solidFill>
                  </a:tcPr>
                </a:tc>
              </a:tr>
              <a:tr h="1563789">
                <a:tc>
                  <a:txBody>
                    <a:bodyPr/>
                    <a:lstStyle/>
                    <a:p>
                      <a:pPr algn="ctr"/>
                      <a:r>
                        <a:rPr lang="tr-TR" dirty="0" smtClean="0"/>
                        <a:t>Teklif</a:t>
                      </a:r>
                      <a:endParaRPr lang="tr-TR" dirty="0"/>
                    </a:p>
                  </a:txBody>
                  <a:tcPr anchor="ctr">
                    <a:solidFill>
                      <a:schemeClr val="bg1">
                        <a:lumMod val="85000"/>
                      </a:schemeClr>
                    </a:solidFill>
                  </a:tcPr>
                </a:tc>
              </a:tr>
            </a:tbl>
          </a:graphicData>
        </a:graphic>
      </p:graphicFrame>
      <p:graphicFrame>
        <p:nvGraphicFramePr>
          <p:cNvPr id="8" name="İçerik Yer Tutucusu 3"/>
          <p:cNvGraphicFramePr>
            <a:graphicFrameLocks/>
          </p:cNvGraphicFramePr>
          <p:nvPr>
            <p:extLst>
              <p:ext uri="{D42A27DB-BD31-4B8C-83A1-F6EECF244321}">
                <p14:modId xmlns:p14="http://schemas.microsoft.com/office/powerpoint/2010/main" val="3446670877"/>
              </p:ext>
            </p:extLst>
          </p:nvPr>
        </p:nvGraphicFramePr>
        <p:xfrm>
          <a:off x="2627784" y="1268760"/>
          <a:ext cx="1954560" cy="5256585"/>
        </p:xfrm>
        <a:graphic>
          <a:graphicData uri="http://schemas.openxmlformats.org/drawingml/2006/table">
            <a:tbl>
              <a:tblPr firstRow="1" bandRow="1">
                <a:tableStyleId>{5C22544A-7EE6-4342-B048-85BDC9FD1C3A}</a:tableStyleId>
              </a:tblPr>
              <a:tblGrid>
                <a:gridCol w="1954560"/>
              </a:tblGrid>
              <a:tr h="535783">
                <a:tc>
                  <a:txBody>
                    <a:bodyPr/>
                    <a:lstStyle/>
                    <a:p>
                      <a:pPr algn="ctr"/>
                      <a:r>
                        <a:rPr lang="tr-TR" dirty="0" smtClean="0"/>
                        <a:t>Fiyatlandırma</a:t>
                      </a:r>
                      <a:endParaRPr lang="tr-TR" dirty="0"/>
                    </a:p>
                  </a:txBody>
                  <a:tcPr anchor="ctr"/>
                </a:tc>
              </a:tr>
              <a:tr h="2360401">
                <a:tc>
                  <a:txBody>
                    <a:bodyPr/>
                    <a:lstStyle/>
                    <a:p>
                      <a:pPr algn="ctr"/>
                      <a:r>
                        <a:rPr lang="tr-TR" sz="1800" kern="1200" dirty="0" smtClean="0">
                          <a:solidFill>
                            <a:schemeClr val="dk1"/>
                          </a:solidFill>
                          <a:latin typeface="+mn-lt"/>
                          <a:ea typeface="+mn-ea"/>
                          <a:cs typeface="+mn-cs"/>
                        </a:rPr>
                        <a:t>Pay-As-</a:t>
                      </a:r>
                      <a:r>
                        <a:rPr lang="tr-TR" sz="1800" kern="1200" dirty="0" err="1" smtClean="0">
                          <a:solidFill>
                            <a:schemeClr val="dk1"/>
                          </a:solidFill>
                          <a:latin typeface="+mn-lt"/>
                          <a:ea typeface="+mn-ea"/>
                          <a:cs typeface="+mn-cs"/>
                        </a:rPr>
                        <a:t>Bid</a:t>
                      </a:r>
                      <a:endParaRPr lang="tr-TR" sz="1800" kern="1200" dirty="0">
                        <a:solidFill>
                          <a:schemeClr val="dk1"/>
                        </a:solidFill>
                        <a:latin typeface="+mn-lt"/>
                        <a:ea typeface="+mn-ea"/>
                        <a:cs typeface="+mn-cs"/>
                      </a:endParaRPr>
                    </a:p>
                  </a:txBody>
                  <a:tcPr anchor="ctr">
                    <a:solidFill>
                      <a:schemeClr val="bg1">
                        <a:lumMod val="85000"/>
                      </a:schemeClr>
                    </a:solidFill>
                  </a:tcPr>
                </a:tc>
              </a:tr>
              <a:tr h="2360401">
                <a:tc>
                  <a:txBody>
                    <a:bodyPr/>
                    <a:lstStyle/>
                    <a:p>
                      <a:pPr algn="ctr"/>
                      <a:r>
                        <a:rPr lang="tr-TR" sz="1800" kern="1200" dirty="0" smtClean="0">
                          <a:solidFill>
                            <a:schemeClr val="dk1"/>
                          </a:solidFill>
                          <a:latin typeface="+mn-lt"/>
                          <a:ea typeface="+mn-ea"/>
                          <a:cs typeface="+mn-cs"/>
                        </a:rPr>
                        <a:t>Marjinal Teklif</a:t>
                      </a:r>
                      <a:endParaRPr lang="tr-TR" sz="1800" kern="1200" dirty="0">
                        <a:solidFill>
                          <a:schemeClr val="dk1"/>
                        </a:solidFill>
                        <a:latin typeface="+mn-lt"/>
                        <a:ea typeface="+mn-ea"/>
                        <a:cs typeface="+mn-cs"/>
                      </a:endParaRPr>
                    </a:p>
                  </a:txBody>
                  <a:tcPr anchor="ctr">
                    <a:solidFill>
                      <a:schemeClr val="bg1">
                        <a:lumMod val="85000"/>
                      </a:schemeClr>
                    </a:solidFill>
                  </a:tcPr>
                </a:tc>
              </a:tr>
            </a:tbl>
          </a:graphicData>
        </a:graphic>
      </p:graphicFrame>
      <p:graphicFrame>
        <p:nvGraphicFramePr>
          <p:cNvPr id="9" name="İçerik Yer Tutucusu 3"/>
          <p:cNvGraphicFramePr>
            <a:graphicFrameLocks/>
          </p:cNvGraphicFramePr>
          <p:nvPr>
            <p:extLst>
              <p:ext uri="{D42A27DB-BD31-4B8C-83A1-F6EECF244321}">
                <p14:modId xmlns:p14="http://schemas.microsoft.com/office/powerpoint/2010/main" val="3979309914"/>
              </p:ext>
            </p:extLst>
          </p:nvPr>
        </p:nvGraphicFramePr>
        <p:xfrm>
          <a:off x="6732240" y="1268760"/>
          <a:ext cx="1944216" cy="5256582"/>
        </p:xfrm>
        <a:graphic>
          <a:graphicData uri="http://schemas.openxmlformats.org/drawingml/2006/table">
            <a:tbl>
              <a:tblPr firstRow="1" bandRow="1">
                <a:tableStyleId>{5C22544A-7EE6-4342-B048-85BDC9FD1C3A}</a:tableStyleId>
              </a:tblPr>
              <a:tblGrid>
                <a:gridCol w="1944216"/>
              </a:tblGrid>
              <a:tr h="533778">
                <a:tc>
                  <a:txBody>
                    <a:bodyPr/>
                    <a:lstStyle/>
                    <a:p>
                      <a:pPr algn="ctr"/>
                      <a:r>
                        <a:rPr lang="tr-TR" dirty="0" smtClean="0"/>
                        <a:t>Kapsam</a:t>
                      </a:r>
                      <a:endParaRPr lang="tr-TR" dirty="0"/>
                    </a:p>
                  </a:txBody>
                  <a:tcPr anchor="ctr"/>
                </a:tc>
              </a:tr>
              <a:tr h="1574268">
                <a:tc>
                  <a:txBody>
                    <a:bodyPr/>
                    <a:lstStyle/>
                    <a:p>
                      <a:pPr algn="ctr"/>
                      <a:r>
                        <a:rPr lang="tr-TR" dirty="0" smtClean="0"/>
                        <a:t>Bölgesel</a:t>
                      </a:r>
                      <a:endParaRPr lang="tr-TR" dirty="0"/>
                    </a:p>
                  </a:txBody>
                  <a:tcPr anchor="ctr">
                    <a:solidFill>
                      <a:schemeClr val="bg1">
                        <a:lumMod val="85000"/>
                      </a:schemeClr>
                    </a:solidFill>
                  </a:tcPr>
                </a:tc>
              </a:tr>
              <a:tr h="1574268">
                <a:tc>
                  <a:txBody>
                    <a:bodyPr/>
                    <a:lstStyle/>
                    <a:p>
                      <a:pPr algn="ctr"/>
                      <a:r>
                        <a:rPr lang="tr-TR" dirty="0" smtClean="0"/>
                        <a:t>Melez:</a:t>
                      </a:r>
                      <a:r>
                        <a:rPr lang="tr-TR" baseline="0" dirty="0" smtClean="0"/>
                        <a:t> Bölgesel ve Genel</a:t>
                      </a:r>
                      <a:endParaRPr lang="tr-TR" dirty="0"/>
                    </a:p>
                  </a:txBody>
                  <a:tcPr anchor="ctr">
                    <a:solidFill>
                      <a:schemeClr val="bg1">
                        <a:lumMod val="85000"/>
                      </a:schemeClr>
                    </a:solidFill>
                  </a:tcPr>
                </a:tc>
              </a:tr>
              <a:tr h="1574268">
                <a:tc>
                  <a:txBody>
                    <a:bodyPr/>
                    <a:lstStyle/>
                    <a:p>
                      <a:pPr algn="ctr"/>
                      <a:r>
                        <a:rPr lang="tr-TR" dirty="0" smtClean="0"/>
                        <a:t>Genel</a:t>
                      </a:r>
                      <a:endParaRPr lang="tr-TR" dirty="0"/>
                    </a:p>
                  </a:txBody>
                  <a:tcPr anchor="ctr">
                    <a:solidFill>
                      <a:schemeClr val="bg1">
                        <a:lumMod val="85000"/>
                      </a:schemeClr>
                    </a:solidFill>
                  </a:tcPr>
                </a:tc>
              </a:tr>
            </a:tbl>
          </a:graphicData>
        </a:graphic>
      </p:graphicFrame>
      <p:graphicFrame>
        <p:nvGraphicFramePr>
          <p:cNvPr id="10" name="İçerik Yer Tutucusu 3"/>
          <p:cNvGraphicFramePr>
            <a:graphicFrameLocks/>
          </p:cNvGraphicFramePr>
          <p:nvPr>
            <p:extLst>
              <p:ext uri="{D42A27DB-BD31-4B8C-83A1-F6EECF244321}">
                <p14:modId xmlns:p14="http://schemas.microsoft.com/office/powerpoint/2010/main" val="3695202871"/>
              </p:ext>
            </p:extLst>
          </p:nvPr>
        </p:nvGraphicFramePr>
        <p:xfrm>
          <a:off x="4644008" y="1268760"/>
          <a:ext cx="2016224" cy="5256584"/>
        </p:xfrm>
        <a:graphic>
          <a:graphicData uri="http://schemas.openxmlformats.org/drawingml/2006/table">
            <a:tbl>
              <a:tblPr firstRow="1" bandRow="1">
                <a:tableStyleId>{5C22544A-7EE6-4342-B048-85BDC9FD1C3A}</a:tableStyleId>
              </a:tblPr>
              <a:tblGrid>
                <a:gridCol w="2016224"/>
              </a:tblGrid>
              <a:tr h="514866">
                <a:tc>
                  <a:txBody>
                    <a:bodyPr/>
                    <a:lstStyle/>
                    <a:p>
                      <a:pPr algn="ctr"/>
                      <a:r>
                        <a:rPr lang="tr-TR" baseline="0" dirty="0" smtClean="0"/>
                        <a:t>Süre</a:t>
                      </a:r>
                      <a:endParaRPr lang="tr-TR" dirty="0"/>
                    </a:p>
                  </a:txBody>
                  <a:tcPr anchor="ctr"/>
                </a:tc>
              </a:tr>
              <a:tr h="929232">
                <a:tc>
                  <a:txBody>
                    <a:bodyPr/>
                    <a:lstStyle/>
                    <a:p>
                      <a:pPr algn="ctr"/>
                      <a:r>
                        <a:rPr lang="tr-TR" dirty="0" smtClean="0"/>
                        <a:t>Aylık</a:t>
                      </a:r>
                      <a:endParaRPr lang="tr-TR" dirty="0"/>
                    </a:p>
                  </a:txBody>
                  <a:tcPr anchor="ctr">
                    <a:solidFill>
                      <a:schemeClr val="bg1">
                        <a:lumMod val="85000"/>
                      </a:schemeClr>
                    </a:solidFill>
                  </a:tcPr>
                </a:tc>
              </a:tr>
              <a:tr h="1133986">
                <a:tc>
                  <a:txBody>
                    <a:bodyPr/>
                    <a:lstStyle/>
                    <a:p>
                      <a:pPr algn="ctr"/>
                      <a:r>
                        <a:rPr lang="tr-TR" dirty="0" smtClean="0"/>
                        <a:t>Günlük</a:t>
                      </a:r>
                      <a:endParaRPr lang="tr-TR" dirty="0"/>
                    </a:p>
                  </a:txBody>
                  <a:tcPr anchor="ctr">
                    <a:solidFill>
                      <a:schemeClr val="bg1">
                        <a:lumMod val="85000"/>
                      </a:schemeClr>
                    </a:solidFill>
                  </a:tcPr>
                </a:tc>
              </a:tr>
              <a:tr h="1215297">
                <a:tc>
                  <a:txBody>
                    <a:bodyPr/>
                    <a:lstStyle/>
                    <a:p>
                      <a:pPr algn="ctr"/>
                      <a:r>
                        <a:rPr lang="tr-TR" dirty="0" smtClean="0"/>
                        <a:t>Saatlik</a:t>
                      </a:r>
                      <a:endParaRPr lang="tr-TR" dirty="0"/>
                    </a:p>
                  </a:txBody>
                  <a:tcPr anchor="ctr">
                    <a:solidFill>
                      <a:schemeClr val="bg1">
                        <a:lumMod val="85000"/>
                      </a:schemeClr>
                    </a:solidFill>
                  </a:tcPr>
                </a:tc>
              </a:tr>
              <a:tr h="1463203">
                <a:tc>
                  <a:txBody>
                    <a:bodyPr/>
                    <a:lstStyle/>
                    <a:p>
                      <a:pPr algn="ctr"/>
                      <a:r>
                        <a:rPr lang="tr-TR" dirty="0" smtClean="0"/>
                        <a:t>Saatten Kısa</a:t>
                      </a:r>
                      <a:endParaRPr lang="tr-TR" dirty="0"/>
                    </a:p>
                  </a:txBody>
                  <a:tcPr anchor="ctr">
                    <a:solidFill>
                      <a:schemeClr val="bg1">
                        <a:lumMod val="85000"/>
                      </a:schemeClr>
                    </a:solidFill>
                  </a:tcPr>
                </a:tc>
              </a:tr>
            </a:tbl>
          </a:graphicData>
        </a:graphic>
      </p:graphicFrame>
    </p:spTree>
    <p:extLst>
      <p:ext uri="{BB962C8B-B14F-4D97-AF65-F5344CB8AC3E}">
        <p14:creationId xmlns:p14="http://schemas.microsoft.com/office/powerpoint/2010/main" val="1564207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Başlık 1"/>
          <p:cNvSpPr>
            <a:spLocks noGrp="1"/>
          </p:cNvSpPr>
          <p:nvPr>
            <p:ph type="title"/>
          </p:nvPr>
        </p:nvSpPr>
        <p:spPr>
          <a:xfrm>
            <a:off x="2195736" y="116632"/>
            <a:ext cx="6645424" cy="1080120"/>
          </a:xfrm>
          <a:solidFill>
            <a:schemeClr val="bg1"/>
          </a:solidFill>
        </p:spPr>
        <p:txBody>
          <a:bodyPr>
            <a:normAutofit fontScale="90000"/>
          </a:bodyPr>
          <a:lstStyle/>
          <a:p>
            <a:r>
              <a:rPr lang="tr-TR" dirty="0"/>
              <a:t>Dengeleme Gazı Piyasası için </a:t>
            </a:r>
            <a:r>
              <a:rPr lang="tr-TR" dirty="0" smtClean="0"/>
              <a:t>Parametreler</a:t>
            </a:r>
            <a:endParaRPr lang="tr-TR" dirty="0"/>
          </a:p>
        </p:txBody>
      </p:sp>
      <p:graphicFrame>
        <p:nvGraphicFramePr>
          <p:cNvPr id="7" name="İçerik Yer Tutucusu 3"/>
          <p:cNvGraphicFramePr>
            <a:graphicFrameLocks noGrp="1"/>
          </p:cNvGraphicFramePr>
          <p:nvPr>
            <p:ph idx="1"/>
            <p:extLst>
              <p:ext uri="{D42A27DB-BD31-4B8C-83A1-F6EECF244321}">
                <p14:modId xmlns:p14="http://schemas.microsoft.com/office/powerpoint/2010/main" val="1960927470"/>
              </p:ext>
            </p:extLst>
          </p:nvPr>
        </p:nvGraphicFramePr>
        <p:xfrm>
          <a:off x="673224" y="1268758"/>
          <a:ext cx="1954560" cy="5256586"/>
        </p:xfrm>
        <a:graphic>
          <a:graphicData uri="http://schemas.openxmlformats.org/drawingml/2006/table">
            <a:tbl>
              <a:tblPr firstRow="1" bandRow="1">
                <a:tableStyleId>{5C22544A-7EE6-4342-B048-85BDC9FD1C3A}</a:tableStyleId>
              </a:tblPr>
              <a:tblGrid>
                <a:gridCol w="1954560"/>
              </a:tblGrid>
              <a:tr h="565219">
                <a:tc>
                  <a:txBody>
                    <a:bodyPr/>
                    <a:lstStyle/>
                    <a:p>
                      <a:pPr algn="ctr"/>
                      <a:r>
                        <a:rPr lang="tr-TR" baseline="0" dirty="0" smtClean="0"/>
                        <a:t>Yöntemi</a:t>
                      </a:r>
                      <a:endParaRPr lang="tr-TR" dirty="0"/>
                    </a:p>
                  </a:txBody>
                  <a:tcPr anchor="ctr"/>
                </a:tc>
              </a:tr>
              <a:tr h="1563789">
                <a:tc>
                  <a:txBody>
                    <a:bodyPr/>
                    <a:lstStyle/>
                    <a:p>
                      <a:pPr algn="ctr"/>
                      <a:r>
                        <a:rPr lang="tr-TR" dirty="0" smtClean="0"/>
                        <a:t>Sözleşme</a:t>
                      </a:r>
                      <a:endParaRPr lang="tr-TR" dirty="0"/>
                    </a:p>
                  </a:txBody>
                  <a:tcPr anchor="ctr">
                    <a:solidFill>
                      <a:schemeClr val="bg1">
                        <a:lumMod val="85000"/>
                      </a:schemeClr>
                    </a:solidFill>
                  </a:tcPr>
                </a:tc>
              </a:tr>
              <a:tr h="1563789">
                <a:tc>
                  <a:txBody>
                    <a:bodyPr/>
                    <a:lstStyle/>
                    <a:p>
                      <a:pPr algn="ctr"/>
                      <a:r>
                        <a:rPr lang="tr-TR" dirty="0" smtClean="0"/>
                        <a:t>Melez:</a:t>
                      </a:r>
                      <a:r>
                        <a:rPr lang="tr-TR" baseline="0" dirty="0" smtClean="0"/>
                        <a:t> </a:t>
                      </a:r>
                    </a:p>
                    <a:p>
                      <a:pPr algn="ctr"/>
                      <a:r>
                        <a:rPr lang="tr-TR" dirty="0" smtClean="0"/>
                        <a:t>Sözleşme ve Piyasa</a:t>
                      </a:r>
                      <a:endParaRPr lang="tr-TR" dirty="0"/>
                    </a:p>
                  </a:txBody>
                  <a:tcPr anchor="ctr">
                    <a:solidFill>
                      <a:schemeClr val="bg1">
                        <a:lumMod val="85000"/>
                      </a:schemeClr>
                    </a:solidFill>
                  </a:tcPr>
                </a:tc>
              </a:tr>
              <a:tr h="1563789">
                <a:tc>
                  <a:txBody>
                    <a:bodyPr/>
                    <a:lstStyle/>
                    <a:p>
                      <a:pPr algn="ctr"/>
                      <a:r>
                        <a:rPr lang="tr-TR" dirty="0" smtClean="0"/>
                        <a:t>Piyasa Tabanlı</a:t>
                      </a:r>
                      <a:endParaRPr lang="tr-TR" dirty="0"/>
                    </a:p>
                  </a:txBody>
                  <a:tcPr anchor="ctr">
                    <a:solidFill>
                      <a:srgbClr val="92D050"/>
                    </a:solidFill>
                  </a:tcPr>
                </a:tc>
              </a:tr>
            </a:tbl>
          </a:graphicData>
        </a:graphic>
      </p:graphicFrame>
      <p:graphicFrame>
        <p:nvGraphicFramePr>
          <p:cNvPr id="8" name="İçerik Yer Tutucusu 3"/>
          <p:cNvGraphicFramePr>
            <a:graphicFrameLocks/>
          </p:cNvGraphicFramePr>
          <p:nvPr>
            <p:extLst>
              <p:ext uri="{D42A27DB-BD31-4B8C-83A1-F6EECF244321}">
                <p14:modId xmlns:p14="http://schemas.microsoft.com/office/powerpoint/2010/main" val="195325169"/>
              </p:ext>
            </p:extLst>
          </p:nvPr>
        </p:nvGraphicFramePr>
        <p:xfrm>
          <a:off x="2699792" y="1268759"/>
          <a:ext cx="1954560" cy="5256585"/>
        </p:xfrm>
        <a:graphic>
          <a:graphicData uri="http://schemas.openxmlformats.org/drawingml/2006/table">
            <a:tbl>
              <a:tblPr firstRow="1" bandRow="1">
                <a:tableStyleId>{5C22544A-7EE6-4342-B048-85BDC9FD1C3A}</a:tableStyleId>
              </a:tblPr>
              <a:tblGrid>
                <a:gridCol w="1954560"/>
              </a:tblGrid>
              <a:tr h="535783">
                <a:tc>
                  <a:txBody>
                    <a:bodyPr/>
                    <a:lstStyle/>
                    <a:p>
                      <a:pPr algn="ctr"/>
                      <a:r>
                        <a:rPr lang="tr-TR" dirty="0" smtClean="0"/>
                        <a:t>Fiyatlandırma</a:t>
                      </a:r>
                      <a:endParaRPr lang="tr-TR" dirty="0"/>
                    </a:p>
                  </a:txBody>
                  <a:tcPr anchor="ctr"/>
                </a:tc>
              </a:tr>
              <a:tr h="2360401">
                <a:tc>
                  <a:txBody>
                    <a:bodyPr/>
                    <a:lstStyle/>
                    <a:p>
                      <a:pPr algn="ctr"/>
                      <a:r>
                        <a:rPr lang="tr-TR" sz="1800" kern="1200" dirty="0" smtClean="0">
                          <a:solidFill>
                            <a:schemeClr val="dk1"/>
                          </a:solidFill>
                          <a:latin typeface="+mn-lt"/>
                          <a:ea typeface="+mn-ea"/>
                          <a:cs typeface="+mn-cs"/>
                        </a:rPr>
                        <a:t>Pay-As-</a:t>
                      </a:r>
                      <a:r>
                        <a:rPr lang="tr-TR" sz="1800" kern="1200" dirty="0" err="1" smtClean="0">
                          <a:solidFill>
                            <a:schemeClr val="dk1"/>
                          </a:solidFill>
                          <a:latin typeface="+mn-lt"/>
                          <a:ea typeface="+mn-ea"/>
                          <a:cs typeface="+mn-cs"/>
                        </a:rPr>
                        <a:t>Bid</a:t>
                      </a:r>
                      <a:endParaRPr lang="tr-TR" sz="1800" kern="1200" dirty="0">
                        <a:solidFill>
                          <a:schemeClr val="dk1"/>
                        </a:solidFill>
                        <a:latin typeface="+mn-lt"/>
                        <a:ea typeface="+mn-ea"/>
                        <a:cs typeface="+mn-cs"/>
                      </a:endParaRPr>
                    </a:p>
                  </a:txBody>
                  <a:tcPr anchor="ctr">
                    <a:solidFill>
                      <a:schemeClr val="bg1">
                        <a:lumMod val="85000"/>
                      </a:schemeClr>
                    </a:solidFill>
                  </a:tcPr>
                </a:tc>
              </a:tr>
              <a:tr h="2360401">
                <a:tc>
                  <a:txBody>
                    <a:bodyPr/>
                    <a:lstStyle/>
                    <a:p>
                      <a:pPr algn="ctr"/>
                      <a:r>
                        <a:rPr lang="tr-TR" sz="1800" kern="1200" dirty="0" smtClean="0">
                          <a:solidFill>
                            <a:schemeClr val="dk1"/>
                          </a:solidFill>
                          <a:latin typeface="+mn-lt"/>
                          <a:ea typeface="+mn-ea"/>
                          <a:cs typeface="+mn-cs"/>
                        </a:rPr>
                        <a:t>Marjinal Teklif</a:t>
                      </a:r>
                      <a:endParaRPr lang="tr-TR" sz="1800" kern="1200" dirty="0">
                        <a:solidFill>
                          <a:schemeClr val="dk1"/>
                        </a:solidFill>
                        <a:latin typeface="+mn-lt"/>
                        <a:ea typeface="+mn-ea"/>
                        <a:cs typeface="+mn-cs"/>
                      </a:endParaRPr>
                    </a:p>
                  </a:txBody>
                  <a:tcPr anchor="ctr">
                    <a:solidFill>
                      <a:srgbClr val="92D050"/>
                    </a:solidFill>
                  </a:tcPr>
                </a:tc>
              </a:tr>
            </a:tbl>
          </a:graphicData>
        </a:graphic>
      </p:graphicFrame>
      <p:graphicFrame>
        <p:nvGraphicFramePr>
          <p:cNvPr id="9" name="İçerik Yer Tutucusu 3"/>
          <p:cNvGraphicFramePr>
            <a:graphicFrameLocks/>
          </p:cNvGraphicFramePr>
          <p:nvPr>
            <p:extLst>
              <p:ext uri="{D42A27DB-BD31-4B8C-83A1-F6EECF244321}">
                <p14:modId xmlns:p14="http://schemas.microsoft.com/office/powerpoint/2010/main" val="1100877398"/>
              </p:ext>
            </p:extLst>
          </p:nvPr>
        </p:nvGraphicFramePr>
        <p:xfrm>
          <a:off x="6804248" y="1268760"/>
          <a:ext cx="1944216" cy="5256582"/>
        </p:xfrm>
        <a:graphic>
          <a:graphicData uri="http://schemas.openxmlformats.org/drawingml/2006/table">
            <a:tbl>
              <a:tblPr firstRow="1" bandRow="1">
                <a:tableStyleId>{5C22544A-7EE6-4342-B048-85BDC9FD1C3A}</a:tableStyleId>
              </a:tblPr>
              <a:tblGrid>
                <a:gridCol w="1944216"/>
              </a:tblGrid>
              <a:tr h="533778">
                <a:tc>
                  <a:txBody>
                    <a:bodyPr/>
                    <a:lstStyle/>
                    <a:p>
                      <a:pPr algn="ctr"/>
                      <a:r>
                        <a:rPr lang="tr-TR" dirty="0" smtClean="0"/>
                        <a:t>Kapsam</a:t>
                      </a:r>
                      <a:endParaRPr lang="tr-TR" dirty="0"/>
                    </a:p>
                  </a:txBody>
                  <a:tcPr anchor="ctr"/>
                </a:tc>
              </a:tr>
              <a:tr h="1574268">
                <a:tc>
                  <a:txBody>
                    <a:bodyPr/>
                    <a:lstStyle/>
                    <a:p>
                      <a:pPr algn="ctr"/>
                      <a:r>
                        <a:rPr lang="tr-TR" dirty="0" smtClean="0"/>
                        <a:t>Bölgesel</a:t>
                      </a:r>
                      <a:endParaRPr lang="tr-TR" dirty="0"/>
                    </a:p>
                  </a:txBody>
                  <a:tcPr anchor="ctr">
                    <a:solidFill>
                      <a:schemeClr val="bg1">
                        <a:lumMod val="85000"/>
                      </a:schemeClr>
                    </a:solidFill>
                  </a:tcPr>
                </a:tc>
              </a:tr>
              <a:tr h="1574268">
                <a:tc>
                  <a:txBody>
                    <a:bodyPr/>
                    <a:lstStyle/>
                    <a:p>
                      <a:pPr algn="ctr"/>
                      <a:r>
                        <a:rPr lang="tr-TR" dirty="0" smtClean="0"/>
                        <a:t>Melez:</a:t>
                      </a:r>
                      <a:r>
                        <a:rPr lang="tr-TR" baseline="0" dirty="0" smtClean="0"/>
                        <a:t> Bölgesel ve Genel</a:t>
                      </a:r>
                      <a:endParaRPr lang="tr-TR" dirty="0"/>
                    </a:p>
                  </a:txBody>
                  <a:tcPr anchor="ctr">
                    <a:solidFill>
                      <a:srgbClr val="92D050"/>
                    </a:solidFill>
                  </a:tcPr>
                </a:tc>
              </a:tr>
              <a:tr h="1574268">
                <a:tc>
                  <a:txBody>
                    <a:bodyPr/>
                    <a:lstStyle/>
                    <a:p>
                      <a:pPr algn="ctr"/>
                      <a:r>
                        <a:rPr lang="tr-TR" dirty="0" smtClean="0"/>
                        <a:t>Genel</a:t>
                      </a:r>
                      <a:endParaRPr lang="tr-TR" dirty="0"/>
                    </a:p>
                  </a:txBody>
                  <a:tcPr anchor="ctr">
                    <a:solidFill>
                      <a:schemeClr val="bg1">
                        <a:lumMod val="85000"/>
                      </a:schemeClr>
                    </a:solidFill>
                  </a:tcPr>
                </a:tc>
              </a:tr>
            </a:tbl>
          </a:graphicData>
        </a:graphic>
      </p:graphicFrame>
      <p:graphicFrame>
        <p:nvGraphicFramePr>
          <p:cNvPr id="10" name="İçerik Yer Tutucusu 3"/>
          <p:cNvGraphicFramePr>
            <a:graphicFrameLocks/>
          </p:cNvGraphicFramePr>
          <p:nvPr>
            <p:extLst>
              <p:ext uri="{D42A27DB-BD31-4B8C-83A1-F6EECF244321}">
                <p14:modId xmlns:p14="http://schemas.microsoft.com/office/powerpoint/2010/main" val="4198864477"/>
              </p:ext>
            </p:extLst>
          </p:nvPr>
        </p:nvGraphicFramePr>
        <p:xfrm>
          <a:off x="4716016" y="1268760"/>
          <a:ext cx="2016224" cy="5256584"/>
        </p:xfrm>
        <a:graphic>
          <a:graphicData uri="http://schemas.openxmlformats.org/drawingml/2006/table">
            <a:tbl>
              <a:tblPr firstRow="1" bandRow="1">
                <a:tableStyleId>{5C22544A-7EE6-4342-B048-85BDC9FD1C3A}</a:tableStyleId>
              </a:tblPr>
              <a:tblGrid>
                <a:gridCol w="2016224"/>
              </a:tblGrid>
              <a:tr h="514866">
                <a:tc>
                  <a:txBody>
                    <a:bodyPr/>
                    <a:lstStyle/>
                    <a:p>
                      <a:pPr algn="ctr"/>
                      <a:r>
                        <a:rPr lang="tr-TR" baseline="0" dirty="0" smtClean="0"/>
                        <a:t>Süre</a:t>
                      </a:r>
                      <a:endParaRPr lang="tr-TR" dirty="0"/>
                    </a:p>
                  </a:txBody>
                  <a:tcPr anchor="ctr"/>
                </a:tc>
              </a:tr>
              <a:tr h="929232">
                <a:tc>
                  <a:txBody>
                    <a:bodyPr/>
                    <a:lstStyle/>
                    <a:p>
                      <a:pPr algn="ctr"/>
                      <a:r>
                        <a:rPr lang="tr-TR" dirty="0" smtClean="0"/>
                        <a:t>Aylık</a:t>
                      </a:r>
                      <a:endParaRPr lang="tr-TR" dirty="0"/>
                    </a:p>
                  </a:txBody>
                  <a:tcPr anchor="ctr">
                    <a:solidFill>
                      <a:schemeClr val="bg1">
                        <a:lumMod val="85000"/>
                      </a:schemeClr>
                    </a:solidFill>
                  </a:tcPr>
                </a:tc>
              </a:tr>
              <a:tr h="1133986">
                <a:tc>
                  <a:txBody>
                    <a:bodyPr/>
                    <a:lstStyle/>
                    <a:p>
                      <a:pPr algn="ctr"/>
                      <a:r>
                        <a:rPr lang="tr-TR" dirty="0" smtClean="0"/>
                        <a:t>Günlük</a:t>
                      </a:r>
                      <a:endParaRPr lang="tr-TR" dirty="0"/>
                    </a:p>
                  </a:txBody>
                  <a:tcPr anchor="ctr">
                    <a:solidFill>
                      <a:srgbClr val="92D050"/>
                    </a:solidFill>
                  </a:tcPr>
                </a:tc>
              </a:tr>
              <a:tr h="1215297">
                <a:tc>
                  <a:txBody>
                    <a:bodyPr/>
                    <a:lstStyle/>
                    <a:p>
                      <a:pPr algn="ctr"/>
                      <a:r>
                        <a:rPr lang="tr-TR" dirty="0" smtClean="0"/>
                        <a:t>Saatlik</a:t>
                      </a:r>
                      <a:endParaRPr lang="tr-TR" dirty="0"/>
                    </a:p>
                  </a:txBody>
                  <a:tcPr anchor="ctr">
                    <a:solidFill>
                      <a:schemeClr val="bg1">
                        <a:lumMod val="85000"/>
                      </a:schemeClr>
                    </a:solidFill>
                  </a:tcPr>
                </a:tc>
              </a:tr>
              <a:tr h="1463203">
                <a:tc>
                  <a:txBody>
                    <a:bodyPr/>
                    <a:lstStyle/>
                    <a:p>
                      <a:pPr algn="ctr"/>
                      <a:r>
                        <a:rPr lang="tr-TR" dirty="0" smtClean="0"/>
                        <a:t>Saatten Kısa</a:t>
                      </a:r>
                      <a:endParaRPr lang="tr-TR" dirty="0"/>
                    </a:p>
                  </a:txBody>
                  <a:tcPr anchor="ctr">
                    <a:solidFill>
                      <a:schemeClr val="bg1">
                        <a:lumMod val="85000"/>
                      </a:schemeClr>
                    </a:solidFill>
                  </a:tcPr>
                </a:tc>
              </a:tr>
            </a:tbl>
          </a:graphicData>
        </a:graphic>
      </p:graphicFrame>
    </p:spTree>
    <p:extLst>
      <p:ext uri="{BB962C8B-B14F-4D97-AF65-F5344CB8AC3E}">
        <p14:creationId xmlns:p14="http://schemas.microsoft.com/office/powerpoint/2010/main" val="851813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Başlık 1"/>
          <p:cNvSpPr>
            <a:spLocks noGrp="1"/>
          </p:cNvSpPr>
          <p:nvPr>
            <p:ph type="title"/>
          </p:nvPr>
        </p:nvSpPr>
        <p:spPr>
          <a:xfrm>
            <a:off x="2029400" y="103563"/>
            <a:ext cx="5926976" cy="1143000"/>
          </a:xfrm>
          <a:solidFill>
            <a:schemeClr val="bg1"/>
          </a:solidFill>
        </p:spPr>
        <p:txBody>
          <a:bodyPr>
            <a:normAutofit fontScale="90000"/>
          </a:bodyPr>
          <a:lstStyle/>
          <a:p>
            <a:r>
              <a:rPr lang="tr-TR" dirty="0" smtClean="0"/>
              <a:t>Dengeleme Gazı Piyasası: Miktar ve Fiyat</a:t>
            </a:r>
            <a:endParaRPr lang="tr-TR" dirty="0"/>
          </a:p>
        </p:txBody>
      </p:sp>
      <p:grpSp>
        <p:nvGrpSpPr>
          <p:cNvPr id="7" name="Grup 6"/>
          <p:cNvGrpSpPr/>
          <p:nvPr/>
        </p:nvGrpSpPr>
        <p:grpSpPr>
          <a:xfrm>
            <a:off x="395536" y="1268760"/>
            <a:ext cx="8208911" cy="5391174"/>
            <a:chOff x="1267611" y="1719850"/>
            <a:chExt cx="7387141" cy="4926379"/>
          </a:xfrm>
        </p:grpSpPr>
        <p:grpSp>
          <p:nvGrpSpPr>
            <p:cNvPr id="8" name="Grup 7"/>
            <p:cNvGrpSpPr/>
            <p:nvPr/>
          </p:nvGrpSpPr>
          <p:grpSpPr>
            <a:xfrm>
              <a:off x="1267611" y="1719850"/>
              <a:ext cx="6583360" cy="4589012"/>
              <a:chOff x="643185" y="1585584"/>
              <a:chExt cx="6583360" cy="4589012"/>
            </a:xfrm>
          </p:grpSpPr>
          <p:cxnSp>
            <p:nvCxnSpPr>
              <p:cNvPr id="15" name="Düz Bağlayıcı 14"/>
              <p:cNvCxnSpPr/>
              <p:nvPr/>
            </p:nvCxnSpPr>
            <p:spPr>
              <a:xfrm>
                <a:off x="1259632" y="1628800"/>
                <a:ext cx="0" cy="4032448"/>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Düz Bağlayıcı 15"/>
              <p:cNvCxnSpPr/>
              <p:nvPr/>
            </p:nvCxnSpPr>
            <p:spPr>
              <a:xfrm flipH="1">
                <a:off x="1259632" y="5661248"/>
                <a:ext cx="568863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Düz Bağlayıcı 16"/>
              <p:cNvCxnSpPr/>
              <p:nvPr/>
            </p:nvCxnSpPr>
            <p:spPr>
              <a:xfrm>
                <a:off x="1259632" y="3501008"/>
                <a:ext cx="554461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Metin kutusu 17"/>
              <p:cNvSpPr txBox="1"/>
              <p:nvPr/>
            </p:nvSpPr>
            <p:spPr>
              <a:xfrm>
                <a:off x="643185" y="1585584"/>
                <a:ext cx="591829" cy="369332"/>
              </a:xfrm>
              <a:prstGeom prst="rect">
                <a:avLst/>
              </a:prstGeom>
              <a:noFill/>
            </p:spPr>
            <p:txBody>
              <a:bodyPr wrap="none" rtlCol="0">
                <a:spAutoFit/>
              </a:bodyPr>
              <a:lstStyle/>
              <a:p>
                <a:r>
                  <a:rPr lang="tr-TR" dirty="0" smtClean="0"/>
                  <a:t>Sm3</a:t>
                </a:r>
                <a:endParaRPr lang="tr-TR" dirty="0"/>
              </a:p>
            </p:txBody>
          </p:sp>
          <p:sp>
            <p:nvSpPr>
              <p:cNvPr id="19" name="Metin kutusu 18"/>
              <p:cNvSpPr txBox="1"/>
              <p:nvPr/>
            </p:nvSpPr>
            <p:spPr>
              <a:xfrm>
                <a:off x="6652349" y="5805264"/>
                <a:ext cx="574196" cy="369332"/>
              </a:xfrm>
              <a:prstGeom prst="rect">
                <a:avLst/>
              </a:prstGeom>
              <a:noFill/>
            </p:spPr>
            <p:txBody>
              <a:bodyPr wrap="none" rtlCol="0">
                <a:spAutoFit/>
              </a:bodyPr>
              <a:lstStyle/>
              <a:p>
                <a:r>
                  <a:rPr lang="tr-TR" dirty="0" smtClean="0"/>
                  <a:t>Gün</a:t>
                </a:r>
                <a:endParaRPr lang="tr-TR" dirty="0"/>
              </a:p>
            </p:txBody>
          </p:sp>
          <p:sp>
            <p:nvSpPr>
              <p:cNvPr id="20" name="Serbest Form 19"/>
              <p:cNvSpPr/>
              <p:nvPr/>
            </p:nvSpPr>
            <p:spPr>
              <a:xfrm>
                <a:off x="1246909" y="2822303"/>
                <a:ext cx="4189187" cy="1325705"/>
              </a:xfrm>
              <a:custGeom>
                <a:avLst/>
                <a:gdLst>
                  <a:gd name="connsiteX0" fmla="*/ 0 w 4447309"/>
                  <a:gd name="connsiteY0" fmla="*/ 682897 h 1325705"/>
                  <a:gd name="connsiteX1" fmla="*/ 942109 w 4447309"/>
                  <a:gd name="connsiteY1" fmla="*/ 17879 h 1325705"/>
                  <a:gd name="connsiteX2" fmla="*/ 2784764 w 4447309"/>
                  <a:gd name="connsiteY2" fmla="*/ 1320206 h 1325705"/>
                  <a:gd name="connsiteX3" fmla="*/ 4447309 w 4447309"/>
                  <a:gd name="connsiteY3" fmla="*/ 516642 h 1325705"/>
                  <a:gd name="connsiteX4" fmla="*/ 4447309 w 4447309"/>
                  <a:gd name="connsiteY4" fmla="*/ 516642 h 1325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7309" h="1325705">
                    <a:moveTo>
                      <a:pt x="0" y="682897"/>
                    </a:moveTo>
                    <a:cubicBezTo>
                      <a:pt x="238991" y="297279"/>
                      <a:pt x="477982" y="-88339"/>
                      <a:pt x="942109" y="17879"/>
                    </a:cubicBezTo>
                    <a:cubicBezTo>
                      <a:pt x="1406236" y="124097"/>
                      <a:pt x="2200564" y="1237079"/>
                      <a:pt x="2784764" y="1320206"/>
                    </a:cubicBezTo>
                    <a:cubicBezTo>
                      <a:pt x="3368964" y="1403333"/>
                      <a:pt x="4447309" y="516642"/>
                      <a:pt x="4447309" y="516642"/>
                    </a:cubicBezTo>
                    <a:lnTo>
                      <a:pt x="4447309" y="516642"/>
                    </a:lnTo>
                  </a:path>
                </a:pathLst>
              </a:cu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tr-TR"/>
              </a:p>
            </p:txBody>
          </p:sp>
          <p:sp>
            <p:nvSpPr>
              <p:cNvPr id="21" name="Metin kutusu 20"/>
              <p:cNvSpPr txBox="1"/>
              <p:nvPr/>
            </p:nvSpPr>
            <p:spPr>
              <a:xfrm>
                <a:off x="1832727" y="3046184"/>
                <a:ext cx="473206" cy="369332"/>
              </a:xfrm>
              <a:prstGeom prst="rect">
                <a:avLst/>
              </a:prstGeom>
              <a:noFill/>
            </p:spPr>
            <p:txBody>
              <a:bodyPr wrap="none" rtlCol="0">
                <a:spAutoFit/>
              </a:bodyPr>
              <a:lstStyle/>
              <a:p>
                <a:r>
                  <a:rPr lang="tr-TR" dirty="0" smtClean="0"/>
                  <a:t>DG</a:t>
                </a:r>
                <a:endParaRPr lang="tr-TR" dirty="0"/>
              </a:p>
            </p:txBody>
          </p:sp>
          <p:sp>
            <p:nvSpPr>
              <p:cNvPr id="22" name="Metin kutusu 21"/>
              <p:cNvSpPr txBox="1"/>
              <p:nvPr/>
            </p:nvSpPr>
            <p:spPr>
              <a:xfrm>
                <a:off x="3867345" y="3645024"/>
                <a:ext cx="473206" cy="369332"/>
              </a:xfrm>
              <a:prstGeom prst="rect">
                <a:avLst/>
              </a:prstGeom>
              <a:noFill/>
            </p:spPr>
            <p:txBody>
              <a:bodyPr wrap="none" rtlCol="0">
                <a:spAutoFit/>
              </a:bodyPr>
              <a:lstStyle/>
              <a:p>
                <a:r>
                  <a:rPr lang="tr-TR" dirty="0" smtClean="0"/>
                  <a:t>DG</a:t>
                </a:r>
                <a:endParaRPr lang="tr-TR" dirty="0"/>
              </a:p>
            </p:txBody>
          </p:sp>
        </p:grpSp>
        <p:sp>
          <p:nvSpPr>
            <p:cNvPr id="9" name="Satır Belirtme Çizgisi 1 8"/>
            <p:cNvSpPr/>
            <p:nvPr/>
          </p:nvSpPr>
          <p:spPr>
            <a:xfrm>
              <a:off x="3707903" y="2348879"/>
              <a:ext cx="1257073" cy="607689"/>
            </a:xfrm>
            <a:prstGeom prst="borderCallout1">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n w="3175">
                    <a:solidFill>
                      <a:schemeClr val="tx1"/>
                    </a:solidFill>
                  </a:ln>
                </a:rPr>
                <a:t>Piyasa Alacak</a:t>
              </a:r>
              <a:endParaRPr lang="tr-TR" dirty="0">
                <a:ln w="3175">
                  <a:solidFill>
                    <a:schemeClr val="tx1"/>
                  </a:solidFill>
                </a:ln>
              </a:endParaRPr>
            </a:p>
          </p:txBody>
        </p:sp>
        <p:sp>
          <p:nvSpPr>
            <p:cNvPr id="10" name="Satır Belirtme Çizgisi 1 9"/>
            <p:cNvSpPr/>
            <p:nvPr/>
          </p:nvSpPr>
          <p:spPr>
            <a:xfrm>
              <a:off x="5796136" y="4148622"/>
              <a:ext cx="1257073" cy="648530"/>
            </a:xfrm>
            <a:prstGeom prst="borderCallout1">
              <a:avLst>
                <a:gd name="adj1" fmla="val 18750"/>
                <a:gd name="adj2" fmla="val -8333"/>
                <a:gd name="adj3" fmla="val 1747"/>
                <a:gd name="adj4" fmla="val -53763"/>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n w="3175">
                    <a:solidFill>
                      <a:schemeClr val="tx1"/>
                    </a:solidFill>
                  </a:ln>
                </a:rPr>
                <a:t>Piyasa Satacak</a:t>
              </a:r>
              <a:endParaRPr lang="tr-TR" dirty="0">
                <a:ln w="3175">
                  <a:solidFill>
                    <a:schemeClr val="tx1"/>
                  </a:solidFill>
                </a:ln>
              </a:endParaRPr>
            </a:p>
          </p:txBody>
        </p:sp>
        <p:sp>
          <p:nvSpPr>
            <p:cNvPr id="11" name="Yuvarlatılmış Dikdörtgen 10"/>
            <p:cNvSpPr/>
            <p:nvPr/>
          </p:nvSpPr>
          <p:spPr>
            <a:xfrm>
              <a:off x="1884058" y="6124196"/>
              <a:ext cx="2615578" cy="173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Optimum Stok</a:t>
              </a:r>
              <a:endParaRPr lang="tr-TR" b="1" dirty="0"/>
            </a:p>
          </p:txBody>
        </p:sp>
        <p:sp>
          <p:nvSpPr>
            <p:cNvPr id="12" name="Yuvarlatılmış Dikdörtgen 11"/>
            <p:cNvSpPr/>
            <p:nvPr/>
          </p:nvSpPr>
          <p:spPr>
            <a:xfrm>
              <a:off x="1871335" y="6472367"/>
              <a:ext cx="2628302" cy="17386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t>Fiili Stok</a:t>
              </a:r>
              <a:endParaRPr lang="tr-TR" b="1" dirty="0"/>
            </a:p>
          </p:txBody>
        </p:sp>
        <p:sp>
          <p:nvSpPr>
            <p:cNvPr id="13" name="Satır Belirtme Çizgisi 1 (Kenarlık ve Diğer Çubuk) 12"/>
            <p:cNvSpPr/>
            <p:nvPr/>
          </p:nvSpPr>
          <p:spPr>
            <a:xfrm>
              <a:off x="5677272" y="2348879"/>
              <a:ext cx="914400" cy="612648"/>
            </a:xfrm>
            <a:prstGeom prst="accentBorderCallout1">
              <a:avLst>
                <a:gd name="adj1" fmla="val 45887"/>
                <a:gd name="adj2" fmla="val -8333"/>
                <a:gd name="adj3" fmla="val 44657"/>
                <a:gd name="adj4" fmla="val -76212"/>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n w="3175">
                    <a:solidFill>
                      <a:schemeClr val="tx1"/>
                    </a:solidFill>
                  </a:ln>
                </a:rPr>
                <a:t>DGAF</a:t>
              </a:r>
              <a:endParaRPr lang="tr-TR" dirty="0">
                <a:ln w="3175">
                  <a:solidFill>
                    <a:schemeClr val="tx1"/>
                  </a:solidFill>
                </a:ln>
              </a:endParaRPr>
            </a:p>
          </p:txBody>
        </p:sp>
        <p:sp>
          <p:nvSpPr>
            <p:cNvPr id="14" name="Satır Belirtme Çizgisi 1 (Kenarlık ve Diğer Çubuk) 13"/>
            <p:cNvSpPr/>
            <p:nvPr/>
          </p:nvSpPr>
          <p:spPr>
            <a:xfrm>
              <a:off x="7740352" y="4166563"/>
              <a:ext cx="914400" cy="612648"/>
            </a:xfrm>
            <a:prstGeom prst="accentBorderCallout1">
              <a:avLst>
                <a:gd name="adj1" fmla="val 45887"/>
                <a:gd name="adj2" fmla="val -8333"/>
                <a:gd name="adj3" fmla="val 44657"/>
                <a:gd name="adj4" fmla="val -76212"/>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ln w="3175">
                    <a:solidFill>
                      <a:schemeClr val="tx1"/>
                    </a:solidFill>
                  </a:ln>
                </a:rPr>
                <a:t>DGSF</a:t>
              </a:r>
              <a:endParaRPr lang="tr-TR" dirty="0">
                <a:ln w="3175">
                  <a:solidFill>
                    <a:schemeClr val="tx1"/>
                  </a:solidFill>
                </a:ln>
              </a:endParaRPr>
            </a:p>
          </p:txBody>
        </p:sp>
      </p:grpSp>
    </p:spTree>
    <p:extLst>
      <p:ext uri="{BB962C8B-B14F-4D97-AF65-F5344CB8AC3E}">
        <p14:creationId xmlns:p14="http://schemas.microsoft.com/office/powerpoint/2010/main" val="1625992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Başlık 1"/>
          <p:cNvSpPr>
            <a:spLocks noGrp="1"/>
          </p:cNvSpPr>
          <p:nvPr>
            <p:ph type="title"/>
          </p:nvPr>
        </p:nvSpPr>
        <p:spPr>
          <a:xfrm>
            <a:off x="1948687" y="116632"/>
            <a:ext cx="6786115" cy="1368151"/>
          </a:xfrm>
          <a:solidFill>
            <a:schemeClr val="bg1"/>
          </a:solidFill>
        </p:spPr>
        <p:txBody>
          <a:bodyPr>
            <a:normAutofit/>
          </a:bodyPr>
          <a:lstStyle/>
          <a:p>
            <a:r>
              <a:rPr lang="tr-TR" sz="4000" dirty="0" smtClean="0"/>
              <a:t>Dengeleme Gazı Piyasası: Teklifler, Talimatlar ve </a:t>
            </a:r>
            <a:r>
              <a:rPr lang="tr-TR" sz="4000" dirty="0" err="1" smtClean="0"/>
              <a:t>TMB’ler</a:t>
            </a:r>
            <a:endParaRPr lang="tr-TR" sz="4000" dirty="0"/>
          </a:p>
        </p:txBody>
      </p:sp>
      <p:grpSp>
        <p:nvGrpSpPr>
          <p:cNvPr id="7" name="Grup 6"/>
          <p:cNvGrpSpPr/>
          <p:nvPr/>
        </p:nvGrpSpPr>
        <p:grpSpPr>
          <a:xfrm>
            <a:off x="670248" y="2318350"/>
            <a:ext cx="8165122" cy="3096344"/>
            <a:chOff x="827584" y="2204864"/>
            <a:chExt cx="7251104" cy="2916904"/>
          </a:xfrm>
        </p:grpSpPr>
        <p:sp>
          <p:nvSpPr>
            <p:cNvPr id="8" name="Dikdörtgen 7"/>
            <p:cNvSpPr/>
            <p:nvPr/>
          </p:nvSpPr>
          <p:spPr>
            <a:xfrm>
              <a:off x="827584" y="3284984"/>
              <a:ext cx="914400" cy="538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G-1</a:t>
              </a:r>
              <a:endParaRPr lang="tr-TR" dirty="0"/>
            </a:p>
          </p:txBody>
        </p:sp>
        <p:sp>
          <p:nvSpPr>
            <p:cNvPr id="9" name="Dikdörtgen 8"/>
            <p:cNvSpPr/>
            <p:nvPr/>
          </p:nvSpPr>
          <p:spPr>
            <a:xfrm>
              <a:off x="2689564" y="3283884"/>
              <a:ext cx="914400" cy="538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a:t>
              </a:r>
              <a:endParaRPr lang="tr-TR" dirty="0"/>
            </a:p>
          </p:txBody>
        </p:sp>
        <p:sp>
          <p:nvSpPr>
            <p:cNvPr id="10" name="Dikdörtgen 9"/>
            <p:cNvSpPr/>
            <p:nvPr/>
          </p:nvSpPr>
          <p:spPr>
            <a:xfrm>
              <a:off x="5084262" y="3283884"/>
              <a:ext cx="914400" cy="538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G+1</a:t>
              </a:r>
              <a:endParaRPr lang="tr-TR" dirty="0"/>
            </a:p>
          </p:txBody>
        </p:sp>
        <p:sp>
          <p:nvSpPr>
            <p:cNvPr id="11" name="Dikdörtgen 10"/>
            <p:cNvSpPr/>
            <p:nvPr/>
          </p:nvSpPr>
          <p:spPr>
            <a:xfrm>
              <a:off x="7164288" y="3255075"/>
              <a:ext cx="914400" cy="538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G+2</a:t>
              </a:r>
              <a:endParaRPr lang="tr-TR" dirty="0"/>
            </a:p>
          </p:txBody>
        </p:sp>
        <p:sp>
          <p:nvSpPr>
            <p:cNvPr id="12" name="Satır Belirtme Çizgisi 1 11"/>
            <p:cNvSpPr/>
            <p:nvPr/>
          </p:nvSpPr>
          <p:spPr>
            <a:xfrm>
              <a:off x="1297329" y="4509120"/>
              <a:ext cx="1331168" cy="612648"/>
            </a:xfrm>
            <a:prstGeom prst="borderCallout1">
              <a:avLst>
                <a:gd name="adj1" fmla="val 18750"/>
                <a:gd name="adj2" fmla="val -8333"/>
                <a:gd name="adj3" fmla="val -95550"/>
                <a:gd name="adj4" fmla="val -338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Teklifleri Alınması</a:t>
              </a:r>
              <a:endParaRPr lang="tr-TR" dirty="0">
                <a:solidFill>
                  <a:schemeClr val="tx1"/>
                </a:solidFill>
              </a:endParaRPr>
            </a:p>
          </p:txBody>
        </p:sp>
        <p:sp>
          <p:nvSpPr>
            <p:cNvPr id="13" name="Satır Belirtme Çizgisi 1 12"/>
            <p:cNvSpPr/>
            <p:nvPr/>
          </p:nvSpPr>
          <p:spPr>
            <a:xfrm>
              <a:off x="3229000" y="4509120"/>
              <a:ext cx="1703040" cy="612648"/>
            </a:xfrm>
            <a:prstGeom prst="borderCallout1">
              <a:avLst>
                <a:gd name="adj1" fmla="val 18750"/>
                <a:gd name="adj2" fmla="val -8333"/>
                <a:gd name="adj3" fmla="val -93289"/>
                <a:gd name="adj4" fmla="val -3001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Dengesizliklerin gerçekleşmesi</a:t>
              </a:r>
              <a:endParaRPr lang="tr-TR" dirty="0">
                <a:solidFill>
                  <a:schemeClr val="tx1"/>
                </a:solidFill>
              </a:endParaRPr>
            </a:p>
          </p:txBody>
        </p:sp>
        <p:sp>
          <p:nvSpPr>
            <p:cNvPr id="14" name="Satır Belirtme Çizgisi 1 13"/>
            <p:cNvSpPr/>
            <p:nvPr/>
          </p:nvSpPr>
          <p:spPr>
            <a:xfrm>
              <a:off x="3229000" y="2204864"/>
              <a:ext cx="1703040" cy="540060"/>
            </a:xfrm>
            <a:prstGeom prst="borderCallout1">
              <a:avLst>
                <a:gd name="adj1" fmla="val 57230"/>
                <a:gd name="adj2" fmla="val -6313"/>
                <a:gd name="adj3" fmla="val 179328"/>
                <a:gd name="adj4" fmla="val -299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Gün İçi Talimat</a:t>
              </a:r>
              <a:endParaRPr lang="tr-TR" dirty="0">
                <a:solidFill>
                  <a:schemeClr val="tx1"/>
                </a:solidFill>
              </a:endParaRPr>
            </a:p>
          </p:txBody>
        </p:sp>
        <p:sp>
          <p:nvSpPr>
            <p:cNvPr id="15" name="Satır Belirtme Çizgisi 1 14"/>
            <p:cNvSpPr/>
            <p:nvPr/>
          </p:nvSpPr>
          <p:spPr>
            <a:xfrm>
              <a:off x="5889848" y="2204864"/>
              <a:ext cx="1418456" cy="600090"/>
            </a:xfrm>
            <a:prstGeom prst="borderCallout1">
              <a:avLst>
                <a:gd name="adj1" fmla="val 57230"/>
                <a:gd name="adj2" fmla="val -7940"/>
                <a:gd name="adj3" fmla="val 158549"/>
                <a:gd name="adj4" fmla="val -260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TMB</a:t>
              </a:r>
              <a:endParaRPr lang="tr-TR" dirty="0">
                <a:solidFill>
                  <a:schemeClr val="tx1"/>
                </a:solidFill>
              </a:endParaRPr>
            </a:p>
          </p:txBody>
        </p:sp>
        <p:cxnSp>
          <p:nvCxnSpPr>
            <p:cNvPr id="16" name="Düz Bağlayıcı 15"/>
            <p:cNvCxnSpPr/>
            <p:nvPr/>
          </p:nvCxnSpPr>
          <p:spPr>
            <a:xfrm flipH="1" flipV="1">
              <a:off x="7417448" y="2506633"/>
              <a:ext cx="266328" cy="66012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67080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Başlık 1"/>
          <p:cNvSpPr>
            <a:spLocks noGrp="1"/>
          </p:cNvSpPr>
          <p:nvPr>
            <p:ph type="title"/>
          </p:nvPr>
        </p:nvSpPr>
        <p:spPr>
          <a:xfrm>
            <a:off x="1979712" y="274638"/>
            <a:ext cx="6707088" cy="1143000"/>
          </a:xfrm>
          <a:solidFill>
            <a:schemeClr val="bg1"/>
          </a:solidFill>
        </p:spPr>
        <p:txBody>
          <a:bodyPr/>
          <a:lstStyle/>
          <a:p>
            <a:r>
              <a:rPr lang="tr-TR" dirty="0" smtClean="0"/>
              <a:t>Diğer Prensipler</a:t>
            </a:r>
            <a:endParaRPr lang="tr-TR" dirty="0"/>
          </a:p>
        </p:txBody>
      </p:sp>
      <p:sp>
        <p:nvSpPr>
          <p:cNvPr id="7" name="İçerik Yer Tutucusu 2"/>
          <p:cNvSpPr>
            <a:spLocks noGrp="1"/>
          </p:cNvSpPr>
          <p:nvPr>
            <p:ph idx="1"/>
          </p:nvPr>
        </p:nvSpPr>
        <p:spPr>
          <a:xfrm>
            <a:off x="539552" y="1844824"/>
            <a:ext cx="7982842" cy="4248472"/>
          </a:xfrm>
        </p:spPr>
        <p:txBody>
          <a:bodyPr>
            <a:normAutofit/>
          </a:bodyPr>
          <a:lstStyle/>
          <a:p>
            <a:r>
              <a:rPr lang="tr-TR" sz="3800" dirty="0" smtClean="0"/>
              <a:t>DGSF Teklif Tavan Fiyatı ve DGAF Teklif Taban Fiyatı</a:t>
            </a:r>
          </a:p>
          <a:p>
            <a:r>
              <a:rPr lang="tr-TR" sz="3800" dirty="0" smtClean="0"/>
              <a:t>Sistem </a:t>
            </a:r>
            <a:r>
              <a:rPr lang="tr-TR" sz="3800" dirty="0" err="1" smtClean="0"/>
              <a:t>Kısıtının</a:t>
            </a:r>
            <a:r>
              <a:rPr lang="tr-TR" sz="3800" dirty="0" smtClean="0"/>
              <a:t> Fiyatlandırılması</a:t>
            </a:r>
          </a:p>
          <a:p>
            <a:r>
              <a:rPr lang="tr-TR" sz="3800" dirty="0" smtClean="0"/>
              <a:t>DG &gt; Teklif Miktarı durumu ve Talimat Fiyatı</a:t>
            </a:r>
            <a:endParaRPr lang="tr-TR" sz="3800" dirty="0"/>
          </a:p>
        </p:txBody>
      </p:sp>
    </p:spTree>
    <p:extLst>
      <p:ext uri="{BB962C8B-B14F-4D97-AF65-F5344CB8AC3E}">
        <p14:creationId xmlns:p14="http://schemas.microsoft.com/office/powerpoint/2010/main" val="1026778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437</Words>
  <Application>Microsoft Office PowerPoint</Application>
  <PresentationFormat>Ekran Gösterisi (4:3)</PresentationFormat>
  <Paragraphs>102</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Ofis Teması</vt:lpstr>
      <vt:lpstr>PowerPoint Sunusu</vt:lpstr>
      <vt:lpstr>Dengeleme Gazı Piyasası</vt:lpstr>
      <vt:lpstr>PowerPoint Sunusu</vt:lpstr>
      <vt:lpstr>PowerPoint Sunusu</vt:lpstr>
      <vt:lpstr>Dengeleme Gazı Piyasası için Parametreler</vt:lpstr>
      <vt:lpstr>Dengeleme Gazı Piyasası için Parametreler</vt:lpstr>
      <vt:lpstr>Dengeleme Gazı Piyasası: Miktar ve Fiyat</vt:lpstr>
      <vt:lpstr>Dengeleme Gazı Piyasası: Teklifler, Talimatlar ve TMB’ler</vt:lpstr>
      <vt:lpstr>Diğer Prensipler</vt:lpstr>
      <vt:lpstr>PowerPoint Sunusu</vt:lpstr>
      <vt:lpstr>Sonraki Adım: Emanet Gazı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Grafik</dc:creator>
  <cp:lastModifiedBy>Seyit Ali Daştan</cp:lastModifiedBy>
  <cp:revision>16</cp:revision>
  <dcterms:created xsi:type="dcterms:W3CDTF">2013-03-20T15:48:19Z</dcterms:created>
  <dcterms:modified xsi:type="dcterms:W3CDTF">2013-04-24T14:52:38Z</dcterms:modified>
</cp:coreProperties>
</file>