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804" r:id="rId11"/>
  </p:sldMasterIdLst>
  <p:notesMasterIdLst>
    <p:notesMasterId r:id="rId32"/>
  </p:notesMasterIdLst>
  <p:sldIdLst>
    <p:sldId id="256" r:id="rId12"/>
    <p:sldId id="257" r:id="rId13"/>
    <p:sldId id="260" r:id="rId14"/>
    <p:sldId id="261" r:id="rId15"/>
    <p:sldId id="267" r:id="rId16"/>
    <p:sldId id="262" r:id="rId17"/>
    <p:sldId id="274" r:id="rId18"/>
    <p:sldId id="273" r:id="rId19"/>
    <p:sldId id="275" r:id="rId20"/>
    <p:sldId id="276" r:id="rId21"/>
    <p:sldId id="277" r:id="rId22"/>
    <p:sldId id="280" r:id="rId23"/>
    <p:sldId id="279" r:id="rId24"/>
    <p:sldId id="263" r:id="rId25"/>
    <p:sldId id="264" r:id="rId26"/>
    <p:sldId id="265" r:id="rId27"/>
    <p:sldId id="266" r:id="rId28"/>
    <p:sldId id="268" r:id="rId29"/>
    <p:sldId id="271" r:id="rId30"/>
    <p:sldId id="259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1A9"/>
    <a:srgbClr val="893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3. Paket Sonrası AB Ülkelerinde Ayrıştırma Uygulamaları 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Bağımsız İletim Operatörü: 17</c:v>
                </c:pt>
                <c:pt idx="1">
                  <c:v>Mülkiyet Ayrıştırması:9</c:v>
                </c:pt>
                <c:pt idx="2">
                  <c:v>Diğer:3</c:v>
                </c:pt>
                <c:pt idx="3">
                  <c:v>Bağımsız Sistem Operatörü:1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0.3</c:v>
                </c:pt>
                <c:pt idx="2">
                  <c:v>0.1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376AA-BFDF-A549-9F94-19742F7C93A5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1592FB-D088-184C-B14E-AD7D355F225A}">
      <dgm:prSet/>
      <dgm:spPr/>
      <dgm:t>
        <a:bodyPr/>
        <a:lstStyle/>
        <a:p>
          <a:pPr rtl="0"/>
          <a:r>
            <a:rPr lang="tr-TR" dirty="0" smtClean="0"/>
            <a:t>ACER tarafından Çerçeve İlkeler belirleniyor</a:t>
          </a:r>
          <a:endParaRPr lang="tr-TR" dirty="0"/>
        </a:p>
      </dgm:t>
    </dgm:pt>
    <dgm:pt modelId="{BBBB6A10-9A8D-984C-8E63-253D367532EB}" type="parTrans" cxnId="{F0438BD2-D434-5C4C-9424-CE84B19D7EC3}">
      <dgm:prSet/>
      <dgm:spPr/>
      <dgm:t>
        <a:bodyPr/>
        <a:lstStyle/>
        <a:p>
          <a:endParaRPr lang="en-US"/>
        </a:p>
      </dgm:t>
    </dgm:pt>
    <dgm:pt modelId="{3CC7D8C3-9F39-2040-BBD1-C62FC4763D32}" type="sibTrans" cxnId="{F0438BD2-D434-5C4C-9424-CE84B19D7EC3}">
      <dgm:prSet/>
      <dgm:spPr/>
      <dgm:t>
        <a:bodyPr/>
        <a:lstStyle/>
        <a:p>
          <a:endParaRPr lang="en-US"/>
        </a:p>
      </dgm:t>
    </dgm:pt>
    <dgm:pt modelId="{5DF5E46A-6A34-5A45-AC7A-B98CD2CE7653}">
      <dgm:prSet/>
      <dgm:spPr/>
      <dgm:t>
        <a:bodyPr/>
        <a:lstStyle/>
        <a:p>
          <a:pPr rtl="0"/>
          <a:r>
            <a:rPr lang="tr-TR" dirty="0" smtClean="0"/>
            <a:t>ENTSO-G Tarafından Şebeke Kodları Oluşturuluyor</a:t>
          </a:r>
        </a:p>
      </dgm:t>
    </dgm:pt>
    <dgm:pt modelId="{2E8AF3D8-DA0F-5445-A3FE-E7A756159082}" type="parTrans" cxnId="{0D08B0B7-F9D3-7E4B-990B-BF6058922E04}">
      <dgm:prSet/>
      <dgm:spPr/>
      <dgm:t>
        <a:bodyPr/>
        <a:lstStyle/>
        <a:p>
          <a:endParaRPr lang="en-US"/>
        </a:p>
      </dgm:t>
    </dgm:pt>
    <dgm:pt modelId="{192E2A92-CBC3-CA43-879E-8D73BD8588E5}" type="sibTrans" cxnId="{0D08B0B7-F9D3-7E4B-990B-BF6058922E04}">
      <dgm:prSet/>
      <dgm:spPr/>
      <dgm:t>
        <a:bodyPr/>
        <a:lstStyle/>
        <a:p>
          <a:endParaRPr lang="en-US"/>
        </a:p>
      </dgm:t>
    </dgm:pt>
    <dgm:pt modelId="{75B67C99-DF65-4646-B06A-84689F1F291D}">
      <dgm:prSet/>
      <dgm:spPr/>
      <dgm:t>
        <a:bodyPr/>
        <a:lstStyle/>
        <a:p>
          <a:pPr rtl="0"/>
          <a:r>
            <a:rPr lang="tr-TR" dirty="0" smtClean="0"/>
            <a:t>Avrupa Komisyonu tarafından </a:t>
          </a:r>
          <a:r>
            <a:rPr lang="tr-TR" dirty="0" err="1" smtClean="0"/>
            <a:t>Komitolji</a:t>
          </a:r>
          <a:r>
            <a:rPr lang="tr-TR" dirty="0" smtClean="0"/>
            <a:t> Prosedürü ile Şebeke Kodları kabul edilerek bağlayıcılık kazanıyor</a:t>
          </a:r>
        </a:p>
      </dgm:t>
    </dgm:pt>
    <dgm:pt modelId="{19D4CAB3-FAAA-C543-87D9-7D1300097FB7}" type="parTrans" cxnId="{495DA6CB-C4EA-254C-B334-3EBE44C0A17B}">
      <dgm:prSet/>
      <dgm:spPr/>
      <dgm:t>
        <a:bodyPr/>
        <a:lstStyle/>
        <a:p>
          <a:endParaRPr lang="en-US"/>
        </a:p>
      </dgm:t>
    </dgm:pt>
    <dgm:pt modelId="{0811DE18-D84E-A549-BE10-A68DE1BE9672}" type="sibTrans" cxnId="{495DA6CB-C4EA-254C-B334-3EBE44C0A17B}">
      <dgm:prSet/>
      <dgm:spPr/>
      <dgm:t>
        <a:bodyPr/>
        <a:lstStyle/>
        <a:p>
          <a:endParaRPr lang="en-US"/>
        </a:p>
      </dgm:t>
    </dgm:pt>
    <dgm:pt modelId="{F67975E7-1C9F-5242-8C3D-2CF963522876}" type="pres">
      <dgm:prSet presAssocID="{D5D376AA-BFDF-A549-9F94-19742F7C93A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548297-70B4-8D47-A60B-5DEC66A1C038}" type="pres">
      <dgm:prSet presAssocID="{D5D376AA-BFDF-A549-9F94-19742F7C93A5}" presName="arrow" presStyleLbl="bgShp" presStyleIdx="0" presStyleCnt="1"/>
      <dgm:spPr/>
    </dgm:pt>
    <dgm:pt modelId="{66C5A6CB-8925-9F4B-A5CE-8D0E5AA469B3}" type="pres">
      <dgm:prSet presAssocID="{D5D376AA-BFDF-A549-9F94-19742F7C93A5}" presName="linearProcess" presStyleCnt="0"/>
      <dgm:spPr/>
    </dgm:pt>
    <dgm:pt modelId="{05B06B61-A02B-604F-A84D-A9052ADAB13B}" type="pres">
      <dgm:prSet presAssocID="{D21592FB-D088-184C-B14E-AD7D355F225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39F76-991F-7646-BAC3-BCBF6975824A}" type="pres">
      <dgm:prSet presAssocID="{3CC7D8C3-9F39-2040-BBD1-C62FC4763D32}" presName="sibTrans" presStyleCnt="0"/>
      <dgm:spPr/>
    </dgm:pt>
    <dgm:pt modelId="{1DE33ED2-2EF2-7B45-9C08-006DF6B2F0F3}" type="pres">
      <dgm:prSet presAssocID="{5DF5E46A-6A34-5A45-AC7A-B98CD2CE765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6E4E3-D8C9-1F48-8D7C-49A2C932F6A7}" type="pres">
      <dgm:prSet presAssocID="{192E2A92-CBC3-CA43-879E-8D73BD8588E5}" presName="sibTrans" presStyleCnt="0"/>
      <dgm:spPr/>
    </dgm:pt>
    <dgm:pt modelId="{BDE26EDB-D047-7449-B71A-27F7C3E3EFFF}" type="pres">
      <dgm:prSet presAssocID="{75B67C99-DF65-4646-B06A-84689F1F291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438BD2-D434-5C4C-9424-CE84B19D7EC3}" srcId="{D5D376AA-BFDF-A549-9F94-19742F7C93A5}" destId="{D21592FB-D088-184C-B14E-AD7D355F225A}" srcOrd="0" destOrd="0" parTransId="{BBBB6A10-9A8D-984C-8E63-253D367532EB}" sibTransId="{3CC7D8C3-9F39-2040-BBD1-C62FC4763D32}"/>
    <dgm:cxn modelId="{495DA6CB-C4EA-254C-B334-3EBE44C0A17B}" srcId="{D5D376AA-BFDF-A549-9F94-19742F7C93A5}" destId="{75B67C99-DF65-4646-B06A-84689F1F291D}" srcOrd="2" destOrd="0" parTransId="{19D4CAB3-FAAA-C543-87D9-7D1300097FB7}" sibTransId="{0811DE18-D84E-A549-BE10-A68DE1BE9672}"/>
    <dgm:cxn modelId="{070EA16F-DA68-F548-A806-D89A8F0DCC32}" type="presOf" srcId="{D5D376AA-BFDF-A549-9F94-19742F7C93A5}" destId="{F67975E7-1C9F-5242-8C3D-2CF963522876}" srcOrd="0" destOrd="0" presId="urn:microsoft.com/office/officeart/2005/8/layout/hProcess9"/>
    <dgm:cxn modelId="{D2FE4929-BCE3-7B44-B613-C659D94CB161}" type="presOf" srcId="{D21592FB-D088-184C-B14E-AD7D355F225A}" destId="{05B06B61-A02B-604F-A84D-A9052ADAB13B}" srcOrd="0" destOrd="0" presId="urn:microsoft.com/office/officeart/2005/8/layout/hProcess9"/>
    <dgm:cxn modelId="{61B7BB50-F1CE-0A46-8B26-630CB68857A7}" type="presOf" srcId="{75B67C99-DF65-4646-B06A-84689F1F291D}" destId="{BDE26EDB-D047-7449-B71A-27F7C3E3EFFF}" srcOrd="0" destOrd="0" presId="urn:microsoft.com/office/officeart/2005/8/layout/hProcess9"/>
    <dgm:cxn modelId="{B8C84AE6-E02B-C146-A0FF-D813BFFE0056}" type="presOf" srcId="{5DF5E46A-6A34-5A45-AC7A-B98CD2CE7653}" destId="{1DE33ED2-2EF2-7B45-9C08-006DF6B2F0F3}" srcOrd="0" destOrd="0" presId="urn:microsoft.com/office/officeart/2005/8/layout/hProcess9"/>
    <dgm:cxn modelId="{0D08B0B7-F9D3-7E4B-990B-BF6058922E04}" srcId="{D5D376AA-BFDF-A549-9F94-19742F7C93A5}" destId="{5DF5E46A-6A34-5A45-AC7A-B98CD2CE7653}" srcOrd="1" destOrd="0" parTransId="{2E8AF3D8-DA0F-5445-A3FE-E7A756159082}" sibTransId="{192E2A92-CBC3-CA43-879E-8D73BD8588E5}"/>
    <dgm:cxn modelId="{69D58FEF-4BFF-8C4A-BB1D-8763D246F82D}" type="presParOf" srcId="{F67975E7-1C9F-5242-8C3D-2CF963522876}" destId="{D3548297-70B4-8D47-A60B-5DEC66A1C038}" srcOrd="0" destOrd="0" presId="urn:microsoft.com/office/officeart/2005/8/layout/hProcess9"/>
    <dgm:cxn modelId="{1A7B6B22-6777-6249-B5FD-8789F7E135C9}" type="presParOf" srcId="{F67975E7-1C9F-5242-8C3D-2CF963522876}" destId="{66C5A6CB-8925-9F4B-A5CE-8D0E5AA469B3}" srcOrd="1" destOrd="0" presId="urn:microsoft.com/office/officeart/2005/8/layout/hProcess9"/>
    <dgm:cxn modelId="{DB685DA0-3135-3148-84C8-9CD0959979E6}" type="presParOf" srcId="{66C5A6CB-8925-9F4B-A5CE-8D0E5AA469B3}" destId="{05B06B61-A02B-604F-A84D-A9052ADAB13B}" srcOrd="0" destOrd="0" presId="urn:microsoft.com/office/officeart/2005/8/layout/hProcess9"/>
    <dgm:cxn modelId="{9E2A08BD-4F04-AC43-A140-1B5DE6188378}" type="presParOf" srcId="{66C5A6CB-8925-9F4B-A5CE-8D0E5AA469B3}" destId="{84739F76-991F-7646-BAC3-BCBF6975824A}" srcOrd="1" destOrd="0" presId="urn:microsoft.com/office/officeart/2005/8/layout/hProcess9"/>
    <dgm:cxn modelId="{BB971B9D-8E96-174C-91D9-1972726A5723}" type="presParOf" srcId="{66C5A6CB-8925-9F4B-A5CE-8D0E5AA469B3}" destId="{1DE33ED2-2EF2-7B45-9C08-006DF6B2F0F3}" srcOrd="2" destOrd="0" presId="urn:microsoft.com/office/officeart/2005/8/layout/hProcess9"/>
    <dgm:cxn modelId="{8F16910A-689C-5447-8C80-7948F16D8CEF}" type="presParOf" srcId="{66C5A6CB-8925-9F4B-A5CE-8D0E5AA469B3}" destId="{FED6E4E3-D8C9-1F48-8D7C-49A2C932F6A7}" srcOrd="3" destOrd="0" presId="urn:microsoft.com/office/officeart/2005/8/layout/hProcess9"/>
    <dgm:cxn modelId="{37EEFE2C-6D59-704C-B3EB-A4A247D5C021}" type="presParOf" srcId="{66C5A6CB-8925-9F4B-A5CE-8D0E5AA469B3}" destId="{BDE26EDB-D047-7449-B71A-27F7C3E3EFF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48297-70B4-8D47-A60B-5DEC66A1C038}">
      <dsp:nvSpPr>
        <dsp:cNvPr id="0" name=""/>
        <dsp:cNvSpPr/>
      </dsp:nvSpPr>
      <dsp:spPr>
        <a:xfrm>
          <a:off x="518457" y="0"/>
          <a:ext cx="5875852" cy="381642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B06B61-A02B-604F-A84D-A9052ADAB13B}">
      <dsp:nvSpPr>
        <dsp:cNvPr id="0" name=""/>
        <dsp:cNvSpPr/>
      </dsp:nvSpPr>
      <dsp:spPr>
        <a:xfrm>
          <a:off x="7425" y="1144927"/>
          <a:ext cx="2225047" cy="152656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ACER tarafından Çerçeve İlkeler belirleniyor</a:t>
          </a:r>
          <a:endParaRPr lang="tr-TR" sz="1700" kern="1200" dirty="0"/>
        </a:p>
      </dsp:txBody>
      <dsp:txXfrm>
        <a:off x="81946" y="1219448"/>
        <a:ext cx="2076005" cy="1377527"/>
      </dsp:txXfrm>
    </dsp:sp>
    <dsp:sp modelId="{1DE33ED2-2EF2-7B45-9C08-006DF6B2F0F3}">
      <dsp:nvSpPr>
        <dsp:cNvPr id="0" name=""/>
        <dsp:cNvSpPr/>
      </dsp:nvSpPr>
      <dsp:spPr>
        <a:xfrm>
          <a:off x="2343860" y="1144927"/>
          <a:ext cx="2225047" cy="152656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ENTSO-G Tarafından Şebeke Kodları Oluşturuluyor</a:t>
          </a:r>
        </a:p>
      </dsp:txBody>
      <dsp:txXfrm>
        <a:off x="2418381" y="1219448"/>
        <a:ext cx="2076005" cy="1377527"/>
      </dsp:txXfrm>
    </dsp:sp>
    <dsp:sp modelId="{BDE26EDB-D047-7449-B71A-27F7C3E3EFFF}">
      <dsp:nvSpPr>
        <dsp:cNvPr id="0" name=""/>
        <dsp:cNvSpPr/>
      </dsp:nvSpPr>
      <dsp:spPr>
        <a:xfrm>
          <a:off x="4680294" y="1144927"/>
          <a:ext cx="2225047" cy="152656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Avrupa Komisyonu tarafından </a:t>
          </a:r>
          <a:r>
            <a:rPr lang="tr-TR" sz="1700" kern="1200" dirty="0" err="1" smtClean="0"/>
            <a:t>Komitolji</a:t>
          </a:r>
          <a:r>
            <a:rPr lang="tr-TR" sz="1700" kern="1200" dirty="0" smtClean="0"/>
            <a:t> Prosedürü ile Şebeke Kodları kabul edilerek bağlayıcılık kazanıyor</a:t>
          </a:r>
        </a:p>
      </dsp:txBody>
      <dsp:txXfrm>
        <a:off x="4754815" y="1219448"/>
        <a:ext cx="2076005" cy="1377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66E74-6ACA-48F2-B89D-F08EA3F2DFE4}" type="datetimeFigureOut">
              <a:rPr lang="tr-TR" smtClean="0"/>
              <a:t>24.04.2013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1D1F2-1D93-4025-87F8-604E90F01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380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D1F2-1D93-4025-87F8-604E90F0192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482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D1F2-1D93-4025-87F8-604E90F0192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549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24.04.2013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24.04.2013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481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976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04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882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640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801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949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146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809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2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24.04.2013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851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459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676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697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131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351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217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451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241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5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880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446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11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3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9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46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31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32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3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9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24.04.2013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70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20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88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88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32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95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46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31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32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24.04.2013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92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70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20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88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88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32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95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46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31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3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24.04.2013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30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92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70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206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889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9812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63758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050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846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68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24.04.2013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65498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4964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73282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23904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7326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8234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64764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97046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12092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766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24.04.2013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6452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42118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8922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9304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5342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54643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2058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64764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97046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120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24.04.2013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76632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6452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42118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8922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9304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5342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54643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2058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75630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150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24.04.2013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05198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18723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9765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06289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0269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32734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5076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6612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1407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89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24.04.2013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2438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8535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19724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9300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46967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3935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41290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92247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5280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0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9B9C-C498-4776-8C0D-19B679A475DC}" type="datetimeFigureOut">
              <a:rPr lang="tr-TR" smtClean="0"/>
              <a:pPr/>
              <a:t>24.04.2013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6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4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6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6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6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830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27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27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26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9B9C-C498-4776-8C0D-19B679A475DC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24.04.2013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C221-3FD2-4305-8414-A5DDA57BB807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663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7544" y="306896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AVRUPA BİRLİĞİ  ORTAK ŞEBEKE DÜZENLEMELERİ </a:t>
            </a:r>
          </a:p>
          <a:p>
            <a:pPr algn="ctr"/>
            <a:r>
              <a:rPr lang="tr-TR" sz="3200" dirty="0" smtClean="0"/>
              <a:t>VE  DENGELEME PİYASALARI</a:t>
            </a:r>
            <a:endParaRPr lang="tr-TR" sz="32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2195736" y="5643446"/>
            <a:ext cx="3623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EPDK DOĞAL GAZ </a:t>
            </a:r>
            <a:r>
              <a:rPr lang="tr-TR" dirty="0" smtClean="0"/>
              <a:t>PİYASASI DAİRESİ</a:t>
            </a:r>
          </a:p>
          <a:p>
            <a:pPr algn="ctr"/>
            <a:r>
              <a:rPr lang="tr-TR" dirty="0" smtClean="0"/>
              <a:t>7.TAŞITANLAR FORUMU</a:t>
            </a:r>
          </a:p>
          <a:p>
            <a:pPr algn="ctr"/>
            <a:r>
              <a:rPr lang="tr-TR" dirty="0" smtClean="0"/>
              <a:t>26.04.2013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40807"/>
              </p:ext>
            </p:extLst>
          </p:nvPr>
        </p:nvGraphicFramePr>
        <p:xfrm>
          <a:off x="467544" y="1268760"/>
          <a:ext cx="7416800" cy="430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5259"/>
                <a:gridCol w="2381541"/>
              </a:tblGrid>
              <a:tr h="639969">
                <a:tc>
                  <a:txBody>
                    <a:bodyPr/>
                    <a:lstStyle/>
                    <a:p>
                      <a:r>
                        <a:rPr lang="tr-TR" sz="1800" baseline="0" dirty="0" smtClean="0">
                          <a:solidFill>
                            <a:schemeClr val="bg1"/>
                          </a:solidFill>
                        </a:rPr>
                        <a:t>Rehber İlkeler ve Şebeke Kodları 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solidFill>
                            <a:schemeClr val="bg1"/>
                          </a:solidFill>
                        </a:rPr>
                        <a:t>Komitoloji</a:t>
                      </a:r>
                      <a:r>
                        <a:rPr lang="tr-TR" sz="1800" baseline="0" dirty="0" smtClean="0">
                          <a:solidFill>
                            <a:schemeClr val="bg1"/>
                          </a:solidFill>
                        </a:rPr>
                        <a:t>  Başlangıç Tarihi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684" marB="45684"/>
                </a:tc>
              </a:tr>
              <a:tr h="1188368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Kısıt</a:t>
                      </a:r>
                      <a:r>
                        <a:rPr lang="tr-TR" sz="1800" b="1" baseline="0" dirty="0" smtClean="0"/>
                        <a:t> Yönetimi Rehber İlkeleri</a:t>
                      </a:r>
                      <a:endParaRPr lang="en-GB" sz="1800" b="1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r>
                        <a:rPr lang="fr-BE" sz="1800" b="1" baseline="0" dirty="0" smtClean="0"/>
                        <a:t>2012</a:t>
                      </a:r>
                      <a:r>
                        <a:rPr lang="tr-TR" sz="1800" b="1" baseline="0" dirty="0" smtClean="0"/>
                        <a:t> –Kabul Edildi</a:t>
                      </a:r>
                      <a:endParaRPr lang="en-GB" sz="1800" b="1" dirty="0"/>
                    </a:p>
                  </a:txBody>
                  <a:tcPr marT="45684" marB="45684"/>
                </a:tc>
              </a:tr>
              <a:tr h="639969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Kapasite</a:t>
                      </a:r>
                      <a:r>
                        <a:rPr lang="tr-TR" sz="2000" b="1" baseline="0" dirty="0" smtClean="0"/>
                        <a:t> Tahsisi Şebeke Kodu</a:t>
                      </a:r>
                      <a:endParaRPr lang="en-GB" sz="2000" b="1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15/04</a:t>
                      </a:r>
                      <a:r>
                        <a:rPr lang="tr-TR" sz="1800" b="1" dirty="0" smtClean="0"/>
                        <a:t>-Kabul</a:t>
                      </a:r>
                      <a:r>
                        <a:rPr lang="tr-TR" sz="1800" b="1" baseline="0" dirty="0" smtClean="0"/>
                        <a:t> Edildi </a:t>
                      </a:r>
                      <a:endParaRPr lang="en-GB" sz="1800" b="1" dirty="0"/>
                    </a:p>
                  </a:txBody>
                  <a:tcPr marT="45684" marB="45684"/>
                </a:tc>
              </a:tr>
              <a:tr h="494656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Dengeleme</a:t>
                      </a:r>
                      <a:r>
                        <a:rPr lang="tr-TR" sz="2000" b="1" baseline="0" dirty="0" smtClean="0"/>
                        <a:t> Şebeke Kodu</a:t>
                      </a:r>
                      <a:endParaRPr lang="en-GB" sz="2000" b="1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Q4/2013</a:t>
                      </a:r>
                      <a:endParaRPr lang="en-GB" sz="1800" b="1" dirty="0"/>
                    </a:p>
                  </a:txBody>
                  <a:tcPr marT="45684" marB="45684"/>
                </a:tc>
              </a:tr>
              <a:tr h="700782">
                <a:tc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Şebekelerin</a:t>
                      </a:r>
                      <a:r>
                        <a:rPr lang="tr-TR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Birlikte İşlerliği ve Veri Paylaşımı Şebeke Kodu</a:t>
                      </a:r>
                      <a:endParaRPr lang="en-GB" sz="2000" b="1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Q4/2013</a:t>
                      </a:r>
                      <a:endParaRPr lang="en-GB" sz="1800" b="1" dirty="0"/>
                    </a:p>
                  </a:txBody>
                  <a:tcPr marT="45684" marB="45684"/>
                </a:tc>
              </a:tr>
              <a:tr h="639969">
                <a:tc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İletim</a:t>
                      </a:r>
                      <a:r>
                        <a:rPr lang="tr-TR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Tarife Yapısına İlişkin Şebeke Kodu</a:t>
                      </a:r>
                      <a:endParaRPr lang="en-GB" sz="2000" b="1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Q2/2014</a:t>
                      </a:r>
                      <a:endParaRPr lang="en-GB" sz="1800" b="1" dirty="0"/>
                    </a:p>
                  </a:txBody>
                  <a:tcPr marT="45684" marB="45684"/>
                </a:tc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854315" y="11663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AB  DOĞAL GAZ PİYASASI – ÜÇÜNCÜ PAKET KAPSAMINDA ORTAK ŞEBEKE KODLARI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005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647712" cy="28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/>
          <p:nvPr/>
        </p:nvSpPr>
        <p:spPr>
          <a:xfrm>
            <a:off x="1979712" y="24254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b="1" dirty="0" smtClean="0">
                <a:solidFill>
                  <a:prstClr val="black"/>
                </a:solidFill>
              </a:rPr>
              <a:t>Mevcut ve ENTSO-G Kapasite Tahsis Yöntemi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854315" y="11663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solidFill>
                  <a:prstClr val="black"/>
                </a:solidFill>
              </a:rPr>
              <a:t>ENTSO-G Kapasite Tahsis Yöntemi</a:t>
            </a: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789187"/>
              </p:ext>
            </p:extLst>
          </p:nvPr>
        </p:nvGraphicFramePr>
        <p:xfrm>
          <a:off x="611559" y="1340768"/>
          <a:ext cx="8136906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2"/>
                <a:gridCol w="2712302"/>
                <a:gridCol w="2712302"/>
              </a:tblGrid>
              <a:tr h="750524">
                <a:tc>
                  <a:txBody>
                    <a:bodyPr/>
                    <a:lstStyle/>
                    <a:p>
                      <a:r>
                        <a:rPr lang="tr-TR" dirty="0" smtClean="0"/>
                        <a:t>Standart Kapasite</a:t>
                      </a:r>
                      <a:r>
                        <a:rPr lang="tr-TR" baseline="0" dirty="0" smtClean="0"/>
                        <a:t>  Ürün Türü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İhale Dönemi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İhale</a:t>
                      </a:r>
                      <a:r>
                        <a:rPr lang="tr-TR" baseline="0" dirty="0" smtClean="0"/>
                        <a:t> Başına Ürün Sayısı</a:t>
                      </a:r>
                    </a:p>
                    <a:p>
                      <a:r>
                        <a:rPr lang="tr-TR" baseline="0" dirty="0" smtClean="0"/>
                        <a:t>(</a:t>
                      </a:r>
                      <a:r>
                        <a:rPr lang="tr-TR" baseline="0" dirty="0" err="1" smtClean="0"/>
                        <a:t>Enterkonneksiyon</a:t>
                      </a:r>
                      <a:r>
                        <a:rPr lang="tr-TR" baseline="0" smtClean="0"/>
                        <a:t> Başına)</a:t>
                      </a:r>
                      <a:endParaRPr lang="tr-TR" dirty="0"/>
                    </a:p>
                  </a:txBody>
                  <a:tcPr/>
                </a:tc>
              </a:tr>
              <a:tr h="434828">
                <a:tc>
                  <a:txBody>
                    <a:bodyPr/>
                    <a:lstStyle/>
                    <a:p>
                      <a:r>
                        <a:rPr lang="tr-TR" dirty="0" smtClean="0"/>
                        <a:t>Yıllık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Yıllık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/>
                </a:tc>
              </a:tr>
              <a:tr h="434828">
                <a:tc>
                  <a:txBody>
                    <a:bodyPr/>
                    <a:lstStyle/>
                    <a:p>
                      <a:r>
                        <a:rPr lang="tr-TR" dirty="0" smtClean="0"/>
                        <a:t>Çeyreklik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Yıllık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</a:tr>
              <a:tr h="434828">
                <a:tc>
                  <a:txBody>
                    <a:bodyPr/>
                    <a:lstStyle/>
                    <a:p>
                      <a:r>
                        <a:rPr lang="tr-TR" dirty="0" smtClean="0"/>
                        <a:t>Aylık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Aylık (Rolling)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</a:tr>
              <a:tr h="434828">
                <a:tc>
                  <a:txBody>
                    <a:bodyPr/>
                    <a:lstStyle/>
                    <a:p>
                      <a:r>
                        <a:rPr lang="tr-TR" dirty="0" smtClean="0"/>
                        <a:t>Günlük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Günlük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</a:tr>
              <a:tr h="750524">
                <a:tc>
                  <a:txBody>
                    <a:bodyPr/>
                    <a:lstStyle/>
                    <a:p>
                      <a:r>
                        <a:rPr lang="tr-TR" dirty="0" smtClean="0"/>
                        <a:t>Gün İçi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Saatlik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  (günlük dengeleme)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7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9712" y="2425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b="1" dirty="0">
                <a:solidFill>
                  <a:prstClr val="black"/>
                </a:solidFill>
              </a:rPr>
              <a:t>ENTSO-G Kapasite Tahsis Yöntemi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223165" cy="397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6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4254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b="1" dirty="0" smtClean="0"/>
              <a:t>ENTSO-G ÖNGÖRÜLEN DENGELEME PİYASASI TEMEL PRENSİPLERİ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83568" y="1720840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İletim sistemini kullanan her taşıtan kendi giriş-çıkış portföyünü dengelemekle yükümlüdür.</a:t>
            </a:r>
            <a:endParaRPr lang="en-US" sz="2800" dirty="0"/>
          </a:p>
          <a:p>
            <a:r>
              <a:rPr lang="tr-TR" sz="2800" b="1" dirty="0"/>
              <a:t>-İletim Sistem Operatörü;</a:t>
            </a:r>
            <a:endParaRPr lang="en-US" sz="2800" dirty="0"/>
          </a:p>
          <a:p>
            <a:r>
              <a:rPr lang="tr-TR" sz="2800" b="1" dirty="0"/>
              <a:t>   a) iletim sistemini </a:t>
            </a:r>
            <a:r>
              <a:rPr lang="tr-TR" sz="2800" b="1" dirty="0" err="1"/>
              <a:t>operasyonel</a:t>
            </a:r>
            <a:r>
              <a:rPr lang="tr-TR" sz="2800" b="1" dirty="0"/>
              <a:t> seviyede tutmak</a:t>
            </a:r>
            <a:endParaRPr lang="en-US" sz="2800" dirty="0"/>
          </a:p>
          <a:p>
            <a:r>
              <a:rPr lang="tr-TR" sz="2800" b="1" dirty="0"/>
              <a:t>   b) gün sonunda iletim sistemi </a:t>
            </a:r>
            <a:r>
              <a:rPr lang="tr-TR" sz="2800" b="1" dirty="0" err="1"/>
              <a:t>line-pack</a:t>
            </a:r>
            <a:r>
              <a:rPr lang="tr-TR" sz="2800" b="1" dirty="0"/>
              <a:t> miktarını istenen seviyede tutmak için dengeleme işlemi yapar. </a:t>
            </a:r>
            <a:endParaRPr lang="en-US" sz="2800" dirty="0"/>
          </a:p>
          <a:p>
            <a:r>
              <a:rPr lang="tr-TR" sz="2800" b="1" dirty="0"/>
              <a:t>- Gün Öncesi Dengeleme Gazı Teklifleri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u="sng" dirty="0">
                <a:solidFill>
                  <a:srgbClr val="0000FF"/>
                </a:solidFill>
              </a:rPr>
              <a:t>Doğal Gaz Dengeleme (Ticaret) Platformunda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/>
              <a:t>Gerçekleştirilir.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73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196752"/>
            <a:ext cx="8424936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-Gün </a:t>
            </a:r>
            <a:r>
              <a:rPr lang="tr-TR" sz="2400" b="1" dirty="0"/>
              <a:t>Öncesi Dengeleme Gazı Teklifleri </a:t>
            </a:r>
            <a:r>
              <a:rPr lang="tr-TR" sz="2400" b="1" u="sng" dirty="0"/>
              <a:t>Doğal Gaz Dengeleme (Ticaret) Platformunda</a:t>
            </a:r>
            <a:r>
              <a:rPr lang="tr-TR" sz="2400" b="1" dirty="0"/>
              <a:t> Gerçekleştirilir</a:t>
            </a:r>
            <a:r>
              <a:rPr lang="tr-TR" sz="2400" b="1" dirty="0" smtClean="0"/>
              <a:t>.</a:t>
            </a:r>
          </a:p>
          <a:p>
            <a:endParaRPr lang="en-US" sz="2400" dirty="0"/>
          </a:p>
          <a:p>
            <a:r>
              <a:rPr lang="tr-TR" sz="2400" b="1" dirty="0"/>
              <a:t>-İletim Sistem Operatörü Dengeleme İşlemlerini;</a:t>
            </a:r>
            <a:endParaRPr lang="en-US" sz="2400" dirty="0"/>
          </a:p>
          <a:p>
            <a:pPr marL="457200" indent="-457200">
              <a:buAutoNum type="alphaLcParenR"/>
            </a:pPr>
            <a:r>
              <a:rPr lang="tr-TR" sz="2400" b="1" dirty="0" smtClean="0">
                <a:solidFill>
                  <a:srgbClr val="008000"/>
                </a:solidFill>
              </a:rPr>
              <a:t>Öncelikli </a:t>
            </a:r>
            <a:r>
              <a:rPr lang="tr-TR" sz="2400" b="1" dirty="0">
                <a:solidFill>
                  <a:srgbClr val="008000"/>
                </a:solidFill>
              </a:rPr>
              <a:t>olarak </a:t>
            </a:r>
            <a:r>
              <a:rPr lang="tr-TR" sz="2400" b="1" u="sng" dirty="0">
                <a:solidFill>
                  <a:srgbClr val="008000"/>
                </a:solidFill>
              </a:rPr>
              <a:t>Doğal Gaz Dengeleme (Ticaret)  Platformunda </a:t>
            </a:r>
            <a:r>
              <a:rPr lang="tr-TR" sz="2400" b="1" dirty="0">
                <a:solidFill>
                  <a:srgbClr val="008000"/>
                </a:solidFill>
              </a:rPr>
              <a:t>Kısa Dönemli Dengeleme </a:t>
            </a:r>
            <a:r>
              <a:rPr lang="tr-TR" sz="2400" b="1" dirty="0" smtClean="0">
                <a:solidFill>
                  <a:srgbClr val="008000"/>
                </a:solidFill>
              </a:rPr>
              <a:t>Ürünleri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tr-TR" sz="2400" b="1" dirty="0" smtClean="0">
                <a:solidFill>
                  <a:srgbClr val="008000"/>
                </a:solidFill>
              </a:rPr>
              <a:t>(</a:t>
            </a:r>
            <a:r>
              <a:rPr lang="tr-TR" sz="2400" b="1" dirty="0">
                <a:solidFill>
                  <a:srgbClr val="008000"/>
                </a:solidFill>
              </a:rPr>
              <a:t>Doğal Gaz) alım satımı yaparak gerçekleştirir.</a:t>
            </a:r>
            <a:endParaRPr lang="en-US" sz="2400" dirty="0">
              <a:solidFill>
                <a:srgbClr val="008000"/>
              </a:solidFill>
            </a:endParaRPr>
          </a:p>
          <a:p>
            <a:r>
              <a:rPr lang="tr-TR" sz="2400" b="1" dirty="0"/>
              <a:t>b</a:t>
            </a:r>
            <a:r>
              <a:rPr lang="tr-TR" sz="2400" b="1" dirty="0">
                <a:solidFill>
                  <a:srgbClr val="3366FF"/>
                </a:solidFill>
              </a:rPr>
              <a:t>) Veya, Doğal Gaz Dengeleme Hizmeti sağlar</a:t>
            </a:r>
            <a:r>
              <a:rPr lang="tr-TR" sz="2400" b="1" dirty="0" smtClean="0">
                <a:solidFill>
                  <a:srgbClr val="3366FF"/>
                </a:solidFill>
              </a:rPr>
              <a:t>.</a:t>
            </a:r>
          </a:p>
          <a:p>
            <a:endParaRPr lang="en-US" sz="2400" dirty="0"/>
          </a:p>
          <a:p>
            <a:r>
              <a:rPr lang="tr-TR" sz="2400" b="1" dirty="0">
                <a:solidFill>
                  <a:srgbClr val="A941A9"/>
                </a:solidFill>
              </a:rPr>
              <a:t>-</a:t>
            </a:r>
            <a:r>
              <a:rPr lang="tr-TR" sz="2400" b="1" u="sng" dirty="0">
                <a:solidFill>
                  <a:srgbClr val="A941A9"/>
                </a:solidFill>
              </a:rPr>
              <a:t>Kısa Dönemli Dengeleme Ürünleri:</a:t>
            </a:r>
            <a:endParaRPr lang="en-US" sz="2400" dirty="0">
              <a:solidFill>
                <a:srgbClr val="A941A9"/>
              </a:solidFill>
            </a:endParaRPr>
          </a:p>
          <a:p>
            <a:r>
              <a:rPr lang="tr-TR" sz="2400" b="1" dirty="0">
                <a:solidFill>
                  <a:srgbClr val="A941A9"/>
                </a:solidFill>
              </a:rPr>
              <a:t>a) Mülkiyet Transferi Ürünleri</a:t>
            </a:r>
            <a:endParaRPr lang="en-US" sz="2400" dirty="0">
              <a:solidFill>
                <a:srgbClr val="A941A9"/>
              </a:solidFill>
            </a:endParaRPr>
          </a:p>
          <a:p>
            <a:r>
              <a:rPr lang="tr-TR" sz="2400" b="1" dirty="0">
                <a:solidFill>
                  <a:srgbClr val="A941A9"/>
                </a:solidFill>
              </a:rPr>
              <a:t>b) Bölgesel Ürünler</a:t>
            </a:r>
            <a:endParaRPr lang="en-US" sz="2400" dirty="0">
              <a:solidFill>
                <a:srgbClr val="A941A9"/>
              </a:solidFill>
            </a:endParaRPr>
          </a:p>
          <a:p>
            <a:r>
              <a:rPr lang="tr-TR" sz="2400" b="1" dirty="0">
                <a:solidFill>
                  <a:srgbClr val="A941A9"/>
                </a:solidFill>
              </a:rPr>
              <a:t>c) Süreli </a:t>
            </a:r>
            <a:r>
              <a:rPr lang="tr-TR" sz="2400" b="1" dirty="0" smtClean="0">
                <a:solidFill>
                  <a:srgbClr val="A941A9"/>
                </a:solidFill>
              </a:rPr>
              <a:t>Ürünler</a:t>
            </a:r>
          </a:p>
          <a:p>
            <a:r>
              <a:rPr lang="tr-TR" sz="2400" b="1" dirty="0" smtClean="0">
                <a:solidFill>
                  <a:srgbClr val="A941A9"/>
                </a:solidFill>
              </a:rPr>
              <a:t>d</a:t>
            </a:r>
            <a:r>
              <a:rPr lang="tr-TR" sz="2400" b="1" dirty="0">
                <a:solidFill>
                  <a:srgbClr val="A941A9"/>
                </a:solidFill>
              </a:rPr>
              <a:t>) Bölgesel ve Süreli Ürünler, </a:t>
            </a:r>
            <a:endParaRPr lang="tr-TR" sz="2400" b="1" dirty="0" smtClean="0">
              <a:solidFill>
                <a:srgbClr val="A941A9"/>
              </a:solidFill>
            </a:endParaRPr>
          </a:p>
          <a:p>
            <a:r>
              <a:rPr lang="tr-TR" sz="2400" b="1" dirty="0" smtClean="0"/>
              <a:t>olarak </a:t>
            </a:r>
            <a:r>
              <a:rPr lang="tr-TR" sz="2400" b="1" dirty="0"/>
              <a:t>dört kategoriden oluşur.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979712" y="24254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b="1" dirty="0" smtClean="0"/>
              <a:t>ENTSO-G ÖNGÖRÜLEN DENGELEME PİYASASI TEMEL PRENSİPLERİ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73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556792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b="1" dirty="0"/>
              <a:t>-İletim Sistem Operatörü, kural olarak </a:t>
            </a:r>
            <a:r>
              <a:rPr lang="tr-TR" sz="3200" b="1" dirty="0">
                <a:solidFill>
                  <a:srgbClr val="0000FF"/>
                </a:solidFill>
              </a:rPr>
              <a:t>Mülkiyet Transferi Ürünleri </a:t>
            </a:r>
            <a:r>
              <a:rPr lang="tr-TR" sz="3200" b="1" dirty="0"/>
              <a:t>ile dengeleme işlemi yapar, sistem ihtiyaçlarının gerektirmesi durumunda 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Bölgesel Ürünlere yönelir</a:t>
            </a:r>
            <a:r>
              <a:rPr lang="tr-TR" sz="3200" b="1" dirty="0"/>
              <a:t>, Bölgesel Ürünler yeterli olmadığında </a:t>
            </a:r>
            <a:r>
              <a:rPr lang="tr-T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Süreli Ürünleri </a:t>
            </a:r>
            <a:r>
              <a:rPr lang="tr-TR" sz="3200" b="1" dirty="0"/>
              <a:t>ve son olarak da </a:t>
            </a:r>
            <a:r>
              <a:rPr lang="tr-TR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Bölgesel ve Süreli </a:t>
            </a:r>
            <a:r>
              <a:rPr lang="tr-TR" sz="32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Ürünle</a:t>
            </a:r>
            <a:r>
              <a:rPr lang="tr-TR" sz="32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tr-TR" sz="3200" b="1" dirty="0" err="1"/>
              <a:t>’i</a:t>
            </a:r>
            <a:r>
              <a:rPr lang="tr-TR" sz="3200" b="1" dirty="0"/>
              <a:t> </a:t>
            </a:r>
            <a:r>
              <a:rPr lang="tr-TR" sz="3200" b="1" dirty="0" smtClean="0"/>
              <a:t>kullanır</a:t>
            </a:r>
            <a:r>
              <a:rPr lang="tr-TR" sz="3200" b="1" dirty="0"/>
              <a:t>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979712" y="24254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b="1" dirty="0" smtClean="0"/>
              <a:t>ENTSO-G ÖNGÖRÜLEN DENGELEME PİYASASI TEMEL PRENSİPLERİ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73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82341"/>
            <a:ext cx="8964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-</a:t>
            </a:r>
            <a:r>
              <a:rPr lang="tr-TR" sz="2400" b="1" u="sng" dirty="0"/>
              <a:t> Doğal Gaz Dengeleme (Ticaret)  Platformunda yapılan işlemlerde: </a:t>
            </a:r>
            <a:endParaRPr lang="en-US" sz="2400" dirty="0"/>
          </a:p>
          <a:p>
            <a:r>
              <a:rPr lang="tr-TR" sz="2400" b="1" dirty="0"/>
              <a:t>- Şeffaf, ayrımcı olmayan ve eşit koşullar altında,</a:t>
            </a:r>
            <a:endParaRPr lang="en-US" sz="2400" dirty="0"/>
          </a:p>
          <a:p>
            <a:r>
              <a:rPr lang="tr-TR" sz="2400" b="1" dirty="0"/>
              <a:t>-Alım-Satım İşlemi Kesinleşinceye kadar ticaretin anonim şekilde gerçekleştiği bir ortamdır.</a:t>
            </a:r>
            <a:endParaRPr lang="en-US" sz="2400" dirty="0"/>
          </a:p>
          <a:p>
            <a:r>
              <a:rPr lang="tr-TR" sz="2400" b="1" dirty="0"/>
              <a:t>-Kısa Dönemli Dengeleme Ürünlerine ilişkin bedele ilişkin teklifler herkes tarafından görülebilir olmalıdır.</a:t>
            </a:r>
            <a:endParaRPr lang="en-US" sz="2400" dirty="0"/>
          </a:p>
          <a:p>
            <a:r>
              <a:rPr lang="tr-TR" sz="2400" b="1" dirty="0"/>
              <a:t>-Teklifler alındıktan sonra </a:t>
            </a:r>
            <a:r>
              <a:rPr lang="tr-TR" sz="2400" b="1" u="sng" dirty="0"/>
              <a:t>Doğal Gaz Dengeleme (Ticaret)  Platformunda </a:t>
            </a:r>
            <a:r>
              <a:rPr lang="tr-TR" sz="2400" b="1" dirty="0"/>
              <a:t> Marjinal </a:t>
            </a:r>
            <a:r>
              <a:rPr lang="tr-TR" sz="2400" b="1" dirty="0" smtClean="0"/>
              <a:t>Alış-Satış </a:t>
            </a:r>
            <a:r>
              <a:rPr lang="tr-TR" sz="2400" b="1" dirty="0"/>
              <a:t>Fiyatları yayımlanır</a:t>
            </a:r>
            <a:r>
              <a:rPr lang="tr-TR" sz="2400" b="1" dirty="0" smtClean="0"/>
              <a:t>.</a:t>
            </a:r>
          </a:p>
          <a:p>
            <a:r>
              <a:rPr lang="tr-TR" sz="2400" b="1" dirty="0"/>
              <a:t>- Platformda işlem yapabilmek için mali yeterlilik koşulu aranabilir.</a:t>
            </a:r>
            <a:endParaRPr lang="en-US" sz="2400" dirty="0"/>
          </a:p>
          <a:p>
            <a:r>
              <a:rPr lang="tr-TR" sz="2400" b="1" dirty="0"/>
              <a:t>-Platformda Gün içi ve Gün Öncesi teslimata ilişkin haftanın 7 günü işlem yapılabilir.</a:t>
            </a:r>
            <a:endParaRPr lang="en-US" sz="2400" dirty="0"/>
          </a:p>
          <a:p>
            <a:endParaRPr lang="tr-TR" b="1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79712" y="24254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b="1" dirty="0" smtClean="0"/>
              <a:t>ENTSO-G ÖNGÖRÜLEN DENGELEME PİYASASI TEMEL PRENSİPLERİ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73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412776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b="1" dirty="0"/>
              <a:t>-İletim Sistem Operatörü, dengelemeye ilişkin olarak </a:t>
            </a:r>
            <a:r>
              <a:rPr lang="tr-TR" sz="3200" b="1" u="sng" dirty="0" smtClean="0">
                <a:solidFill>
                  <a:srgbClr val="FF6600"/>
                </a:solidFill>
              </a:rPr>
              <a:t>Kısa </a:t>
            </a:r>
            <a:r>
              <a:rPr lang="tr-TR" sz="3200" b="1" u="sng" dirty="0">
                <a:solidFill>
                  <a:srgbClr val="FF6600"/>
                </a:solidFill>
              </a:rPr>
              <a:t>Dönemli Dengeleme Ürünlerinin</a:t>
            </a:r>
            <a:r>
              <a:rPr lang="tr-TR" sz="3200" b="1" u="sng" dirty="0"/>
              <a:t> </a:t>
            </a:r>
            <a:r>
              <a:rPr lang="tr-TR" sz="3200" b="1" dirty="0"/>
              <a:t> </a:t>
            </a:r>
            <a:r>
              <a:rPr lang="tr-TR" sz="3200" b="1" dirty="0">
                <a:solidFill>
                  <a:srgbClr val="008000"/>
                </a:solidFill>
              </a:rPr>
              <a:t>yeterli olmadığı hızlı müdahale gerektiren durumlarda </a:t>
            </a:r>
            <a:r>
              <a:rPr lang="tr-TR" sz="3200" b="1" dirty="0"/>
              <a:t>veya </a:t>
            </a:r>
            <a:r>
              <a:rPr lang="tr-TR" sz="3200" b="1" dirty="0">
                <a:solidFill>
                  <a:srgbClr val="0000FF"/>
                </a:solidFill>
              </a:rPr>
              <a:t>dengeleme piyasasında likidite bulunmaması durumlarında</a:t>
            </a:r>
            <a:r>
              <a:rPr lang="tr-TR" sz="3200" b="1" dirty="0"/>
              <a:t>, </a:t>
            </a:r>
            <a:r>
              <a:rPr lang="tr-TR" sz="3200" b="1" dirty="0">
                <a:solidFill>
                  <a:srgbClr val="FF0000"/>
                </a:solidFill>
              </a:rPr>
              <a:t>Dengeleme Hizmeti </a:t>
            </a:r>
            <a:r>
              <a:rPr lang="tr-TR" sz="3200" b="1" dirty="0"/>
              <a:t>sağlar. Bu hizmeti süresi en fazla bir yıllık olarak yapacağı dengeleme gazı alım ihalesi ile gerçekleştirir.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979712" y="24254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b="1" dirty="0" smtClean="0"/>
              <a:t>ENTSO-G ÖNGÖRÜLEN DENGELEME PİYASASI TEMEL PRENSİPLERİ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73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75006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/>
              <a:t>-Dengeleme Gazı Teklifleri Gün-1 Saat 12.00’a kadar iletim sistem operatörüne verilir, müteakiben iletim sistem operatörünün onay süreci gerçekleştirilir ve aynı gün içinde süreç tamamlanır. </a:t>
            </a:r>
            <a:endParaRPr lang="tr-TR" sz="2400" b="1" dirty="0" smtClean="0"/>
          </a:p>
          <a:p>
            <a:pPr algn="just"/>
            <a:endParaRPr lang="en-US" sz="2400" dirty="0"/>
          </a:p>
          <a:p>
            <a:pPr algn="just"/>
            <a:r>
              <a:rPr lang="tr-TR" sz="2400" b="1" dirty="0"/>
              <a:t>-Dengeleme Gazı Alım-Satım Fiyatı:</a:t>
            </a:r>
            <a:endParaRPr lang="en-US" sz="2400" dirty="0"/>
          </a:p>
          <a:p>
            <a:pPr lvl="0" algn="just"/>
            <a:r>
              <a:rPr lang="tr-TR" sz="2400" b="1" dirty="0" smtClean="0"/>
              <a:t>Marjinal </a:t>
            </a:r>
            <a:r>
              <a:rPr lang="tr-TR" sz="2400" b="1" dirty="0"/>
              <a:t>Satış </a:t>
            </a:r>
            <a:r>
              <a:rPr lang="tr-TR" sz="2400" b="1" dirty="0" smtClean="0"/>
              <a:t>fiyatı, </a:t>
            </a:r>
            <a:r>
              <a:rPr lang="tr-TR" sz="2400" b="1" dirty="0" smtClean="0"/>
              <a:t>(En </a:t>
            </a:r>
            <a:r>
              <a:rPr lang="tr-TR" sz="2400" b="1" dirty="0" smtClean="0"/>
              <a:t>Düşük Ticaret Fiyatı) </a:t>
            </a:r>
            <a:endParaRPr lang="en-US" sz="2400" dirty="0"/>
          </a:p>
          <a:p>
            <a:pPr lvl="0" algn="just"/>
            <a:r>
              <a:rPr lang="tr-TR" sz="2400" b="1" dirty="0" smtClean="0"/>
              <a:t>Marjinal </a:t>
            </a:r>
            <a:r>
              <a:rPr lang="tr-TR" sz="2400" b="1" dirty="0"/>
              <a:t>Alış fiyatı</a:t>
            </a:r>
            <a:r>
              <a:rPr lang="tr-TR" sz="2400" b="1" dirty="0" smtClean="0"/>
              <a:t>, (En Yüksek Ticaret Fiyatı)</a:t>
            </a:r>
            <a:endParaRPr lang="en-US" sz="2400" dirty="0"/>
          </a:p>
          <a:p>
            <a:pPr algn="just"/>
            <a:r>
              <a:rPr lang="tr-TR" sz="2400" b="1" dirty="0"/>
              <a:t> üzerinden hesaplanır.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tr-TR" sz="2400" b="1" dirty="0"/>
              <a:t>-İletim Sistemi İşletmecisi Gün İçi veri akışı sağlayarak, Taşıtanların gün içinde dengede olmasını sağlamak amacıyla önlem ve kurallar öngörebilir.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979712" y="24254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b="1" dirty="0" smtClean="0"/>
              <a:t>ENTSO-G ÖNGÖRÜLEN DENGELEME PİYASASI TEMEL PRENSİPLERİ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8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0" y="1484784"/>
            <a:ext cx="751837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835696" y="316411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AB  DOĞAL GAZ PİYASASI – TOPTAN SATIŞ PİYASALARI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835696" y="316411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AB  DOĞAL GAZ PİYASASI - ÜÇÜNCÜ PAKET (2009</a:t>
            </a:r>
            <a:r>
              <a:rPr lang="tr-TR" sz="2400" b="1" dirty="0" smtClean="0"/>
              <a:t>) </a:t>
            </a:r>
            <a:endParaRPr lang="tr-TR" sz="24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690537" y="1233932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800" dirty="0" smtClean="0"/>
              <a:t>Şebekelerin  Etkin  Şekilde Ayrıştırılması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800" dirty="0" smtClean="0"/>
              <a:t>İletim Sistem İşletmecilerinin Sertifikasyonu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800" dirty="0" smtClean="0"/>
              <a:t>İletim Sistem İşletmecilerin Koordinasyonu  (ENTSO-G)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800" dirty="0" smtClean="0"/>
              <a:t>Düzenleyici Kurumların Bağımsızlığı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800" dirty="0" smtClean="0"/>
              <a:t>Enerji Düzenleyici Kurumları Arasında İşbirliği Ajansı</a:t>
            </a:r>
          </a:p>
          <a:p>
            <a:r>
              <a:rPr lang="tr-TR" sz="2800" i="1" dirty="0" smtClean="0"/>
              <a:t>      </a:t>
            </a:r>
            <a:r>
              <a:rPr lang="en-US" sz="2800" i="1" dirty="0" smtClean="0"/>
              <a:t>Agency </a:t>
            </a:r>
            <a:r>
              <a:rPr lang="en-US" sz="2800" i="1" dirty="0"/>
              <a:t>for Cooperation of Energy Regulators (ACER</a:t>
            </a:r>
            <a:r>
              <a:rPr lang="en-US" sz="2800" i="1" dirty="0" smtClean="0"/>
              <a:t>)</a:t>
            </a:r>
            <a:endParaRPr lang="tr-TR" sz="28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sz="2800" dirty="0" smtClean="0"/>
              <a:t>Depolama ve LNG Tesislerine Erişim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/>
              <a:t>Perakenede</a:t>
            </a:r>
            <a:r>
              <a:rPr lang="tr-TR" sz="2800" dirty="0" smtClean="0"/>
              <a:t> Satış Piyasası ve Tüketicilerin</a:t>
            </a:r>
          </a:p>
          <a:p>
            <a:r>
              <a:rPr lang="tr-TR" sz="2800" dirty="0" smtClean="0"/>
              <a:t>     Korunması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0792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55663"/>
            <a:ext cx="457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67627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403648" y="3748390"/>
            <a:ext cx="268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İç Hukuka Aktarılma Süreci Tamamlanmış 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547664" y="4677499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İç Hukuka Aktarılma Süreci Tamamlanmamış-İhlal Prosedürü İşliyor 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854315" y="11663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AB  DOĞAL GAZ PİYASASI - ÜÇÜNCÜ PAKET ULUSAL MEVZUATA AKTARILMASI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792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41" y="1280483"/>
            <a:ext cx="6903611" cy="48574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854315" y="11663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AB  DOĞAL GAZ PİYASASI –AYRIŞTIRMA TARİHÇESİ</a:t>
            </a:r>
            <a:endParaRPr lang="tr-TR" sz="2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9559" y="1412776"/>
            <a:ext cx="157219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Serbestleşme Öncesi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3203848" y="1359531"/>
            <a:ext cx="157219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Birinci Paket</a:t>
            </a:r>
          </a:p>
          <a:p>
            <a:r>
              <a:rPr lang="tr-TR" dirty="0" err="1" smtClean="0"/>
              <a:t>Dir</a:t>
            </a:r>
            <a:r>
              <a:rPr lang="tr-TR" dirty="0" smtClean="0"/>
              <a:t>. 96/92/EC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529154" y="1400707"/>
            <a:ext cx="185115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İkinci Paket</a:t>
            </a:r>
          </a:p>
          <a:p>
            <a:r>
              <a:rPr lang="tr-TR" dirty="0" err="1" smtClean="0"/>
              <a:t>Dir</a:t>
            </a:r>
            <a:r>
              <a:rPr lang="tr-TR" dirty="0" smtClean="0"/>
              <a:t>. 2003/55/EC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55576" y="2354597"/>
            <a:ext cx="165618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Üretim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168933" y="2506997"/>
            <a:ext cx="165618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Üretim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626641" y="2354597"/>
            <a:ext cx="165618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Üretim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755576" y="3429000"/>
            <a:ext cx="165618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Şebeke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203848" y="3537466"/>
            <a:ext cx="165618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Şebeke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5700938" y="3429000"/>
            <a:ext cx="165618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Şebeke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797567" y="4509120"/>
            <a:ext cx="165618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Tedarik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3203848" y="4509120"/>
            <a:ext cx="165618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Tedarik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5621959" y="4509120"/>
            <a:ext cx="165618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Tedarik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715904" y="5229200"/>
            <a:ext cx="157219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B050"/>
                </a:solidFill>
              </a:rPr>
              <a:t>Dikey Entegre 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Teşebbüs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2915816" y="5229200"/>
            <a:ext cx="225827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-Yönetsel Ayrıştırma</a:t>
            </a:r>
          </a:p>
          <a:p>
            <a:r>
              <a:rPr lang="tr-TR" dirty="0" smtClean="0"/>
              <a:t>-Hesap Ayrıştırması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….tek bir şirket içinde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5365360" y="5229200"/>
            <a:ext cx="225827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-Hukuki Ayrıştırma</a:t>
            </a:r>
          </a:p>
          <a:p>
            <a:r>
              <a:rPr lang="tr-TR" dirty="0" smtClean="0"/>
              <a:t>-Farklı Tüzel Kişilikler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….tek bir grup içinde</a:t>
            </a:r>
            <a:endParaRPr lang="tr-T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8128000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854315" y="11663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AB  DOĞAL GAZ PİYASASI – ÜÇÜNCÜ PAKET KAPSAMINDA AYRIŞTIRMA </a:t>
            </a:r>
            <a:endParaRPr lang="tr-T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2348880"/>
            <a:ext cx="93610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ÜRETİM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2348880"/>
            <a:ext cx="93610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ÜRETİM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40352" y="2348880"/>
            <a:ext cx="93610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ÜRETİM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2348880"/>
            <a:ext cx="93610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ÜRETİM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4437112"/>
            <a:ext cx="108012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TEDARİK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4437112"/>
            <a:ext cx="108012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TEDARİK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4437112"/>
            <a:ext cx="108012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TEDARİK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96336" y="4437112"/>
            <a:ext cx="108012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TEDARİK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71800" y="2924944"/>
            <a:ext cx="1008112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Şebeke</a:t>
            </a:r>
            <a:r>
              <a:rPr lang="en-US" dirty="0" smtClean="0"/>
              <a:t> </a:t>
            </a:r>
            <a:r>
              <a:rPr lang="en-US" dirty="0" err="1" smtClean="0"/>
              <a:t>Operatörü</a:t>
            </a:r>
            <a:r>
              <a:rPr lang="en-US" dirty="0" smtClean="0"/>
              <a:t>= </a:t>
            </a:r>
            <a:r>
              <a:rPr lang="en-US" dirty="0" err="1" smtClean="0"/>
              <a:t>Şebeke</a:t>
            </a:r>
            <a:r>
              <a:rPr lang="en-US" dirty="0" smtClean="0"/>
              <a:t> </a:t>
            </a:r>
            <a:r>
              <a:rPr lang="en-US" dirty="0" err="1" smtClean="0"/>
              <a:t>Sahibi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32040" y="3212976"/>
            <a:ext cx="11521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Şebeke</a:t>
            </a:r>
            <a:r>
              <a:rPr lang="en-US" dirty="0" smtClean="0"/>
              <a:t> </a:t>
            </a:r>
            <a:r>
              <a:rPr lang="en-US" dirty="0" err="1" smtClean="0"/>
              <a:t>Operatörü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3212976"/>
            <a:ext cx="1008112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Şebeke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28184" y="3140968"/>
            <a:ext cx="864096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Şebeke</a:t>
            </a:r>
            <a:endParaRPr lang="en-US" dirty="0" smtClean="0"/>
          </a:p>
          <a:p>
            <a:r>
              <a:rPr lang="en-US" dirty="0" err="1" smtClean="0"/>
              <a:t>Sahibi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68344" y="2924944"/>
            <a:ext cx="936104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Şebeke</a:t>
            </a:r>
            <a:endParaRPr lang="en-US" dirty="0" smtClean="0"/>
          </a:p>
          <a:p>
            <a:r>
              <a:rPr lang="en-US" dirty="0" err="1" smtClean="0"/>
              <a:t>Sahibi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7668344" y="3645024"/>
            <a:ext cx="1152128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Şebeke</a:t>
            </a:r>
            <a:endParaRPr lang="en-US" dirty="0" smtClean="0"/>
          </a:p>
          <a:p>
            <a:r>
              <a:rPr lang="en-US" dirty="0" err="1" smtClean="0"/>
              <a:t>Operatörü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166066" y="5013176"/>
            <a:ext cx="212423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Bağım</a:t>
            </a:r>
            <a:r>
              <a:rPr lang="tr-TR" dirty="0" smtClean="0">
                <a:solidFill>
                  <a:srgbClr val="FF0000"/>
                </a:solidFill>
              </a:rPr>
              <a:t>sız Sistem Operatörü (ISO)</a:t>
            </a:r>
          </a:p>
          <a:p>
            <a:r>
              <a:rPr lang="tr-TR" dirty="0" smtClean="0"/>
              <a:t>-Operatör bağımsız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-Şebeke sahibi grup şirket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1268760"/>
            <a:ext cx="22406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err="1" smtClean="0"/>
              <a:t>İkinci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63888" y="1268760"/>
            <a:ext cx="19442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err="1" smtClean="0"/>
              <a:t>Üçüncü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80112" y="1196752"/>
            <a:ext cx="201622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İletim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3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Seçenek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7744" y="5013176"/>
            <a:ext cx="273630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Tam </a:t>
            </a:r>
            <a:r>
              <a:rPr lang="en-US" dirty="0" err="1" smtClean="0">
                <a:solidFill>
                  <a:srgbClr val="FF0000"/>
                </a:solidFill>
              </a:rPr>
              <a:t>Mülikyet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Ayrıştıması</a:t>
            </a:r>
            <a:r>
              <a:rPr lang="en-US" dirty="0" smtClean="0"/>
              <a:t>*</a:t>
            </a:r>
          </a:p>
          <a:p>
            <a:r>
              <a:rPr lang="en-US" dirty="0" err="1" smtClean="0"/>
              <a:t>Avrupa</a:t>
            </a:r>
            <a:r>
              <a:rPr lang="en-US" dirty="0" smtClean="0"/>
              <a:t> </a:t>
            </a:r>
            <a:r>
              <a:rPr lang="en-US" dirty="0" err="1" smtClean="0"/>
              <a:t>Komisyonu</a:t>
            </a:r>
            <a:r>
              <a:rPr lang="en-US" dirty="0" smtClean="0"/>
              <a:t> </a:t>
            </a:r>
            <a:r>
              <a:rPr lang="en-US" dirty="0" err="1" smtClean="0"/>
              <a:t>Tercihi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r>
              <a:rPr lang="en-US" dirty="0" err="1" smtClean="0">
                <a:solidFill>
                  <a:srgbClr val="FF0000"/>
                </a:solidFill>
              </a:rPr>
              <a:t>aynı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grup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içinde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değil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0"/>
          <p:cNvSpPr txBox="1"/>
          <p:nvPr/>
        </p:nvSpPr>
        <p:spPr>
          <a:xfrm>
            <a:off x="899592" y="5021925"/>
            <a:ext cx="12241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tr-TR" dirty="0" smtClean="0">
                <a:solidFill>
                  <a:srgbClr val="FF0000"/>
                </a:solidFill>
              </a:rPr>
              <a:t>Hukuki Ayrıştırma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0"/>
          <p:cNvSpPr txBox="1"/>
          <p:nvPr/>
        </p:nvSpPr>
        <p:spPr>
          <a:xfrm>
            <a:off x="7371002" y="5021925"/>
            <a:ext cx="167480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Bağımsız İletim Operatörü (ITO) </a:t>
            </a:r>
            <a:r>
              <a:rPr lang="tr-TR" dirty="0" smtClean="0"/>
              <a:t>-Hukuki ayrıştırma</a:t>
            </a:r>
          </a:p>
          <a:p>
            <a:r>
              <a:rPr lang="tr-TR" dirty="0" smtClean="0"/>
              <a:t>-</a:t>
            </a:r>
            <a:r>
              <a:rPr lang="tr-TR" dirty="0" smtClean="0">
                <a:solidFill>
                  <a:srgbClr val="FF0000"/>
                </a:solidFill>
              </a:rPr>
              <a:t>Tümü </a:t>
            </a:r>
            <a:r>
              <a:rPr lang="tr-TR" dirty="0">
                <a:solidFill>
                  <a:srgbClr val="FF0000"/>
                </a:solidFill>
              </a:rPr>
              <a:t>g</a:t>
            </a:r>
            <a:r>
              <a:rPr lang="tr-TR" dirty="0" smtClean="0">
                <a:solidFill>
                  <a:srgbClr val="FF0000"/>
                </a:solidFill>
              </a:rPr>
              <a:t>rup şirketin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85032179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854315" y="11663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AB  DOĞAL GAZ PİYASASI – ÜÇÜNCÜ PAKET KAPSAMINDA AYRIŞTIRMA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362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2"/>
          <p:cNvSpPr txBox="1"/>
          <p:nvPr/>
        </p:nvSpPr>
        <p:spPr>
          <a:xfrm>
            <a:off x="1854315" y="11663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AB  DOĞAL GAZ PİYASASI – ÜÇÜNCÜ PAKET KAPSAMINDA ORTAK ŞEBEKE KODLARI</a:t>
            </a:r>
            <a:endParaRPr lang="tr-TR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5416920"/>
              </p:ext>
            </p:extLst>
          </p:nvPr>
        </p:nvGraphicFramePr>
        <p:xfrm>
          <a:off x="971600" y="1844824"/>
          <a:ext cx="691276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62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337564" y="1268760"/>
            <a:ext cx="950047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854315" y="11663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AB  DOĞAL GAZ PİYASASI – ÜÇÜNCÜ PAKET KAPSAMINDA ORTAK ŞEBEKE KODLARI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862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837</Words>
  <Application>Microsoft Office PowerPoint</Application>
  <PresentationFormat>Ekran Gösterisi (4:3)</PresentationFormat>
  <Paragraphs>157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Slayt Başlıkları</vt:lpstr>
      </vt:variant>
      <vt:variant>
        <vt:i4>20</vt:i4>
      </vt:variant>
    </vt:vector>
  </HeadingPairs>
  <TitlesOfParts>
    <vt:vector size="31" baseType="lpstr">
      <vt:lpstr>Ofis Teması</vt:lpstr>
      <vt:lpstr>1_Ofis Teması</vt:lpstr>
      <vt:lpstr>2_Ofis Teması</vt:lpstr>
      <vt:lpstr>3_Ofis Teması</vt:lpstr>
      <vt:lpstr>5_Ofis Teması</vt:lpstr>
      <vt:lpstr>7_Ofis Teması</vt:lpstr>
      <vt:lpstr>8_Ofis Teması</vt:lpstr>
      <vt:lpstr>4_Ofis Teması</vt:lpstr>
      <vt:lpstr>9_Ofis Teması</vt:lpstr>
      <vt:lpstr>6_Ofis Teması</vt:lpstr>
      <vt:lpstr>11_Ofis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Grafik</dc:creator>
  <cp:lastModifiedBy>Bağdagül Kaya Caner</cp:lastModifiedBy>
  <cp:revision>46</cp:revision>
  <dcterms:created xsi:type="dcterms:W3CDTF">2013-03-20T15:48:19Z</dcterms:created>
  <dcterms:modified xsi:type="dcterms:W3CDTF">2013-04-24T13:48:58Z</dcterms:modified>
</cp:coreProperties>
</file>