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35" r:id="rId2"/>
    <p:sldId id="447" r:id="rId3"/>
    <p:sldId id="438" r:id="rId4"/>
    <p:sldId id="444" r:id="rId5"/>
    <p:sldId id="440" r:id="rId6"/>
    <p:sldId id="441" r:id="rId7"/>
    <p:sldId id="442" r:id="rId8"/>
    <p:sldId id="446" r:id="rId9"/>
    <p:sldId id="443" r:id="rId10"/>
    <p:sldId id="448" r:id="rId11"/>
    <p:sldId id="449" r:id="rId12"/>
    <p:sldId id="450" r:id="rId13"/>
  </p:sldIdLst>
  <p:sldSz cx="9906000" cy="6858000" type="A4"/>
  <p:notesSz cx="6797675" cy="9872663"/>
  <p:defaultTextStyle>
    <a:defPPr>
      <a:defRPr lang="en-US"/>
    </a:defPPr>
    <a:lvl1pPr algn="l" defTabSz="9096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025" indent="3175" algn="l" defTabSz="9096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09638" indent="4763" algn="l" defTabSz="9096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3663" indent="7938" algn="l" defTabSz="9096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19275" indent="9525" algn="l" defTabSz="9096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D252B"/>
    <a:srgbClr val="FF0000"/>
    <a:srgbClr val="339966"/>
    <a:srgbClr val="20396D"/>
    <a:srgbClr val="687E93"/>
    <a:srgbClr val="5C90A8"/>
    <a:srgbClr val="B5BEDD"/>
    <a:srgbClr val="114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9884" autoAdjust="0"/>
  </p:normalViewPr>
  <p:slideViewPr>
    <p:cSldViewPr snapToGrid="0">
      <p:cViewPr>
        <p:scale>
          <a:sx n="70" d="100"/>
          <a:sy n="70" d="100"/>
        </p:scale>
        <p:origin x="-1642" y="-480"/>
      </p:cViewPr>
      <p:guideLst>
        <p:guide orient="horz" pos="1013"/>
        <p:guide orient="horz" pos="3864"/>
        <p:guide pos="5944"/>
        <p:guide pos="3021"/>
        <p:guide pos="2924"/>
        <p:guide pos="317"/>
        <p:guide pos="32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098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098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1AD846-9F89-4291-8F48-0E7F584A2D1A}" type="datetimeFigureOut">
              <a:rPr lang="en-GB"/>
              <a:pPr>
                <a:defRPr/>
              </a:pPr>
              <a:t>22/04/2013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098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098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EC9F51-5184-45EC-AF0B-EB577C0F7D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4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0735" tIns="45367" rIns="90735" bIns="45367" rtlCol="0"/>
          <a:lstStyle>
            <a:lvl1pPr algn="l" defTabSz="9098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0735" tIns="45367" rIns="90735" bIns="45367" rtlCol="0"/>
          <a:lstStyle>
            <a:lvl1pPr algn="r" defTabSz="9098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902879-8558-4A1E-BC31-3AA74082B403}" type="datetimeFigureOut">
              <a:rPr lang="en-US"/>
              <a:pPr>
                <a:defRPr/>
              </a:pPr>
              <a:t>4/22/2013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2950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5" tIns="45367" rIns="90735" bIns="4536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0735" tIns="45367" rIns="90735" bIns="453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0735" tIns="45367" rIns="90735" bIns="45367" rtlCol="0" anchor="b"/>
          <a:lstStyle>
            <a:lvl1pPr algn="l" defTabSz="9098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0735" tIns="45367" rIns="90735" bIns="45367" rtlCol="0" anchor="b"/>
          <a:lstStyle>
            <a:lvl1pPr algn="r" defTabSz="9098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DF0178-1BFF-4045-ABF8-C0B04EC53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30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638"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3663"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9275"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4731" algn="l" defTabSz="9098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9676" algn="l" defTabSz="9098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4627" algn="l" defTabSz="9098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9571" algn="l" defTabSz="9098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9638" fontAlgn="base">
              <a:spcBef>
                <a:spcPct val="0"/>
              </a:spcBef>
              <a:spcAft>
                <a:spcPct val="0"/>
              </a:spcAft>
              <a:defRPr/>
            </a:pPr>
            <a:fld id="{B8E84F0B-8C37-4D0A-B0B0-68A65DE927CB}" type="slidenum">
              <a:rPr lang="en-US" smtClean="0">
                <a:latin typeface="Calibri" pitchFamily="34" charset="0"/>
              </a:rPr>
              <a:pPr defTabSz="90963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9638" fontAlgn="base">
              <a:spcBef>
                <a:spcPct val="0"/>
              </a:spcBef>
              <a:spcAft>
                <a:spcPct val="0"/>
              </a:spcAft>
              <a:defRPr/>
            </a:pPr>
            <a:fld id="{B8E84F0B-8C37-4D0A-B0B0-68A65DE927CB}" type="slidenum">
              <a:rPr lang="en-US" smtClean="0">
                <a:latin typeface="Calibri" pitchFamily="34" charset="0"/>
              </a:rPr>
              <a:pPr defTabSz="909638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rgbClr val="1C6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4953000" cy="6858000"/>
          </a:xfrm>
          <a:prstGeom prst="rect">
            <a:avLst/>
          </a:prstGeom>
          <a:gradFill flip="none" rotWithShape="1">
            <a:gsLst>
              <a:gs pos="0">
                <a:srgbClr val="1C6981"/>
              </a:gs>
              <a:gs pos="78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620713" y="1963738"/>
            <a:ext cx="566738" cy="5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104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126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147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374775" y="3195638"/>
            <a:ext cx="565150" cy="554037"/>
          </a:xfrm>
          <a:prstGeom prst="rect">
            <a:avLst/>
          </a:prstGeom>
          <a:solidFill>
            <a:srgbClr val="5C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92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144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168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620713" y="3808413"/>
            <a:ext cx="566738" cy="555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183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182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374775" y="2579688"/>
            <a:ext cx="565150" cy="555625"/>
          </a:xfrm>
          <a:prstGeom prst="rect">
            <a:avLst/>
          </a:prstGeom>
          <a:solidFill>
            <a:srgbClr val="CED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206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209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224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374775" y="3810000"/>
            <a:ext cx="565150" cy="555625"/>
          </a:xfrm>
          <a:prstGeom prst="rect">
            <a:avLst/>
          </a:prstGeom>
          <a:solidFill>
            <a:srgbClr val="B5B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181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190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221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-646113" y="1779588"/>
            <a:ext cx="58896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54" tIns="39878" rIns="79754" bIns="3987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800" smtClean="0">
                <a:solidFill>
                  <a:srgbClr val="000000"/>
                </a:solidFill>
              </a:rPr>
              <a:t>Charts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374775" y="1965325"/>
            <a:ext cx="565150" cy="554038"/>
          </a:xfrm>
          <a:prstGeom prst="rect">
            <a:avLst/>
          </a:prstGeom>
          <a:solidFill>
            <a:srgbClr val="1C6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28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105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129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620713" y="2578100"/>
            <a:ext cx="566738" cy="555625"/>
          </a:xfrm>
          <a:prstGeom prst="rect">
            <a:avLst/>
          </a:prstGeom>
          <a:solidFill>
            <a:srgbClr val="11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17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73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89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620713" y="4424363"/>
            <a:ext cx="566738" cy="555625"/>
          </a:xfrm>
          <a:prstGeom prst="rect">
            <a:avLst/>
          </a:prstGeom>
          <a:solidFill>
            <a:srgbClr val="8DB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141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188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35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620713" y="3194050"/>
            <a:ext cx="566738" cy="554038"/>
          </a:xfrm>
          <a:prstGeom prst="rect">
            <a:avLst/>
          </a:prstGeom>
          <a:solidFill>
            <a:srgbClr val="549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84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156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178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1384300" y="1657350"/>
            <a:ext cx="5889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54" tIns="39878" rIns="79754" bIns="3987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800" smtClean="0">
                <a:solidFill>
                  <a:srgbClr val="000000"/>
                </a:solidFill>
              </a:rPr>
              <a:t>Other</a:t>
            </a:r>
            <a:br>
              <a:rPr lang="en-GB" sz="800" smtClean="0">
                <a:solidFill>
                  <a:srgbClr val="000000"/>
                </a:solidFill>
              </a:rPr>
            </a:br>
            <a:r>
              <a:rPr lang="en-GB" sz="800" smtClean="0">
                <a:solidFill>
                  <a:srgbClr val="000000"/>
                </a:solidFill>
              </a:rPr>
              <a:t>colours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4931" y="472635"/>
            <a:ext cx="2306593" cy="1470025"/>
          </a:xfrm>
        </p:spPr>
        <p:txBody>
          <a:bodyPr/>
          <a:lstStyle>
            <a:lvl1pPr algn="r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4931" y="3008317"/>
            <a:ext cx="2306593" cy="38686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  <a:lvl2pPr marL="454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8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3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0"/>
            <a:ext cx="9906000" cy="750888"/>
            <a:chOff x="0" y="0"/>
            <a:chExt cx="10690225" cy="914400"/>
          </a:xfrm>
        </p:grpSpPr>
        <p:sp>
          <p:nvSpPr>
            <p:cNvPr id="5" name="Rectangle 8"/>
            <p:cNvSpPr/>
            <p:nvPr userDrawn="1"/>
          </p:nvSpPr>
          <p:spPr>
            <a:xfrm>
              <a:off x="5345113" y="0"/>
              <a:ext cx="5345113" cy="914400"/>
            </a:xfrm>
            <a:prstGeom prst="rect">
              <a:avLst/>
            </a:prstGeom>
            <a:solidFill>
              <a:srgbClr val="1C69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97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0" y="0"/>
              <a:ext cx="5345113" cy="914400"/>
            </a:xfrm>
            <a:prstGeom prst="rect">
              <a:avLst/>
            </a:prstGeom>
            <a:gradFill flip="none" rotWithShape="1">
              <a:gsLst>
                <a:gs pos="0">
                  <a:srgbClr val="1C6981"/>
                </a:gs>
                <a:gs pos="98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97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14"/>
          <p:cNvSpPr/>
          <p:nvPr userDrawn="1"/>
        </p:nvSpPr>
        <p:spPr>
          <a:xfrm>
            <a:off x="0" y="6402388"/>
            <a:ext cx="9906000" cy="455612"/>
          </a:xfrm>
          <a:prstGeom prst="rect">
            <a:avLst/>
          </a:prstGeom>
          <a:solidFill>
            <a:srgbClr val="1C6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2100" y="1450975"/>
            <a:ext cx="9367838" cy="0"/>
          </a:xfrm>
          <a:prstGeom prst="line">
            <a:avLst/>
          </a:prstGeom>
          <a:ln w="19050">
            <a:solidFill>
              <a:srgbClr val="1C69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5"/>
          <p:cNvSpPr/>
          <p:nvPr userDrawn="1"/>
        </p:nvSpPr>
        <p:spPr>
          <a:xfrm>
            <a:off x="-620713" y="1963738"/>
            <a:ext cx="566738" cy="5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104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126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147</a:t>
            </a:r>
          </a:p>
        </p:txBody>
      </p:sp>
      <p:sp>
        <p:nvSpPr>
          <p:cNvPr id="10" name="Rectangle 16"/>
          <p:cNvSpPr/>
          <p:nvPr userDrawn="1"/>
        </p:nvSpPr>
        <p:spPr>
          <a:xfrm>
            <a:off x="-1374775" y="3195638"/>
            <a:ext cx="565150" cy="554037"/>
          </a:xfrm>
          <a:prstGeom prst="rect">
            <a:avLst/>
          </a:prstGeom>
          <a:solidFill>
            <a:srgbClr val="5C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92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144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168</a:t>
            </a:r>
          </a:p>
        </p:txBody>
      </p:sp>
      <p:sp>
        <p:nvSpPr>
          <p:cNvPr id="11" name="Rectangle 17"/>
          <p:cNvSpPr/>
          <p:nvPr userDrawn="1"/>
        </p:nvSpPr>
        <p:spPr>
          <a:xfrm>
            <a:off x="-620713" y="3808413"/>
            <a:ext cx="566738" cy="555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183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182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180</a:t>
            </a:r>
          </a:p>
        </p:txBody>
      </p:sp>
      <p:sp>
        <p:nvSpPr>
          <p:cNvPr id="12" name="Rectangle 18"/>
          <p:cNvSpPr/>
          <p:nvPr userDrawn="1"/>
        </p:nvSpPr>
        <p:spPr>
          <a:xfrm>
            <a:off x="-1374775" y="2579688"/>
            <a:ext cx="565150" cy="555625"/>
          </a:xfrm>
          <a:prstGeom prst="rect">
            <a:avLst/>
          </a:prstGeom>
          <a:solidFill>
            <a:srgbClr val="CED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206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209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224</a:t>
            </a:r>
          </a:p>
        </p:txBody>
      </p:sp>
      <p:sp>
        <p:nvSpPr>
          <p:cNvPr id="13" name="Rectangle 19"/>
          <p:cNvSpPr/>
          <p:nvPr userDrawn="1"/>
        </p:nvSpPr>
        <p:spPr>
          <a:xfrm>
            <a:off x="-1374775" y="3810000"/>
            <a:ext cx="565150" cy="555625"/>
          </a:xfrm>
          <a:prstGeom prst="rect">
            <a:avLst/>
          </a:prstGeom>
          <a:solidFill>
            <a:srgbClr val="B5B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181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190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221</a:t>
            </a:r>
          </a:p>
        </p:txBody>
      </p:sp>
      <p:sp>
        <p:nvSpPr>
          <p:cNvPr id="14" name="TextBox 20"/>
          <p:cNvSpPr txBox="1">
            <a:spLocks noChangeArrowheads="1"/>
          </p:cNvSpPr>
          <p:nvPr userDrawn="1"/>
        </p:nvSpPr>
        <p:spPr bwMode="auto">
          <a:xfrm>
            <a:off x="-646113" y="1779588"/>
            <a:ext cx="58896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54" tIns="39878" rIns="79754" bIns="3987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800" smtClean="0">
                <a:solidFill>
                  <a:srgbClr val="000000"/>
                </a:solidFill>
              </a:rPr>
              <a:t>Charts</a:t>
            </a:r>
          </a:p>
        </p:txBody>
      </p:sp>
      <p:sp>
        <p:nvSpPr>
          <p:cNvPr id="15" name="Rectangle 21"/>
          <p:cNvSpPr/>
          <p:nvPr userDrawn="1"/>
        </p:nvSpPr>
        <p:spPr>
          <a:xfrm>
            <a:off x="-1374775" y="1965325"/>
            <a:ext cx="565150" cy="554038"/>
          </a:xfrm>
          <a:prstGeom prst="rect">
            <a:avLst/>
          </a:prstGeom>
          <a:solidFill>
            <a:srgbClr val="1C6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28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105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129</a:t>
            </a:r>
          </a:p>
        </p:txBody>
      </p:sp>
      <p:sp>
        <p:nvSpPr>
          <p:cNvPr id="16" name="Rectangle 22"/>
          <p:cNvSpPr/>
          <p:nvPr userDrawn="1"/>
        </p:nvSpPr>
        <p:spPr>
          <a:xfrm>
            <a:off x="-620713" y="2578100"/>
            <a:ext cx="566738" cy="555625"/>
          </a:xfrm>
          <a:prstGeom prst="rect">
            <a:avLst/>
          </a:prstGeom>
          <a:solidFill>
            <a:srgbClr val="11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17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73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89</a:t>
            </a:r>
          </a:p>
        </p:txBody>
      </p:sp>
      <p:sp>
        <p:nvSpPr>
          <p:cNvPr id="17" name="Rectangle 23"/>
          <p:cNvSpPr/>
          <p:nvPr userDrawn="1"/>
        </p:nvSpPr>
        <p:spPr>
          <a:xfrm>
            <a:off x="-620713" y="4424363"/>
            <a:ext cx="566738" cy="555625"/>
          </a:xfrm>
          <a:prstGeom prst="rect">
            <a:avLst/>
          </a:prstGeom>
          <a:solidFill>
            <a:srgbClr val="8DB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141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188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35</a:t>
            </a:r>
          </a:p>
        </p:txBody>
      </p:sp>
      <p:sp>
        <p:nvSpPr>
          <p:cNvPr id="18" name="Rectangle 24"/>
          <p:cNvSpPr/>
          <p:nvPr userDrawn="1"/>
        </p:nvSpPr>
        <p:spPr>
          <a:xfrm>
            <a:off x="-620713" y="3194050"/>
            <a:ext cx="566738" cy="554038"/>
          </a:xfrm>
          <a:prstGeom prst="rect">
            <a:avLst/>
          </a:prstGeom>
          <a:solidFill>
            <a:srgbClr val="549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84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156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178</a:t>
            </a:r>
          </a:p>
        </p:txBody>
      </p:sp>
      <p:sp>
        <p:nvSpPr>
          <p:cNvPr id="19" name="TextBox 25"/>
          <p:cNvSpPr txBox="1">
            <a:spLocks noChangeArrowheads="1"/>
          </p:cNvSpPr>
          <p:nvPr userDrawn="1"/>
        </p:nvSpPr>
        <p:spPr bwMode="auto">
          <a:xfrm>
            <a:off x="-1384300" y="1657350"/>
            <a:ext cx="5889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54" tIns="39878" rIns="79754" bIns="3987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800" smtClean="0">
                <a:solidFill>
                  <a:srgbClr val="000000"/>
                </a:solidFill>
              </a:rPr>
              <a:t>Other</a:t>
            </a:r>
            <a:br>
              <a:rPr lang="en-GB" sz="800" smtClean="0">
                <a:solidFill>
                  <a:srgbClr val="000000"/>
                </a:solidFill>
              </a:rPr>
            </a:br>
            <a:r>
              <a:rPr lang="en-GB" sz="800" smtClean="0">
                <a:solidFill>
                  <a:srgbClr val="000000"/>
                </a:solidFill>
              </a:rPr>
              <a:t>colours</a:t>
            </a:r>
          </a:p>
        </p:txBody>
      </p:sp>
      <p:pic>
        <p:nvPicPr>
          <p:cNvPr id="20" name="Picture 2" descr="C:\Users\Elliot Milne\AppData\Local\Microsoft\Windows\Temporary Internet Files\Content.Outlook\530A2NGY\genelenerji_logo (2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9213"/>
            <a:ext cx="2451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defTabSz="909731" rtl="0" eaLnBrk="1" latinLnBrk="0" hangingPunct="1">
              <a:spcBef>
                <a:spcPct val="0"/>
              </a:spcBef>
              <a:buNone/>
              <a:defRPr lang="en-GB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40917" indent="-240917">
              <a:buClr>
                <a:srgbClr val="3A7586"/>
              </a:buClr>
              <a:buSzPct val="110000"/>
              <a:buFont typeface="Wingdings" pitchFamily="2" charset="2"/>
              <a:buChar char="n"/>
              <a:defRPr sz="1200"/>
            </a:lvl1pPr>
            <a:lvl2pPr marL="490146" indent="-232612">
              <a:buClr>
                <a:srgbClr val="8DBC23"/>
              </a:buClr>
              <a:buFont typeface="Wingdings" pitchFamily="2" charset="2"/>
              <a:buChar char="n"/>
              <a:defRPr sz="1200"/>
            </a:lvl2pPr>
            <a:lvl3pPr marL="764294" indent="-265841">
              <a:buClr>
                <a:srgbClr val="3A7586"/>
              </a:buClr>
              <a:buFont typeface="Arial" pitchFamily="34" charset="0"/>
              <a:buChar char="–"/>
              <a:defRPr sz="1200"/>
            </a:lvl3pPr>
            <a:lvl4pPr marL="1055054" indent="-265841">
              <a:buClr>
                <a:srgbClr val="3A7586"/>
              </a:buClr>
              <a:buFont typeface="Arial" pitchFamily="34" charset="0"/>
              <a:buChar char="–"/>
              <a:defRPr sz="1200"/>
            </a:lvl4pPr>
            <a:lvl5pPr marL="1304282" indent="-232612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 bwMode="gray">
          <a:xfrm>
            <a:off x="7540625" y="6424613"/>
            <a:ext cx="2311400" cy="365125"/>
          </a:xfrm>
        </p:spPr>
        <p:txBody>
          <a:bodyPr/>
          <a:lstStyle>
            <a:lvl1pPr>
              <a:defRPr sz="14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C6B5AB01-6561-4308-8C81-C1FBC96524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13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0"/>
            <a:ext cx="9906000" cy="6858000"/>
            <a:chOff x="0" y="0"/>
            <a:chExt cx="10690225" cy="914400"/>
          </a:xfrm>
        </p:grpSpPr>
        <p:sp>
          <p:nvSpPr>
            <p:cNvPr id="5" name="Rectangle 8"/>
            <p:cNvSpPr/>
            <p:nvPr userDrawn="1"/>
          </p:nvSpPr>
          <p:spPr>
            <a:xfrm>
              <a:off x="5345113" y="0"/>
              <a:ext cx="5345113" cy="914400"/>
            </a:xfrm>
            <a:prstGeom prst="rect">
              <a:avLst/>
            </a:prstGeom>
            <a:solidFill>
              <a:srgbClr val="1C69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97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0" y="0"/>
              <a:ext cx="5345113" cy="914400"/>
            </a:xfrm>
            <a:prstGeom prst="rect">
              <a:avLst/>
            </a:prstGeom>
            <a:gradFill flip="none" rotWithShape="1">
              <a:gsLst>
                <a:gs pos="0">
                  <a:srgbClr val="1C6981"/>
                </a:gs>
                <a:gs pos="98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97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4775"/>
            <a:ext cx="16652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0"/>
            <a:ext cx="8420100" cy="1362075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4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94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4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9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4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8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6A6E6-AAFE-4FAD-9121-A6F17FAD2B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03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0" y="0"/>
            <a:ext cx="9906000" cy="750888"/>
            <a:chOff x="0" y="0"/>
            <a:chExt cx="10690225" cy="914400"/>
          </a:xfrm>
        </p:grpSpPr>
        <p:sp>
          <p:nvSpPr>
            <p:cNvPr id="8" name="Rectangle 8"/>
            <p:cNvSpPr/>
            <p:nvPr userDrawn="1"/>
          </p:nvSpPr>
          <p:spPr>
            <a:xfrm>
              <a:off x="5345113" y="0"/>
              <a:ext cx="5345113" cy="914400"/>
            </a:xfrm>
            <a:prstGeom prst="rect">
              <a:avLst/>
            </a:prstGeom>
            <a:solidFill>
              <a:srgbClr val="1C69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97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9"/>
            <p:cNvSpPr/>
            <p:nvPr userDrawn="1"/>
          </p:nvSpPr>
          <p:spPr>
            <a:xfrm>
              <a:off x="0" y="0"/>
              <a:ext cx="5345113" cy="914400"/>
            </a:xfrm>
            <a:prstGeom prst="rect">
              <a:avLst/>
            </a:prstGeom>
            <a:gradFill flip="none" rotWithShape="1">
              <a:gsLst>
                <a:gs pos="0">
                  <a:srgbClr val="1C6981"/>
                </a:gs>
                <a:gs pos="98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97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4775"/>
            <a:ext cx="16652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/>
          <p:nvPr userDrawn="1"/>
        </p:nvSpPr>
        <p:spPr>
          <a:xfrm>
            <a:off x="0" y="6402388"/>
            <a:ext cx="9906000" cy="455612"/>
          </a:xfrm>
          <a:prstGeom prst="rect">
            <a:avLst/>
          </a:prstGeom>
          <a:solidFill>
            <a:srgbClr val="1C6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2"/>
          <p:cNvCxnSpPr/>
          <p:nvPr userDrawn="1"/>
        </p:nvCxnSpPr>
        <p:spPr>
          <a:xfrm>
            <a:off x="292100" y="1450975"/>
            <a:ext cx="9367838" cy="0"/>
          </a:xfrm>
          <a:prstGeom prst="line">
            <a:avLst/>
          </a:prstGeom>
          <a:ln w="19050">
            <a:solidFill>
              <a:srgbClr val="1C69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 algn="l" defTabSz="909671" rtl="0" fontAlgn="base">
              <a:spcBef>
                <a:spcPct val="0"/>
              </a:spcBef>
              <a:spcAft>
                <a:spcPct val="0"/>
              </a:spcAft>
              <a:defRPr lang="en-GB"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4867" indent="0">
              <a:buNone/>
              <a:defRPr sz="2000" b="1"/>
            </a:lvl2pPr>
            <a:lvl3pPr marL="909731" indent="0">
              <a:buNone/>
              <a:defRPr sz="1800" b="1"/>
            </a:lvl3pPr>
            <a:lvl4pPr marL="1364599" indent="0">
              <a:buNone/>
              <a:defRPr sz="1600" b="1"/>
            </a:lvl4pPr>
            <a:lvl5pPr marL="1819467" indent="0">
              <a:buNone/>
              <a:defRPr sz="1600" b="1"/>
            </a:lvl5pPr>
            <a:lvl6pPr marL="2274330" indent="0">
              <a:buNone/>
              <a:defRPr sz="1600" b="1"/>
            </a:lvl6pPr>
            <a:lvl7pPr marL="2729194" indent="0">
              <a:buNone/>
              <a:defRPr sz="1600" b="1"/>
            </a:lvl7pPr>
            <a:lvl8pPr marL="3184065" indent="0">
              <a:buNone/>
              <a:defRPr sz="1600" b="1"/>
            </a:lvl8pPr>
            <a:lvl9pPr marL="363892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4867" indent="0">
              <a:buNone/>
              <a:defRPr sz="2000" b="1"/>
            </a:lvl2pPr>
            <a:lvl3pPr marL="909731" indent="0">
              <a:buNone/>
              <a:defRPr sz="1800" b="1"/>
            </a:lvl3pPr>
            <a:lvl4pPr marL="1364599" indent="0">
              <a:buNone/>
              <a:defRPr sz="1600" b="1"/>
            </a:lvl4pPr>
            <a:lvl5pPr marL="1819467" indent="0">
              <a:buNone/>
              <a:defRPr sz="1600" b="1"/>
            </a:lvl5pPr>
            <a:lvl6pPr marL="2274330" indent="0">
              <a:buNone/>
              <a:defRPr sz="1600" b="1"/>
            </a:lvl6pPr>
            <a:lvl7pPr marL="2729194" indent="0">
              <a:buNone/>
              <a:defRPr sz="1600" b="1"/>
            </a:lvl7pPr>
            <a:lvl8pPr marL="3184065" indent="0">
              <a:buNone/>
              <a:defRPr sz="1600" b="1"/>
            </a:lvl8pPr>
            <a:lvl9pPr marL="36389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495745" y="2194560"/>
            <a:ext cx="4300755" cy="3932304"/>
          </a:xfrm>
        </p:spPr>
        <p:txBody>
          <a:bodyPr>
            <a:normAutofit/>
          </a:bodyPr>
          <a:lstStyle>
            <a:lvl1pPr marL="240917" indent="-240917">
              <a:buClr>
                <a:srgbClr val="3A7586"/>
              </a:buClr>
              <a:buSzPct val="110000"/>
              <a:buFont typeface="Wingdings" pitchFamily="2" charset="2"/>
              <a:buChar char="n"/>
              <a:defRPr sz="1200"/>
            </a:lvl1pPr>
            <a:lvl2pPr marL="490146" indent="-232612">
              <a:buClr>
                <a:srgbClr val="8DBC23"/>
              </a:buClr>
              <a:buFont typeface="Wingdings" pitchFamily="2" charset="2"/>
              <a:buChar char="n"/>
              <a:defRPr sz="1200"/>
            </a:lvl2pPr>
            <a:lvl3pPr marL="764294" indent="-265841">
              <a:buClr>
                <a:srgbClr val="3A7586"/>
              </a:buClr>
              <a:buFont typeface="Arial" pitchFamily="34" charset="0"/>
              <a:buChar char="–"/>
              <a:defRPr sz="1200"/>
            </a:lvl3pPr>
            <a:lvl4pPr marL="1055054" indent="-265841">
              <a:buClr>
                <a:srgbClr val="3A7586"/>
              </a:buClr>
              <a:buFont typeface="Arial" pitchFamily="34" charset="0"/>
              <a:buChar char="–"/>
              <a:defRPr sz="1200"/>
            </a:lvl4pPr>
            <a:lvl5pPr marL="1304282" indent="-232612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5052505" y="2194560"/>
            <a:ext cx="4300755" cy="3932304"/>
          </a:xfrm>
        </p:spPr>
        <p:txBody>
          <a:bodyPr>
            <a:normAutofit/>
          </a:bodyPr>
          <a:lstStyle>
            <a:lvl1pPr marL="240917" indent="-240917">
              <a:buClr>
                <a:srgbClr val="3A7586"/>
              </a:buClr>
              <a:buSzPct val="110000"/>
              <a:buFont typeface="Wingdings" pitchFamily="2" charset="2"/>
              <a:buChar char="n"/>
              <a:defRPr sz="1200"/>
            </a:lvl1pPr>
            <a:lvl2pPr marL="490146" indent="-232612">
              <a:buClr>
                <a:srgbClr val="8DBC23"/>
              </a:buClr>
              <a:buFont typeface="Wingdings" pitchFamily="2" charset="2"/>
              <a:buChar char="n"/>
              <a:defRPr sz="1200"/>
            </a:lvl2pPr>
            <a:lvl3pPr marL="764294" indent="-265841">
              <a:buClr>
                <a:srgbClr val="3A7586"/>
              </a:buClr>
              <a:buFont typeface="Arial" pitchFamily="34" charset="0"/>
              <a:buChar char="–"/>
              <a:defRPr sz="1200"/>
            </a:lvl3pPr>
            <a:lvl4pPr marL="1055054" indent="-265841">
              <a:buClr>
                <a:srgbClr val="3A7586"/>
              </a:buClr>
              <a:buFont typeface="Arial" pitchFamily="34" charset="0"/>
              <a:buChar char="–"/>
              <a:defRPr sz="1200"/>
            </a:lvl4pPr>
            <a:lvl5pPr marL="1304282" indent="-232612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B356-7CD3-46C3-AF45-443397667B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86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6402388"/>
            <a:ext cx="9906000" cy="455612"/>
          </a:xfrm>
          <a:prstGeom prst="rect">
            <a:avLst/>
          </a:prstGeom>
          <a:solidFill>
            <a:srgbClr val="1C6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0"/>
            <a:ext cx="9906000" cy="750888"/>
            <a:chOff x="0" y="0"/>
            <a:chExt cx="10690225" cy="914400"/>
          </a:xfrm>
        </p:grpSpPr>
        <p:sp>
          <p:nvSpPr>
            <p:cNvPr id="5" name="Rectangle 9"/>
            <p:cNvSpPr/>
            <p:nvPr userDrawn="1"/>
          </p:nvSpPr>
          <p:spPr>
            <a:xfrm>
              <a:off x="5345113" y="0"/>
              <a:ext cx="5345113" cy="914400"/>
            </a:xfrm>
            <a:prstGeom prst="rect">
              <a:avLst/>
            </a:prstGeom>
            <a:solidFill>
              <a:srgbClr val="1C69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97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0" y="0"/>
              <a:ext cx="5345113" cy="914400"/>
            </a:xfrm>
            <a:prstGeom prst="rect">
              <a:avLst/>
            </a:prstGeom>
            <a:gradFill flip="none" rotWithShape="1">
              <a:gsLst>
                <a:gs pos="0">
                  <a:srgbClr val="1C6981"/>
                </a:gs>
                <a:gs pos="98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97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7" name="Straight Connector 6"/>
          <p:cNvCxnSpPr/>
          <p:nvPr userDrawn="1"/>
        </p:nvCxnSpPr>
        <p:spPr>
          <a:xfrm>
            <a:off x="292100" y="1450975"/>
            <a:ext cx="9367838" cy="0"/>
          </a:xfrm>
          <a:prstGeom prst="line">
            <a:avLst/>
          </a:prstGeom>
          <a:ln w="19050">
            <a:solidFill>
              <a:srgbClr val="1C69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8"/>
          <p:cNvSpPr/>
          <p:nvPr userDrawn="1"/>
        </p:nvSpPr>
        <p:spPr>
          <a:xfrm>
            <a:off x="-620713" y="1963738"/>
            <a:ext cx="566738" cy="5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104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126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147</a:t>
            </a:r>
          </a:p>
        </p:txBody>
      </p:sp>
      <p:sp>
        <p:nvSpPr>
          <p:cNvPr id="9" name="Rectangle 29"/>
          <p:cNvSpPr/>
          <p:nvPr userDrawn="1"/>
        </p:nvSpPr>
        <p:spPr>
          <a:xfrm>
            <a:off x="-1374775" y="3195638"/>
            <a:ext cx="565150" cy="554037"/>
          </a:xfrm>
          <a:prstGeom prst="rect">
            <a:avLst/>
          </a:prstGeom>
          <a:solidFill>
            <a:srgbClr val="5C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92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144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168</a:t>
            </a:r>
          </a:p>
        </p:txBody>
      </p:sp>
      <p:sp>
        <p:nvSpPr>
          <p:cNvPr id="10" name="Rectangle 30"/>
          <p:cNvSpPr/>
          <p:nvPr userDrawn="1"/>
        </p:nvSpPr>
        <p:spPr>
          <a:xfrm>
            <a:off x="-620713" y="3808413"/>
            <a:ext cx="566738" cy="555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183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182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180</a:t>
            </a:r>
          </a:p>
        </p:txBody>
      </p:sp>
      <p:sp>
        <p:nvSpPr>
          <p:cNvPr id="11" name="Rectangle 31"/>
          <p:cNvSpPr/>
          <p:nvPr userDrawn="1"/>
        </p:nvSpPr>
        <p:spPr>
          <a:xfrm>
            <a:off x="-1374775" y="2579688"/>
            <a:ext cx="565150" cy="555625"/>
          </a:xfrm>
          <a:prstGeom prst="rect">
            <a:avLst/>
          </a:prstGeom>
          <a:solidFill>
            <a:srgbClr val="CED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206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209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224</a:t>
            </a:r>
          </a:p>
        </p:txBody>
      </p:sp>
      <p:sp>
        <p:nvSpPr>
          <p:cNvPr id="12" name="Rectangle 32"/>
          <p:cNvSpPr/>
          <p:nvPr userDrawn="1"/>
        </p:nvSpPr>
        <p:spPr>
          <a:xfrm>
            <a:off x="-1374775" y="3810000"/>
            <a:ext cx="565150" cy="555625"/>
          </a:xfrm>
          <a:prstGeom prst="rect">
            <a:avLst/>
          </a:prstGeom>
          <a:solidFill>
            <a:srgbClr val="B5B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181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190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221</a:t>
            </a:r>
          </a:p>
        </p:txBody>
      </p:sp>
      <p:sp>
        <p:nvSpPr>
          <p:cNvPr id="13" name="TextBox 33"/>
          <p:cNvSpPr txBox="1">
            <a:spLocks noChangeArrowheads="1"/>
          </p:cNvSpPr>
          <p:nvPr userDrawn="1"/>
        </p:nvSpPr>
        <p:spPr bwMode="auto">
          <a:xfrm>
            <a:off x="-646113" y="1779588"/>
            <a:ext cx="58896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54" tIns="39878" rIns="79754" bIns="3987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800" smtClean="0">
                <a:solidFill>
                  <a:srgbClr val="000000"/>
                </a:solidFill>
              </a:rPr>
              <a:t>Charts</a:t>
            </a:r>
          </a:p>
        </p:txBody>
      </p:sp>
      <p:sp>
        <p:nvSpPr>
          <p:cNvPr id="14" name="Rectangle 34"/>
          <p:cNvSpPr/>
          <p:nvPr userDrawn="1"/>
        </p:nvSpPr>
        <p:spPr>
          <a:xfrm>
            <a:off x="-1374775" y="1965325"/>
            <a:ext cx="565150" cy="554038"/>
          </a:xfrm>
          <a:prstGeom prst="rect">
            <a:avLst/>
          </a:prstGeom>
          <a:solidFill>
            <a:srgbClr val="1C6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28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105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129</a:t>
            </a:r>
          </a:p>
        </p:txBody>
      </p:sp>
      <p:sp>
        <p:nvSpPr>
          <p:cNvPr id="15" name="Rectangle 35"/>
          <p:cNvSpPr/>
          <p:nvPr userDrawn="1"/>
        </p:nvSpPr>
        <p:spPr>
          <a:xfrm>
            <a:off x="-620713" y="2578100"/>
            <a:ext cx="566738" cy="555625"/>
          </a:xfrm>
          <a:prstGeom prst="rect">
            <a:avLst/>
          </a:prstGeom>
          <a:solidFill>
            <a:srgbClr val="11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17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73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89</a:t>
            </a:r>
          </a:p>
        </p:txBody>
      </p:sp>
      <p:sp>
        <p:nvSpPr>
          <p:cNvPr id="16" name="Rectangle 36"/>
          <p:cNvSpPr/>
          <p:nvPr userDrawn="1"/>
        </p:nvSpPr>
        <p:spPr>
          <a:xfrm>
            <a:off x="-620713" y="4424363"/>
            <a:ext cx="566738" cy="555625"/>
          </a:xfrm>
          <a:prstGeom prst="rect">
            <a:avLst/>
          </a:prstGeom>
          <a:solidFill>
            <a:srgbClr val="8DB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141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188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35</a:t>
            </a:r>
          </a:p>
        </p:txBody>
      </p:sp>
      <p:sp>
        <p:nvSpPr>
          <p:cNvPr id="17" name="Rectangle 37"/>
          <p:cNvSpPr/>
          <p:nvPr userDrawn="1"/>
        </p:nvSpPr>
        <p:spPr>
          <a:xfrm>
            <a:off x="-620713" y="3194050"/>
            <a:ext cx="566738" cy="554038"/>
          </a:xfrm>
          <a:prstGeom prst="rect">
            <a:avLst/>
          </a:prstGeom>
          <a:solidFill>
            <a:srgbClr val="549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84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156</a:t>
            </a:r>
          </a:p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white"/>
                </a:solidFill>
              </a:rPr>
              <a:t>178</a:t>
            </a:r>
          </a:p>
        </p:txBody>
      </p:sp>
      <p:sp>
        <p:nvSpPr>
          <p:cNvPr id="18" name="TextBox 38"/>
          <p:cNvSpPr txBox="1">
            <a:spLocks noChangeArrowheads="1"/>
          </p:cNvSpPr>
          <p:nvPr userDrawn="1"/>
        </p:nvSpPr>
        <p:spPr bwMode="auto">
          <a:xfrm>
            <a:off x="-1384300" y="1657350"/>
            <a:ext cx="5889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54" tIns="39878" rIns="79754" bIns="3987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800" smtClean="0">
                <a:solidFill>
                  <a:srgbClr val="000000"/>
                </a:solidFill>
              </a:rPr>
              <a:t>Other</a:t>
            </a:r>
            <a:br>
              <a:rPr lang="en-GB" sz="800" smtClean="0">
                <a:solidFill>
                  <a:srgbClr val="000000"/>
                </a:solidFill>
              </a:rPr>
            </a:br>
            <a:r>
              <a:rPr lang="en-GB" sz="800" smtClean="0">
                <a:solidFill>
                  <a:srgbClr val="000000"/>
                </a:solidFill>
              </a:rPr>
              <a:t>colours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4775"/>
            <a:ext cx="16652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9180"/>
            <a:ext cx="8915400" cy="1143000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456488" y="6316663"/>
            <a:ext cx="2311400" cy="366712"/>
          </a:xfrm>
        </p:spPr>
        <p:txBody>
          <a:bodyPr/>
          <a:lstStyle>
            <a:lvl1pPr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90D028E1-5120-4508-BFC3-B08C80D82E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59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906000" cy="750888"/>
            <a:chOff x="0" y="0"/>
            <a:chExt cx="10690225" cy="914400"/>
          </a:xfrm>
        </p:grpSpPr>
        <p:sp>
          <p:nvSpPr>
            <p:cNvPr id="3" name="Rectangle 8"/>
            <p:cNvSpPr/>
            <p:nvPr userDrawn="1"/>
          </p:nvSpPr>
          <p:spPr>
            <a:xfrm>
              <a:off x="5345113" y="0"/>
              <a:ext cx="5345113" cy="914400"/>
            </a:xfrm>
            <a:prstGeom prst="rect">
              <a:avLst/>
            </a:prstGeom>
            <a:solidFill>
              <a:srgbClr val="1C69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97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9"/>
            <p:cNvSpPr/>
            <p:nvPr userDrawn="1"/>
          </p:nvSpPr>
          <p:spPr>
            <a:xfrm>
              <a:off x="0" y="0"/>
              <a:ext cx="5345113" cy="914400"/>
            </a:xfrm>
            <a:prstGeom prst="rect">
              <a:avLst/>
            </a:prstGeom>
            <a:gradFill flip="none" rotWithShape="1">
              <a:gsLst>
                <a:gs pos="0">
                  <a:srgbClr val="1C6981"/>
                </a:gs>
                <a:gs pos="98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97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4775"/>
            <a:ext cx="16652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/>
          <p:nvPr userDrawn="1"/>
        </p:nvSpPr>
        <p:spPr>
          <a:xfrm>
            <a:off x="0" y="6402388"/>
            <a:ext cx="9906000" cy="455612"/>
          </a:xfrm>
          <a:prstGeom prst="rect">
            <a:avLst/>
          </a:prstGeom>
          <a:solidFill>
            <a:srgbClr val="1C6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754" tIns="39878" rIns="79754" bIns="39878" anchor="ctr"/>
          <a:lstStyle/>
          <a:p>
            <a:pPr algn="ctr" defTabSz="90973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D7C5-4F92-4EFA-A1C4-8564254C8D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15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76" tIns="45488" rIns="90976" bIns="454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76" tIns="45488" rIns="90976" bIns="4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0976" tIns="45488" rIns="90976" bIns="45488" rtlCol="0" anchor="ctr"/>
          <a:lstStyle>
            <a:lvl1pPr algn="l" defTabSz="90973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0976" tIns="45488" rIns="90976" bIns="45488" rtlCol="0" anchor="ctr"/>
          <a:lstStyle>
            <a:lvl1pPr algn="ctr" defTabSz="90973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0976" tIns="45488" rIns="90976" bIns="45488" rtlCol="0" anchor="ctr"/>
          <a:lstStyle>
            <a:lvl1pPr algn="r" defTabSz="90973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993997-CD6C-45EA-A5DC-F22A9F3005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55588" y="1557338"/>
            <a:ext cx="9439275" cy="4608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0" tIns="45600" rIns="91200" bIns="45600" anchor="ctr"/>
          <a:lstStyle/>
          <a:p>
            <a:pPr algn="ctr" defTabSz="90989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398751" algn="ctr" defTabSz="90967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797513" algn="ctr" defTabSz="90967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196280" algn="ctr" defTabSz="90967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595041" algn="ctr" defTabSz="90967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defTabSz="909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650" indent="-227013" algn="l" defTabSz="909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675" indent="-227013" algn="l" defTabSz="909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288" indent="-227013" algn="l" defTabSz="9096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766" indent="-227432" algn="l" defTabSz="9097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631" indent="-227432" algn="l" defTabSz="9097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496" indent="-227432" algn="l" defTabSz="9097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367" indent="-227432" algn="l" defTabSz="9097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67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731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599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467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330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194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065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929" algn="l" defTabSz="909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a.gov/countries/cab.cfm?fips=I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3"/>
          <p:cNvSpPr>
            <a:spLocks noGrp="1"/>
          </p:cNvSpPr>
          <p:nvPr>
            <p:ph type="ctrTitle"/>
          </p:nvPr>
        </p:nvSpPr>
        <p:spPr>
          <a:xfrm>
            <a:off x="7294563" y="471488"/>
            <a:ext cx="2306637" cy="1471612"/>
          </a:xfrm>
        </p:spPr>
        <p:txBody>
          <a:bodyPr/>
          <a:lstStyle/>
          <a:p>
            <a:pPr eaLnBrk="1" hangingPunct="1"/>
            <a:r>
              <a:rPr lang="en-GB" dirty="0" smtClean="0"/>
              <a:t>                                                       </a:t>
            </a:r>
          </a:p>
        </p:txBody>
      </p:sp>
      <p:sp>
        <p:nvSpPr>
          <p:cNvPr id="8195" name="Subtitle 14"/>
          <p:cNvSpPr>
            <a:spLocks noGrp="1"/>
          </p:cNvSpPr>
          <p:nvPr>
            <p:ph type="subTitle" idx="1"/>
          </p:nvPr>
        </p:nvSpPr>
        <p:spPr bwMode="gray">
          <a:xfrm>
            <a:off x="1839686" y="3870415"/>
            <a:ext cx="7598228" cy="387350"/>
          </a:xfrm>
        </p:spPr>
        <p:txBody>
          <a:bodyPr/>
          <a:lstStyle/>
          <a:p>
            <a:pPr algn="l" eaLnBrk="1" hangingPunct="1"/>
            <a:r>
              <a:rPr lang="tr-TR" sz="2400" dirty="0" smtClean="0"/>
              <a:t>IRAK </a:t>
            </a:r>
            <a:r>
              <a:rPr lang="en-US" sz="2400" dirty="0" smtClean="0"/>
              <a:t>/ KUZEY IRAK </a:t>
            </a:r>
            <a:r>
              <a:rPr lang="tr-TR" sz="2400" dirty="0" smtClean="0"/>
              <a:t>DOĞAL GAZ POTANSİYELİ</a:t>
            </a:r>
            <a:endParaRPr lang="en-GB" sz="1800" dirty="0" smtClean="0"/>
          </a:p>
        </p:txBody>
      </p:sp>
      <p:pic>
        <p:nvPicPr>
          <p:cNvPr id="8196" name="Picture 3" descr="C:\Users\Elliot Milne\AppData\Local\Microsoft\Windows\Temporary Internet Files\Content.Outlook\530A2NGY\genelenerji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77813"/>
            <a:ext cx="40465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4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751114"/>
            <a:ext cx="9481457" cy="673924"/>
          </a:xfrm>
        </p:spPr>
        <p:txBody>
          <a:bodyPr/>
          <a:lstStyle/>
          <a:p>
            <a:pPr lvl="0"/>
            <a:r>
              <a:rPr lang="tr-TR" b="1" dirty="0" smtClean="0"/>
              <a:t>GAZ PROJELERİNİN GERÇEKLEŞMESİ İÇİN YAPILMASI GEREKEN ÇALIŞMALAR</a:t>
            </a:r>
            <a:r>
              <a:rPr lang="en-US" b="1" dirty="0" smtClean="0"/>
              <a:t> - 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AB01-6561-4308-8C81-C1FBC96524D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Türkiye'nin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rak'a siyasi ve ekonomik desteğinin sürdürülmesi,</a:t>
            </a: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Bağdat-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rbil arasındaki siyasi sorunların çözümünde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ürkiye'nin yapıcı ve yönlendirici bir rol üstlenmesi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Irak'ta hidrokarbon ve gelir paylaşımı mevzuatının yasalaştırılmasının türkiye tarafından teşvik edilmesi ve bu yöndeki sürecin desteklenmesi,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sz="2400" b="1" dirty="0" smtClean="0">
              <a:solidFill>
                <a:srgbClr val="296193"/>
              </a:solidFill>
            </a:endParaRPr>
          </a:p>
          <a:p>
            <a:pPr lvl="2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44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816429"/>
            <a:ext cx="9290957" cy="608609"/>
          </a:xfrm>
        </p:spPr>
        <p:txBody>
          <a:bodyPr>
            <a:normAutofit fontScale="90000"/>
          </a:bodyPr>
          <a:lstStyle/>
          <a:p>
            <a:pPr lvl="0"/>
            <a:r>
              <a:rPr lang="tr-TR" b="1" dirty="0"/>
              <a:t>GAZ PROJELERİNİN GERÇEKLEŞMESİ İÇİN </a:t>
            </a:r>
            <a:r>
              <a:rPr lang="tr-TR" b="1" dirty="0" smtClean="0"/>
              <a:t>YAPILMASI </a:t>
            </a:r>
            <a:r>
              <a:rPr lang="tr-TR" b="1" dirty="0"/>
              <a:t>GEREKEN </a:t>
            </a:r>
            <a:r>
              <a:rPr lang="tr-TR" b="1" dirty="0" smtClean="0"/>
              <a:t>ÇALIŞMALAR</a:t>
            </a:r>
            <a:r>
              <a:rPr lang="en-US" b="1" dirty="0" smtClean="0"/>
              <a:t> - II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AB01-6561-4308-8C81-C1FBC96524D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Türk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kamu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özel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şirketlerinin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rak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petrol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enerji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sektöründe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daha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büyük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projelerde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ortak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olmasi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yönünde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güçlü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desteklerin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verilmesi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Türkiye’nin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petrol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doğalgaz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ihtiyacinin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önemli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kısmının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lisans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sahibi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olunan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projelerden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sağlanması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yani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suyun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başında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güçlü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yatırımcı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olarak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projelere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ortak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olunmasi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hedefinin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desteklenmesi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Yeni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petrol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doğal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gaz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boru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hattı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projelerine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destek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verilmesi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Irak’ın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büyük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alt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yapı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yeniden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imarı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projelerinde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türk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şirketlerinin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güçlü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olarak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yer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almasi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gerekli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desteklerin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verilmesi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Irak’ın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politik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ekonomik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istikrarına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üniter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yapısının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korunmasına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verilecek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güçlü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destekler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sonucunda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gerek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yatırım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gerek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ihracat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alanında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ürkiye’nin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hem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Irak’ta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hem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bölgede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güçlü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varlığı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sağlanacaktır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18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1000" b="1" dirty="0">
              <a:solidFill>
                <a:srgbClr val="296193"/>
              </a:solidFill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3"/>
          <p:cNvSpPr>
            <a:spLocks noGrp="1"/>
          </p:cNvSpPr>
          <p:nvPr>
            <p:ph type="ctrTitle"/>
          </p:nvPr>
        </p:nvSpPr>
        <p:spPr>
          <a:xfrm>
            <a:off x="7294563" y="471488"/>
            <a:ext cx="2306637" cy="1471612"/>
          </a:xfrm>
        </p:spPr>
        <p:txBody>
          <a:bodyPr/>
          <a:lstStyle/>
          <a:p>
            <a:pPr eaLnBrk="1" hangingPunct="1"/>
            <a:r>
              <a:rPr lang="en-GB" dirty="0" smtClean="0"/>
              <a:t>                                                       </a:t>
            </a:r>
          </a:p>
        </p:txBody>
      </p:sp>
      <p:sp>
        <p:nvSpPr>
          <p:cNvPr id="8195" name="Subtitle 14"/>
          <p:cNvSpPr>
            <a:spLocks noGrp="1"/>
          </p:cNvSpPr>
          <p:nvPr>
            <p:ph type="subTitle" idx="1"/>
          </p:nvPr>
        </p:nvSpPr>
        <p:spPr bwMode="gray">
          <a:xfrm>
            <a:off x="3721044" y="3192539"/>
            <a:ext cx="2608491" cy="387350"/>
          </a:xfrm>
        </p:spPr>
        <p:txBody>
          <a:bodyPr/>
          <a:lstStyle/>
          <a:p>
            <a:pPr algn="l" eaLnBrk="1" hangingPunct="1"/>
            <a:r>
              <a:rPr lang="tr-TR" sz="2400" dirty="0" smtClean="0"/>
              <a:t>TEŞEKKÜRLER</a:t>
            </a:r>
            <a:endParaRPr lang="en-GB" sz="1800" dirty="0" smtClean="0"/>
          </a:p>
        </p:txBody>
      </p:sp>
      <p:pic>
        <p:nvPicPr>
          <p:cNvPr id="8196" name="Picture 3" descr="C:\Users\Elliot Milne\AppData\Local\Microsoft\Windows\Temporary Internet Files\Content.Outlook\530A2NGY\genelenerji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77813"/>
            <a:ext cx="40465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8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83771"/>
            <a:ext cx="8915400" cy="500743"/>
          </a:xfrm>
        </p:spPr>
        <p:txBody>
          <a:bodyPr/>
          <a:lstStyle/>
          <a:p>
            <a:pPr lvl="0"/>
            <a:r>
              <a:rPr lang="tr-TR" b="1" dirty="0" smtClean="0"/>
              <a:t>TÜRKİYE AÇISINDAN NEDEN IRAK / KUZEY IRAK?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AB01-6561-4308-8C81-C1FBC96524D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53141" y="1531034"/>
            <a:ext cx="877586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r>
              <a:rPr lang="tr-TR" b="1" dirty="0" smtClean="0"/>
              <a:t>Dünyada karalarda</a:t>
            </a:r>
            <a:r>
              <a:rPr lang="en-US" b="1" dirty="0" smtClean="0"/>
              <a:t> </a:t>
            </a:r>
            <a:r>
              <a:rPr lang="tr-TR" b="1" dirty="0" smtClean="0"/>
              <a:t>keşfedilmiş </a:t>
            </a:r>
            <a:r>
              <a:rPr lang="en-US" b="1" dirty="0" err="1" smtClean="0"/>
              <a:t>ancak</a:t>
            </a:r>
            <a:r>
              <a:rPr lang="en-US" b="1" dirty="0" smtClean="0"/>
              <a:t> </a:t>
            </a:r>
            <a:r>
              <a:rPr lang="en-US" b="1" dirty="0" err="1" smtClean="0"/>
              <a:t>gelişt</a:t>
            </a:r>
            <a:r>
              <a:rPr lang="tr-TR" b="1" dirty="0" smtClean="0"/>
              <a:t>i</a:t>
            </a:r>
            <a:r>
              <a:rPr lang="en-US" b="1" dirty="0" smtClean="0"/>
              <a:t>r</a:t>
            </a:r>
            <a:r>
              <a:rPr lang="tr-TR" b="1" dirty="0" smtClean="0"/>
              <a:t>i</a:t>
            </a:r>
            <a:r>
              <a:rPr lang="en-US" b="1" dirty="0" err="1" smtClean="0"/>
              <a:t>lmem</a:t>
            </a:r>
            <a:r>
              <a:rPr lang="tr-TR" b="1" dirty="0" smtClean="0"/>
              <a:t>i</a:t>
            </a:r>
            <a:r>
              <a:rPr lang="en-US" b="1" dirty="0" smtClean="0"/>
              <a:t>ş </a:t>
            </a:r>
            <a:r>
              <a:rPr lang="en-US" b="1" dirty="0" err="1" smtClean="0"/>
              <a:t>çok</a:t>
            </a:r>
            <a:r>
              <a:rPr lang="en-US" b="1" dirty="0" smtClean="0"/>
              <a:t> </a:t>
            </a:r>
            <a:r>
              <a:rPr lang="en-US" b="1" dirty="0" err="1" smtClean="0"/>
              <a:t>önemli</a:t>
            </a:r>
            <a:r>
              <a:rPr lang="en-US" b="1" dirty="0" smtClean="0"/>
              <a:t> petrol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doğal</a:t>
            </a:r>
            <a:r>
              <a:rPr lang="tr-TR" b="1" dirty="0" smtClean="0"/>
              <a:t> </a:t>
            </a:r>
            <a:r>
              <a:rPr lang="en-US" b="1" dirty="0" err="1" smtClean="0"/>
              <a:t>gaz</a:t>
            </a:r>
            <a:r>
              <a:rPr lang="tr-TR" b="1" dirty="0" smtClean="0"/>
              <a:t> </a:t>
            </a:r>
            <a:r>
              <a:rPr lang="en-US" b="1" dirty="0" err="1" smtClean="0"/>
              <a:t>sahalarına</a:t>
            </a:r>
            <a:r>
              <a:rPr lang="tr-TR" b="1" dirty="0" smtClean="0"/>
              <a:t> sahip son bölge</a:t>
            </a:r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endParaRPr lang="en-US" sz="1000" b="1" dirty="0" smtClean="0"/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r>
              <a:rPr lang="en-US" b="1" dirty="0" err="1" smtClean="0"/>
              <a:t>Henüz</a:t>
            </a:r>
            <a:r>
              <a:rPr lang="en-US" b="1" dirty="0" smtClean="0"/>
              <a:t> test </a:t>
            </a:r>
            <a:r>
              <a:rPr lang="en-US" b="1" dirty="0" err="1" smtClean="0"/>
              <a:t>ed</a:t>
            </a:r>
            <a:r>
              <a:rPr lang="tr-TR" b="1" dirty="0" smtClean="0"/>
              <a:t>i</a:t>
            </a:r>
            <a:r>
              <a:rPr lang="en-US" b="1" dirty="0" err="1" smtClean="0"/>
              <a:t>lmem</a:t>
            </a:r>
            <a:r>
              <a:rPr lang="tr-TR" b="1" dirty="0" smtClean="0"/>
              <a:t>i</a:t>
            </a:r>
            <a:r>
              <a:rPr lang="en-US" b="1" dirty="0" smtClean="0"/>
              <a:t>ş petrol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doğal</a:t>
            </a:r>
            <a:r>
              <a:rPr lang="en-US" b="1" dirty="0" smtClean="0"/>
              <a:t> </a:t>
            </a:r>
            <a:r>
              <a:rPr lang="en-US" b="1" dirty="0" err="1" smtClean="0"/>
              <a:t>gaz</a:t>
            </a:r>
            <a:r>
              <a:rPr lang="en-US" b="1" dirty="0" smtClean="0"/>
              <a:t> </a:t>
            </a:r>
            <a:r>
              <a:rPr lang="en-US" b="1" dirty="0" err="1" smtClean="0"/>
              <a:t>yapılarının</a:t>
            </a:r>
            <a:r>
              <a:rPr lang="en-US" b="1" dirty="0" smtClean="0"/>
              <a:t> </a:t>
            </a:r>
            <a:r>
              <a:rPr lang="en-US" b="1" dirty="0" err="1" smtClean="0"/>
              <a:t>varlığı</a:t>
            </a:r>
            <a:endParaRPr lang="tr-TR" b="1" dirty="0" smtClean="0"/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endParaRPr lang="tr-TR" sz="1000" b="1" dirty="0" smtClean="0"/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r>
              <a:rPr lang="en-US" b="1" dirty="0" smtClean="0"/>
              <a:t>D</a:t>
            </a:r>
            <a:r>
              <a:rPr lang="tr-TR" b="1" dirty="0" smtClean="0"/>
              <a:t>üşük üretim maliyetleri</a:t>
            </a:r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endParaRPr lang="tr-TR" sz="1000" b="1" dirty="0" smtClean="0"/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r>
              <a:rPr lang="tr-TR" b="1" dirty="0" smtClean="0"/>
              <a:t>Lojistik avantaj</a:t>
            </a:r>
            <a:r>
              <a:rPr lang="en-US" b="1" dirty="0" err="1" smtClean="0"/>
              <a:t>lar</a:t>
            </a:r>
            <a:endParaRPr lang="tr-TR" b="1" dirty="0" smtClean="0"/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endParaRPr lang="tr-TR" b="1" dirty="0" smtClean="0"/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r>
              <a:rPr lang="tr-TR" b="1" dirty="0" smtClean="0"/>
              <a:t>Tarihsel, kültürel ve din</a:t>
            </a:r>
            <a:r>
              <a:rPr lang="en-US" b="1" dirty="0" err="1" smtClean="0"/>
              <a:t>sel</a:t>
            </a:r>
            <a:r>
              <a:rPr lang="tr-TR" b="1" dirty="0" smtClean="0"/>
              <a:t> bağlar</a:t>
            </a:r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endParaRPr lang="tr-TR" b="1" dirty="0" smtClean="0"/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r>
              <a:rPr lang="tr-TR" b="1" dirty="0" smtClean="0"/>
              <a:t>Hızla gelişen siyasi ve ticari ilişkiler</a:t>
            </a:r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endParaRPr lang="tr-TR" b="1" dirty="0" smtClean="0"/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r>
              <a:rPr lang="tr-TR" b="1" dirty="0" smtClean="0"/>
              <a:t>Güvenli bir petrol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doğal</a:t>
            </a:r>
            <a:r>
              <a:rPr lang="tr-TR" b="1" dirty="0" smtClean="0"/>
              <a:t> gaz kaynağı</a:t>
            </a:r>
            <a:r>
              <a:rPr lang="en-US" b="1" dirty="0" smtClean="0"/>
              <a:t> / </a:t>
            </a:r>
            <a:r>
              <a:rPr lang="en-US" b="1" dirty="0" err="1" smtClean="0"/>
              <a:t>mevcut</a:t>
            </a:r>
            <a:r>
              <a:rPr lang="en-US" b="1" dirty="0" smtClean="0"/>
              <a:t> </a:t>
            </a:r>
            <a:r>
              <a:rPr lang="en-US" b="1" dirty="0" err="1" smtClean="0"/>
              <a:t>boru</a:t>
            </a:r>
            <a:r>
              <a:rPr lang="en-US" b="1" dirty="0" smtClean="0"/>
              <a:t> </a:t>
            </a:r>
            <a:r>
              <a:rPr lang="en-US" b="1" dirty="0" err="1" smtClean="0"/>
              <a:t>hatlarinin</a:t>
            </a:r>
            <a:r>
              <a:rPr lang="en-US" b="1" dirty="0" smtClean="0"/>
              <a:t> </a:t>
            </a:r>
            <a:r>
              <a:rPr lang="en-US" b="1" dirty="0" err="1" smtClean="0"/>
              <a:t>varlığı</a:t>
            </a:r>
            <a:r>
              <a:rPr lang="en-US" b="1" dirty="0" smtClean="0"/>
              <a:t> </a:t>
            </a:r>
            <a:r>
              <a:rPr lang="en-US" b="1" dirty="0" err="1" smtClean="0"/>
              <a:t>yaninda</a:t>
            </a:r>
            <a:r>
              <a:rPr lang="en-US" b="1" dirty="0" smtClean="0"/>
              <a:t> yen</a:t>
            </a:r>
            <a:r>
              <a:rPr lang="tr-TR" b="1" dirty="0" smtClean="0"/>
              <a:t>i</a:t>
            </a:r>
            <a:r>
              <a:rPr lang="en-US" b="1" dirty="0" smtClean="0"/>
              <a:t> petrol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doğal</a:t>
            </a:r>
            <a:r>
              <a:rPr lang="tr-TR" b="1" dirty="0" smtClean="0"/>
              <a:t> </a:t>
            </a:r>
            <a:r>
              <a:rPr lang="en-US" b="1" dirty="0" err="1" smtClean="0"/>
              <a:t>gaz</a:t>
            </a:r>
            <a:r>
              <a:rPr lang="en-US" b="1" dirty="0" smtClean="0"/>
              <a:t> </a:t>
            </a:r>
            <a:r>
              <a:rPr lang="en-US" b="1" dirty="0" err="1" smtClean="0"/>
              <a:t>boru</a:t>
            </a:r>
            <a:r>
              <a:rPr lang="en-US" b="1" dirty="0" smtClean="0"/>
              <a:t> </a:t>
            </a:r>
            <a:r>
              <a:rPr lang="en-US" b="1" dirty="0" err="1" smtClean="0"/>
              <a:t>hatlarinin</a:t>
            </a:r>
            <a:r>
              <a:rPr lang="en-US" b="1" dirty="0" smtClean="0"/>
              <a:t> </a:t>
            </a:r>
            <a:r>
              <a:rPr lang="en-US" b="1" dirty="0" err="1" smtClean="0"/>
              <a:t>gerekl</a:t>
            </a:r>
            <a:r>
              <a:rPr lang="tr-TR" b="1" dirty="0" smtClean="0"/>
              <a:t>i</a:t>
            </a:r>
            <a:r>
              <a:rPr lang="en-US" b="1" dirty="0" smtClean="0"/>
              <a:t>l</a:t>
            </a:r>
            <a:r>
              <a:rPr lang="tr-TR" b="1" dirty="0" smtClean="0"/>
              <a:t>i</a:t>
            </a:r>
            <a:r>
              <a:rPr lang="en-US" b="1" dirty="0" smtClean="0"/>
              <a:t>ğ</a:t>
            </a:r>
            <a:r>
              <a:rPr lang="tr-TR" b="1" dirty="0" smtClean="0"/>
              <a:t>i</a:t>
            </a:r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endParaRPr lang="tr-TR" b="1" dirty="0" smtClean="0"/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r>
              <a:rPr lang="tr-TR" b="1" dirty="0" smtClean="0"/>
              <a:t>Zorlu a</a:t>
            </a:r>
            <a:r>
              <a:rPr lang="en-US" b="1" dirty="0" err="1" smtClean="0"/>
              <a:t>ncak</a:t>
            </a:r>
            <a:r>
              <a:rPr lang="tr-TR" b="1" dirty="0" smtClean="0"/>
              <a:t> </a:t>
            </a:r>
            <a:r>
              <a:rPr lang="en-US" b="1" dirty="0" err="1" smtClean="0"/>
              <a:t>yatırım</a:t>
            </a:r>
            <a:r>
              <a:rPr lang="en-US" b="1" dirty="0" smtClean="0"/>
              <a:t> </a:t>
            </a:r>
            <a:r>
              <a:rPr lang="en-US" b="1" dirty="0" err="1" smtClean="0"/>
              <a:t>fırsatlarının</a:t>
            </a:r>
            <a:r>
              <a:rPr lang="en-US" b="1" dirty="0" smtClean="0"/>
              <a:t> </a:t>
            </a:r>
            <a:r>
              <a:rPr lang="en-US" b="1" dirty="0" err="1" smtClean="0"/>
              <a:t>çok</a:t>
            </a:r>
            <a:r>
              <a:rPr lang="en-US" b="1" dirty="0" smtClean="0"/>
              <a:t> </a:t>
            </a:r>
            <a:r>
              <a:rPr lang="en-US" b="1" dirty="0" err="1" smtClean="0"/>
              <a:t>olduğu</a:t>
            </a:r>
            <a:r>
              <a:rPr lang="en-US" b="1" dirty="0" smtClean="0"/>
              <a:t> </a:t>
            </a:r>
            <a:r>
              <a:rPr lang="en-US" b="1" dirty="0" err="1" smtClean="0"/>
              <a:t>bir</a:t>
            </a:r>
            <a:r>
              <a:rPr lang="en-US" b="1" dirty="0" smtClean="0"/>
              <a:t> </a:t>
            </a:r>
            <a:r>
              <a:rPr lang="tr-TR" b="1" dirty="0" smtClean="0"/>
              <a:t>yatırım ortamı</a:t>
            </a:r>
            <a:r>
              <a:rPr lang="en-US" b="1" dirty="0"/>
              <a:t> </a:t>
            </a:r>
            <a:r>
              <a:rPr lang="en-US" b="1" dirty="0" smtClean="0"/>
              <a:t>(petrol </a:t>
            </a:r>
            <a:r>
              <a:rPr lang="en-US" b="1" dirty="0" err="1" smtClean="0"/>
              <a:t>sektörü</a:t>
            </a:r>
            <a:r>
              <a:rPr lang="en-US" b="1" dirty="0" smtClean="0"/>
              <a:t> + d</a:t>
            </a:r>
            <a:r>
              <a:rPr lang="tr-TR" b="1" dirty="0" smtClean="0"/>
              <a:t>i</a:t>
            </a:r>
            <a:r>
              <a:rPr lang="en-US" b="1" dirty="0" err="1" smtClean="0"/>
              <a:t>ğer</a:t>
            </a:r>
            <a:r>
              <a:rPr lang="en-US" b="1" dirty="0" smtClean="0"/>
              <a:t> </a:t>
            </a:r>
            <a:r>
              <a:rPr lang="en-US" b="1" dirty="0" err="1" smtClean="0"/>
              <a:t>sektörler</a:t>
            </a:r>
            <a:r>
              <a:rPr lang="en-US" b="1" dirty="0" smtClean="0"/>
              <a:t>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574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49757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		   </a:t>
            </a:r>
            <a:r>
              <a:rPr lang="tr-TR" b="1" dirty="0" smtClean="0">
                <a:solidFill>
                  <a:schemeClr val="bg1"/>
                </a:solidFill>
              </a:rPr>
              <a:t>IRAK DOĞAL GAZ VE PETROL </a:t>
            </a:r>
            <a:r>
              <a:rPr lang="en-US" b="1" dirty="0" smtClean="0">
                <a:solidFill>
                  <a:schemeClr val="bg1"/>
                </a:solidFill>
              </a:rPr>
              <a:t>SAHALARI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AB01-6561-4308-8C81-C1FBC96524D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25" y="771896"/>
            <a:ext cx="6369873" cy="562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196" y="274638"/>
            <a:ext cx="7352804" cy="49589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KUZEY IRAK GAZ VE PETROL BORU HATLARI 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(KHOR MOR GAZ HATTI – CEYHAN KERKÜK PETROL HATTI)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AB01-6561-4308-8C81-C1FBC96524D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6379420"/>
            <a:ext cx="2912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OIL AND GAS YEAR (THE  KRI 2012)</a:t>
            </a:r>
            <a:endParaRPr lang="en-US" sz="11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C:\Users\c.demir\Downloads\Pipelin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45" y="739831"/>
            <a:ext cx="6945086" cy="568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64731" y="4096988"/>
            <a:ext cx="130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Khor Mor Gaz Hattı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282047" y="4420153"/>
            <a:ext cx="2327563" cy="175598"/>
          </a:xfrm>
          <a:prstGeom prst="line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211285" y="3182588"/>
            <a:ext cx="1436912" cy="59376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" y="2998059"/>
            <a:ext cx="1021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Kerkük-Ceyhan Petrol Hattı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" y="1518064"/>
            <a:ext cx="1306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PlanlananGaz ve Petrol Hatları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983674" y="1888177"/>
            <a:ext cx="1997032" cy="414580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83674" y="2044931"/>
            <a:ext cx="2175162" cy="457938"/>
          </a:xfrm>
          <a:prstGeom prst="line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5" y="427038"/>
            <a:ext cx="8915400" cy="879248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/>
              <a:t>IRAK DOĞALGAZ REZERVLERİ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AB01-6561-4308-8C81-C1FBC96524D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5250" y="6380106"/>
            <a:ext cx="9127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2">
                    <a:lumMod val="20000"/>
                    <a:lumOff val="80000"/>
                  </a:schemeClr>
                </a:solidFill>
                <a:hlinkClick r:id="rId2"/>
              </a:rPr>
              <a:t>http://</a:t>
            </a:r>
            <a:r>
              <a:rPr lang="en-US" sz="1200" i="1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2"/>
              </a:rPr>
              <a:t>www.eia.gov/countries/cab.cfm?fips=IZ</a:t>
            </a:r>
            <a:r>
              <a:rPr lang="tr-TR" sz="12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</a:t>
            </a:r>
            <a:endParaRPr lang="tr-TR" sz="12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tr-TR" sz="12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http</a:t>
            </a:r>
            <a:r>
              <a:rPr lang="tr-TR" sz="12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://www.shell.com/global/aboutshell/media/news-and-media-releases/2011/iraq-natural-gas-jv-final-approval-15112011.html</a:t>
            </a:r>
            <a:endParaRPr lang="en-US" sz="12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714" y="1448455"/>
            <a:ext cx="86236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/>
              <a:t>I</a:t>
            </a:r>
            <a:r>
              <a:rPr lang="tr-TR" b="1" dirty="0" smtClean="0"/>
              <a:t>rak, 112tcf  (3,2t</a:t>
            </a:r>
            <a:r>
              <a:rPr lang="en-US" b="1" dirty="0" smtClean="0"/>
              <a:t>cm</a:t>
            </a:r>
            <a:r>
              <a:rPr lang="tr-TR" b="1" dirty="0" smtClean="0"/>
              <a:t>) doğalgazıyla dünya sıralamasında en büyük 12. Rezerv olarak yer almaktadır (1 ocak 2013 itibarıyla</a:t>
            </a:r>
            <a:r>
              <a:rPr lang="en-US" b="1" dirty="0" smtClean="0"/>
              <a:t>; </a:t>
            </a:r>
            <a:r>
              <a:rPr lang="en-US" b="1" dirty="0" smtClean="0">
                <a:solidFill>
                  <a:srgbClr val="0066FF"/>
                </a:solidFill>
              </a:rPr>
              <a:t>k</a:t>
            </a:r>
            <a:r>
              <a:rPr lang="tr-TR" b="1" dirty="0" smtClean="0">
                <a:solidFill>
                  <a:srgbClr val="0066FF"/>
                </a:solidFill>
              </a:rPr>
              <a:t>uzey ırak rezervleri hariç)</a:t>
            </a:r>
          </a:p>
          <a:p>
            <a:pPr marL="285750" indent="-285750">
              <a:buFont typeface="Wingdings" pitchFamily="2" charset="2"/>
              <a:buChar char="v"/>
            </a:pPr>
            <a:endParaRPr lang="tr-TR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 err="1" smtClean="0"/>
              <a:t>Gaz</a:t>
            </a:r>
            <a:r>
              <a:rPr lang="en-US" b="1" dirty="0" smtClean="0"/>
              <a:t> </a:t>
            </a:r>
            <a:r>
              <a:rPr lang="tr-TR" b="1" dirty="0" smtClean="0"/>
              <a:t>rezervlerin</a:t>
            </a:r>
            <a:r>
              <a:rPr lang="en-US" b="1" dirty="0" smtClean="0"/>
              <a:t>in</a:t>
            </a:r>
            <a:r>
              <a:rPr lang="tr-TR" b="1" dirty="0" smtClean="0"/>
              <a:t> %75’i petrol</a:t>
            </a:r>
            <a:r>
              <a:rPr lang="en-US" b="1" dirty="0" smtClean="0"/>
              <a:t>le </a:t>
            </a:r>
            <a:r>
              <a:rPr lang="en-US" b="1" dirty="0" err="1" smtClean="0"/>
              <a:t>beraber</a:t>
            </a:r>
            <a:r>
              <a:rPr lang="en-US" b="1" dirty="0" smtClean="0"/>
              <a:t> </a:t>
            </a:r>
            <a:r>
              <a:rPr lang="en-US" b="1" dirty="0" err="1" smtClean="0"/>
              <a:t>bulunur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(associated gas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endParaRPr lang="tr-TR" b="1" dirty="0" smtClean="0"/>
          </a:p>
          <a:p>
            <a:pPr lvl="1" indent="0"/>
            <a:endParaRPr lang="tr-TR" b="1" dirty="0" smtClean="0"/>
          </a:p>
          <a:p>
            <a:pPr marL="739775" lvl="1" indent="-285750">
              <a:buFont typeface="Wingdings" pitchFamily="2" charset="2"/>
              <a:buChar char="§"/>
            </a:pPr>
            <a:r>
              <a:rPr lang="tr-TR" b="1" dirty="0" smtClean="0"/>
              <a:t>2010 sonunda toplam 7,4 tcf  </a:t>
            </a:r>
            <a:r>
              <a:rPr lang="en-US" b="1" dirty="0" err="1" smtClean="0"/>
              <a:t>kapasiteli</a:t>
            </a:r>
            <a:r>
              <a:rPr lang="en-US" b="1" dirty="0" smtClean="0"/>
              <a:t> </a:t>
            </a:r>
            <a:r>
              <a:rPr lang="tr-TR" b="1" dirty="0" smtClean="0"/>
              <a:t>gaz sahaları i</a:t>
            </a:r>
            <a:r>
              <a:rPr lang="en-US" b="1" dirty="0" smtClean="0"/>
              <a:t>hale </a:t>
            </a:r>
            <a:r>
              <a:rPr lang="en-US" b="1" dirty="0" err="1" smtClean="0"/>
              <a:t>edilmiştir</a:t>
            </a:r>
            <a:r>
              <a:rPr lang="tr-TR" b="1" dirty="0" smtClean="0">
                <a:solidFill>
                  <a:prstClr val="black"/>
                </a:solidFill>
              </a:rPr>
              <a:t> (</a:t>
            </a:r>
            <a:r>
              <a:rPr lang="en-US" b="1" dirty="0" smtClean="0">
                <a:solidFill>
                  <a:prstClr val="black"/>
                </a:solidFill>
              </a:rPr>
              <a:t>S</a:t>
            </a:r>
            <a:r>
              <a:rPr lang="tr-TR" b="1" dirty="0" smtClean="0">
                <a:solidFill>
                  <a:prstClr val="black"/>
                </a:solidFill>
              </a:rPr>
              <a:t>iba-100bcf</a:t>
            </a:r>
            <a:r>
              <a:rPr lang="tr-TR" b="1" dirty="0">
                <a:solidFill>
                  <a:prstClr val="black"/>
                </a:solidFill>
              </a:rPr>
              <a:t>,  </a:t>
            </a:r>
            <a:r>
              <a:rPr lang="en-US" b="1" dirty="0" smtClean="0">
                <a:solidFill>
                  <a:prstClr val="black"/>
                </a:solidFill>
              </a:rPr>
              <a:t>A</a:t>
            </a:r>
            <a:r>
              <a:rPr lang="tr-TR" b="1" dirty="0" smtClean="0">
                <a:solidFill>
                  <a:prstClr val="black"/>
                </a:solidFill>
              </a:rPr>
              <a:t>kkas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tr-TR" b="1" dirty="0">
                <a:solidFill>
                  <a:prstClr val="black"/>
                </a:solidFill>
              </a:rPr>
              <a:t>4,0tcf  ve </a:t>
            </a:r>
            <a:r>
              <a:rPr lang="en-US" b="1" dirty="0">
                <a:solidFill>
                  <a:prstClr val="black"/>
                </a:solidFill>
              </a:rPr>
              <a:t>a</a:t>
            </a:r>
            <a:r>
              <a:rPr lang="tr-TR" b="1" dirty="0" smtClean="0">
                <a:solidFill>
                  <a:prstClr val="black"/>
                </a:solidFill>
              </a:rPr>
              <a:t>l-</a:t>
            </a:r>
            <a:r>
              <a:rPr lang="en-US" b="1" dirty="0" smtClean="0">
                <a:solidFill>
                  <a:prstClr val="black"/>
                </a:solidFill>
              </a:rPr>
              <a:t>M</a:t>
            </a:r>
            <a:r>
              <a:rPr lang="tr-TR" b="1" dirty="0" smtClean="0">
                <a:solidFill>
                  <a:prstClr val="black"/>
                </a:solidFill>
              </a:rPr>
              <a:t>ansuriya-3,3tcf</a:t>
            </a:r>
            <a:r>
              <a:rPr lang="tr-TR" b="1" dirty="0">
                <a:solidFill>
                  <a:prstClr val="black"/>
                </a:solidFill>
              </a:rPr>
              <a:t>)</a:t>
            </a:r>
            <a:endParaRPr lang="tr-TR" b="1" dirty="0" smtClean="0"/>
          </a:p>
          <a:p>
            <a:pPr marL="739775" lvl="1" indent="-285750">
              <a:buFont typeface="Wingdings" pitchFamily="2" charset="2"/>
              <a:buChar char="§"/>
            </a:pPr>
            <a:endParaRPr lang="tr-TR" b="1" dirty="0" smtClean="0"/>
          </a:p>
          <a:p>
            <a:pPr marL="739775" lvl="1" indent="-285750">
              <a:buFont typeface="Wingdings" pitchFamily="2" charset="2"/>
              <a:buChar char="§"/>
            </a:pPr>
            <a:r>
              <a:rPr lang="tr-TR" b="1" dirty="0" smtClean="0"/>
              <a:t>2011 sonunda petrol ilişkili 2bcf/d gazın üretimi için </a:t>
            </a:r>
            <a:r>
              <a:rPr lang="en-US" b="1" dirty="0" smtClean="0"/>
              <a:t>W</a:t>
            </a:r>
            <a:r>
              <a:rPr lang="tr-TR" b="1" dirty="0" smtClean="0"/>
              <a:t>est </a:t>
            </a:r>
            <a:r>
              <a:rPr lang="en-US" b="1" dirty="0"/>
              <a:t>Q</a:t>
            </a:r>
            <a:r>
              <a:rPr lang="tr-TR" b="1" dirty="0" smtClean="0"/>
              <a:t>urna-1, </a:t>
            </a:r>
            <a:r>
              <a:rPr lang="en-US" b="1" dirty="0" smtClean="0"/>
              <a:t>R</a:t>
            </a:r>
            <a:r>
              <a:rPr lang="tr-TR" b="1" dirty="0" smtClean="0"/>
              <a:t>umal</a:t>
            </a:r>
            <a:r>
              <a:rPr lang="en-US" b="1" dirty="0" smtClean="0"/>
              <a:t>i</a:t>
            </a:r>
            <a:r>
              <a:rPr lang="tr-TR" b="1" dirty="0" smtClean="0"/>
              <a:t>a ve </a:t>
            </a:r>
            <a:r>
              <a:rPr lang="en-US" b="1" dirty="0" smtClean="0"/>
              <a:t>Z</a:t>
            </a:r>
            <a:r>
              <a:rPr lang="tr-TR" b="1" dirty="0" smtClean="0"/>
              <a:t>uba</a:t>
            </a:r>
            <a:r>
              <a:rPr lang="en-US" b="1" dirty="0" smtClean="0"/>
              <a:t>i</a:t>
            </a:r>
            <a:r>
              <a:rPr lang="tr-TR" b="1" dirty="0" smtClean="0"/>
              <a:t>r sahaları 25 yıllığına </a:t>
            </a:r>
            <a:r>
              <a:rPr lang="en-US" b="1" dirty="0" smtClean="0"/>
              <a:t>B</a:t>
            </a:r>
            <a:r>
              <a:rPr lang="tr-TR" b="1" dirty="0" smtClean="0"/>
              <a:t>asrah </a:t>
            </a:r>
            <a:r>
              <a:rPr lang="en-US" b="1" dirty="0" smtClean="0"/>
              <a:t>G</a:t>
            </a:r>
            <a:r>
              <a:rPr lang="tr-TR" b="1" dirty="0" smtClean="0"/>
              <a:t>as </a:t>
            </a:r>
            <a:r>
              <a:rPr lang="en-US" b="1" dirty="0"/>
              <a:t>C</a:t>
            </a:r>
            <a:r>
              <a:rPr lang="tr-TR" b="1" dirty="0" smtClean="0"/>
              <a:t>ompany</a:t>
            </a:r>
            <a:r>
              <a:rPr lang="en-US" b="1" dirty="0" smtClean="0"/>
              <a:t>’e </a:t>
            </a:r>
            <a:r>
              <a:rPr lang="en-US" b="1" dirty="0" err="1" smtClean="0"/>
              <a:t>ihale</a:t>
            </a:r>
            <a:r>
              <a:rPr lang="en-US" b="1" dirty="0" smtClean="0"/>
              <a:t> </a:t>
            </a:r>
            <a:r>
              <a:rPr lang="en-US" b="1" dirty="0" err="1" smtClean="0"/>
              <a:t>edilmişitr</a:t>
            </a:r>
            <a:r>
              <a:rPr lang="tr-TR" b="1" dirty="0" smtClean="0"/>
              <a:t> </a:t>
            </a:r>
          </a:p>
          <a:p>
            <a:pPr marL="739775" lvl="1" indent="-285750">
              <a:buFont typeface="Wingdings" pitchFamily="2" charset="2"/>
              <a:buChar char="§"/>
            </a:pPr>
            <a:endParaRPr lang="tr-TR" b="1" dirty="0" smtClean="0"/>
          </a:p>
          <a:p>
            <a:pPr marL="739775" lvl="1" indent="-285750">
              <a:buFont typeface="Wingdings" pitchFamily="2" charset="2"/>
              <a:buChar char="§"/>
            </a:pPr>
            <a:r>
              <a:rPr lang="en-US" b="1" dirty="0" smtClean="0"/>
              <a:t>S</a:t>
            </a:r>
            <a:r>
              <a:rPr lang="tr-TR" b="1" dirty="0" smtClean="0"/>
              <a:t>hell</a:t>
            </a:r>
            <a:r>
              <a:rPr lang="en-US" b="1" dirty="0" smtClean="0"/>
              <a:t>’e </a:t>
            </a:r>
            <a:r>
              <a:rPr lang="en-US" b="1" dirty="0" err="1" smtClean="0"/>
              <a:t>ihale</a:t>
            </a:r>
            <a:r>
              <a:rPr lang="en-US" b="1" dirty="0" smtClean="0"/>
              <a:t> </a:t>
            </a:r>
            <a:r>
              <a:rPr lang="en-US" b="1" dirty="0" err="1" smtClean="0"/>
              <a:t>edilen</a:t>
            </a:r>
            <a:r>
              <a:rPr lang="en-US" b="1" dirty="0" smtClean="0"/>
              <a:t> Basra </a:t>
            </a:r>
            <a:r>
              <a:rPr lang="en-US" b="1" dirty="0" err="1" smtClean="0"/>
              <a:t>Gaz</a:t>
            </a:r>
            <a:r>
              <a:rPr lang="en-US" b="1" dirty="0" smtClean="0"/>
              <a:t> </a:t>
            </a:r>
            <a:r>
              <a:rPr lang="en-US" b="1" dirty="0" err="1" smtClean="0"/>
              <a:t>Projesi</a:t>
            </a:r>
            <a:endParaRPr lang="tr-TR" b="1" dirty="0" smtClean="0"/>
          </a:p>
          <a:p>
            <a:pPr lvl="1" indent="0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60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56882"/>
          </a:xfrm>
        </p:spPr>
        <p:txBody>
          <a:bodyPr>
            <a:normAutofit/>
          </a:bodyPr>
          <a:lstStyle/>
          <a:p>
            <a:r>
              <a:rPr lang="tr-TR" b="1" dirty="0" smtClean="0"/>
              <a:t>                        </a:t>
            </a:r>
            <a:r>
              <a:rPr lang="tr-TR" sz="2000" b="1" dirty="0" smtClean="0">
                <a:solidFill>
                  <a:schemeClr val="bg1"/>
                </a:solidFill>
              </a:rPr>
              <a:t>KUZEY IRAK KEŞFEDİLMİŞ DOĞALGAZ REZERVLERİ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AB01-6561-4308-8C81-C1FBC96524D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5250" y="6380106"/>
            <a:ext cx="91271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OIL AND GAS YEAR (THE  KRI 2012)</a:t>
            </a:r>
            <a:endParaRPr lang="en-US" sz="11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c.demir\Downloads\Discoveri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09" y="859972"/>
            <a:ext cx="6830143" cy="536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KUZEY IRAK KEŞFEDİLMİŞ DOĞALGAZ REZERVLERİ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AB01-6561-4308-8C81-C1FBC96524D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5250" y="6380106"/>
            <a:ext cx="91271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 OIL AND GAS YEAR (THE  KRI 2012)</a:t>
            </a:r>
            <a:endParaRPr lang="en-US" sz="11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781953"/>
            <a:ext cx="7086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r>
              <a:rPr lang="tr-TR" sz="2400" b="1" u="sng" dirty="0" smtClean="0"/>
              <a:t>Saha		</a:t>
            </a:r>
            <a:r>
              <a:rPr lang="en-US" sz="2400" b="1" u="sng" dirty="0" smtClean="0"/>
              <a:t>	</a:t>
            </a:r>
            <a:r>
              <a:rPr lang="tr-TR" sz="2400" b="1" u="sng" dirty="0" smtClean="0"/>
              <a:t>rezerv</a:t>
            </a:r>
          </a:p>
          <a:p>
            <a:pPr lvl="1" indent="0"/>
            <a:endParaRPr lang="tr-TR" sz="2400" b="1" dirty="0" smtClean="0"/>
          </a:p>
          <a:p>
            <a:pPr lvl="1" indent="0"/>
            <a:r>
              <a:rPr lang="tr-TR" sz="2400" b="1" dirty="0" smtClean="0"/>
              <a:t>M</a:t>
            </a:r>
            <a:r>
              <a:rPr lang="en-US" sz="2400" b="1" dirty="0" smtClean="0"/>
              <a:t>i</a:t>
            </a:r>
            <a:r>
              <a:rPr lang="tr-TR" sz="2400" b="1" dirty="0" smtClean="0"/>
              <a:t>ran		</a:t>
            </a:r>
            <a:r>
              <a:rPr lang="en-US" sz="2400" b="1" dirty="0" smtClean="0"/>
              <a:t>	</a:t>
            </a:r>
            <a:r>
              <a:rPr lang="tr-TR" sz="2400" b="1" dirty="0" smtClean="0"/>
              <a:t>198  bcm	</a:t>
            </a:r>
          </a:p>
          <a:p>
            <a:pPr lvl="1" indent="0"/>
            <a:r>
              <a:rPr lang="tr-TR" sz="2400" b="1" dirty="0" smtClean="0"/>
              <a:t>Chemchemal	</a:t>
            </a:r>
            <a:r>
              <a:rPr lang="en-US" sz="2400" b="1" dirty="0" smtClean="0"/>
              <a:t>	</a:t>
            </a:r>
            <a:r>
              <a:rPr lang="tr-TR" sz="2400" b="1" dirty="0" smtClean="0"/>
              <a:t>59    bcm</a:t>
            </a:r>
          </a:p>
          <a:p>
            <a:pPr lvl="1" indent="0"/>
            <a:r>
              <a:rPr lang="tr-TR" sz="2400" b="1" dirty="0" smtClean="0"/>
              <a:t>K</a:t>
            </a:r>
            <a:r>
              <a:rPr lang="en-US" sz="2400" b="1" dirty="0" err="1" smtClean="0"/>
              <a:t>hor</a:t>
            </a:r>
            <a:r>
              <a:rPr lang="tr-TR" sz="2400" b="1" dirty="0" smtClean="0"/>
              <a:t> M</a:t>
            </a:r>
            <a:r>
              <a:rPr lang="en-US" sz="2400" b="1" dirty="0" smtClean="0"/>
              <a:t>or</a:t>
            </a:r>
            <a:r>
              <a:rPr lang="tr-TR" sz="2400" b="1" dirty="0" smtClean="0"/>
              <a:t>		</a:t>
            </a:r>
            <a:r>
              <a:rPr lang="en-US" sz="2400" b="1" dirty="0" smtClean="0"/>
              <a:t>	</a:t>
            </a:r>
            <a:r>
              <a:rPr lang="tr-TR" sz="2400" b="1" dirty="0" smtClean="0"/>
              <a:t>51    bcm</a:t>
            </a:r>
          </a:p>
          <a:p>
            <a:pPr lvl="1" indent="0"/>
            <a:r>
              <a:rPr lang="tr-TR" sz="2400" b="1" dirty="0" smtClean="0"/>
              <a:t>S</a:t>
            </a:r>
            <a:r>
              <a:rPr lang="en-US" sz="2400" b="1" dirty="0" err="1" smtClean="0"/>
              <a:t>haikan</a:t>
            </a:r>
            <a:r>
              <a:rPr lang="tr-TR" sz="2400" b="1" dirty="0" smtClean="0"/>
              <a:t>		</a:t>
            </a:r>
            <a:r>
              <a:rPr lang="en-US" sz="2400" b="1" dirty="0" smtClean="0"/>
              <a:t>	</a:t>
            </a:r>
            <a:r>
              <a:rPr lang="tr-TR" sz="2400" b="1" dirty="0" smtClean="0"/>
              <a:t>43    bcm </a:t>
            </a:r>
          </a:p>
          <a:p>
            <a:pPr lvl="1" indent="0"/>
            <a:r>
              <a:rPr lang="tr-TR" sz="2400" b="1" dirty="0" smtClean="0"/>
              <a:t>K</a:t>
            </a:r>
            <a:r>
              <a:rPr lang="en-US" sz="2400" b="1" dirty="0" err="1" smtClean="0"/>
              <a:t>urdamir</a:t>
            </a:r>
            <a:r>
              <a:rPr lang="tr-TR" sz="2400" b="1" dirty="0" smtClean="0"/>
              <a:t>		</a:t>
            </a:r>
            <a:r>
              <a:rPr lang="en-US" sz="2400" b="1" dirty="0" smtClean="0"/>
              <a:t>	</a:t>
            </a:r>
            <a:r>
              <a:rPr lang="tr-TR" sz="2400" b="1" dirty="0" smtClean="0"/>
              <a:t>27    bcm</a:t>
            </a:r>
          </a:p>
          <a:p>
            <a:pPr lvl="1" indent="0"/>
            <a:r>
              <a:rPr lang="tr-TR" sz="2400" b="1" dirty="0" smtClean="0"/>
              <a:t>Dohuk		</a:t>
            </a:r>
            <a:r>
              <a:rPr lang="en-US" sz="2400" b="1" dirty="0" smtClean="0"/>
              <a:t>	?</a:t>
            </a:r>
            <a:endParaRPr lang="tr-TR" sz="2400" b="1" dirty="0" smtClean="0"/>
          </a:p>
          <a:p>
            <a:pPr lvl="1" indent="0"/>
            <a:r>
              <a:rPr lang="tr-TR" sz="2400" b="1" dirty="0" smtClean="0"/>
              <a:t>Akrı-bıjeel</a:t>
            </a:r>
            <a:r>
              <a:rPr lang="en-US" sz="2400" b="1" dirty="0" smtClean="0"/>
              <a:t>		?</a:t>
            </a:r>
            <a:r>
              <a:rPr lang="tr-TR" sz="2400" b="1" dirty="0" smtClean="0"/>
              <a:t>		</a:t>
            </a:r>
          </a:p>
          <a:p>
            <a:pPr lvl="1" indent="0"/>
            <a:r>
              <a:rPr lang="tr-TR" sz="2400" b="1" dirty="0" smtClean="0"/>
              <a:t>Sarsang</a:t>
            </a:r>
            <a:r>
              <a:rPr lang="en-US" sz="2400" b="1" dirty="0" smtClean="0"/>
              <a:t>			?</a:t>
            </a:r>
          </a:p>
          <a:p>
            <a:pPr lvl="1" indent="0"/>
            <a:endParaRPr lang="en-US" sz="1600" dirty="0"/>
          </a:p>
          <a:p>
            <a:pPr lvl="1" indent="0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511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43" y="133123"/>
            <a:ext cx="8915400" cy="44382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tr-TR" sz="2000" b="1" dirty="0" smtClean="0">
                <a:solidFill>
                  <a:schemeClr val="bg1"/>
                </a:solidFill>
              </a:rPr>
              <a:t>KUZEY IRAK  POTANSİYEL  DOĞALGAZ REZERVLERİ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AB01-6561-4308-8C81-C1FBC96524D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2050" name="Picture 2" descr="C:\Users\c.demir\Downloads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28" y="700643"/>
            <a:ext cx="6252944" cy="57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IRAK </a:t>
            </a:r>
            <a:r>
              <a:rPr lang="tr-TR" b="1" dirty="0" smtClean="0"/>
              <a:t>KÜRT BÖLGESİNDEN TÜRKİYE’YE GELECEK MUHTEMEL GAZ MİKTARI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AB01-6561-4308-8C81-C1FBC96524D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00150" y="1924050"/>
            <a:ext cx="74895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b="1" dirty="0" smtClean="0"/>
              <a:t> 10 </a:t>
            </a:r>
            <a:r>
              <a:rPr lang="en-US" sz="2400" b="1" dirty="0" err="1" smtClean="0"/>
              <a:t>yıl</a:t>
            </a:r>
            <a:r>
              <a:rPr lang="en-US" sz="2400" b="1" dirty="0" smtClean="0"/>
              <a:t> </a:t>
            </a:r>
            <a:r>
              <a:rPr lang="tr-TR" sz="2400" b="1" dirty="0" smtClean="0"/>
              <a:t>i</a:t>
            </a:r>
            <a:r>
              <a:rPr lang="en-US" sz="2400" b="1" dirty="0" smtClean="0"/>
              <a:t>ç</a:t>
            </a:r>
            <a:r>
              <a:rPr lang="tr-TR" sz="2400" b="1" dirty="0" smtClean="0"/>
              <a:t>i</a:t>
            </a:r>
            <a:r>
              <a:rPr lang="en-US" sz="2400" b="1" dirty="0" err="1" smtClean="0"/>
              <a:t>nde</a:t>
            </a:r>
            <a:r>
              <a:rPr lang="en-US" sz="2400" b="1" dirty="0" smtClean="0"/>
              <a:t> 15 m</a:t>
            </a:r>
            <a:r>
              <a:rPr lang="tr-TR" sz="2400" b="1" dirty="0" smtClean="0"/>
              <a:t>i</a:t>
            </a:r>
            <a:r>
              <a:rPr lang="en-US" sz="2400" b="1" dirty="0" err="1" smtClean="0"/>
              <a:t>lyar</a:t>
            </a:r>
            <a:r>
              <a:rPr lang="en-US" sz="2400" b="1" dirty="0" smtClean="0"/>
              <a:t> m3 / </a:t>
            </a:r>
            <a:r>
              <a:rPr lang="en-US" sz="2400" b="1" dirty="0" err="1" smtClean="0"/>
              <a:t>yıl</a:t>
            </a:r>
            <a:endParaRPr lang="en-US" sz="2400" b="1" dirty="0" smtClean="0"/>
          </a:p>
          <a:p>
            <a:pPr marL="285750" indent="-285750">
              <a:buFont typeface="Wingdings" pitchFamily="2" charset="2"/>
              <a:buChar char="v"/>
            </a:pPr>
            <a:endParaRPr lang="en-US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 smtClean="0"/>
              <a:t> 20 </a:t>
            </a:r>
            <a:r>
              <a:rPr lang="en-US" sz="2400" b="1" dirty="0" err="1" smtClean="0"/>
              <a:t>yıl</a:t>
            </a:r>
            <a:r>
              <a:rPr lang="en-US" sz="2400" b="1" dirty="0" smtClean="0"/>
              <a:t> </a:t>
            </a:r>
            <a:r>
              <a:rPr lang="tr-TR" sz="2400" b="1" dirty="0" smtClean="0"/>
              <a:t>i</a:t>
            </a:r>
            <a:r>
              <a:rPr lang="en-US" sz="2400" b="1" dirty="0" smtClean="0"/>
              <a:t>ç</a:t>
            </a:r>
            <a:r>
              <a:rPr lang="tr-TR" sz="2400" b="1" dirty="0" smtClean="0"/>
              <a:t>i</a:t>
            </a:r>
            <a:r>
              <a:rPr lang="en-US" sz="2400" b="1" dirty="0" err="1" smtClean="0"/>
              <a:t>nde</a:t>
            </a:r>
            <a:r>
              <a:rPr lang="en-US" sz="2400" b="1" dirty="0" smtClean="0"/>
              <a:t> 20-30 m</a:t>
            </a:r>
            <a:r>
              <a:rPr lang="tr-TR" sz="2400" b="1" dirty="0" smtClean="0"/>
              <a:t>i</a:t>
            </a:r>
            <a:r>
              <a:rPr lang="en-US" sz="2400" b="1" dirty="0" err="1" smtClean="0"/>
              <a:t>lyar</a:t>
            </a:r>
            <a:r>
              <a:rPr lang="en-US" sz="2400" b="1" dirty="0" smtClean="0"/>
              <a:t> m3 / </a:t>
            </a:r>
            <a:r>
              <a:rPr lang="en-US" sz="2400" b="1" dirty="0" err="1" smtClean="0"/>
              <a:t>yıl</a:t>
            </a:r>
            <a:endParaRPr lang="en-US" sz="2400" b="1" dirty="0" smtClean="0"/>
          </a:p>
          <a:p>
            <a:pPr marL="285750" indent="-285750">
              <a:buFont typeface="Wingdings" pitchFamily="2" charset="2"/>
              <a:buChar char="v"/>
            </a:pPr>
            <a:endParaRPr lang="en-US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 smtClean="0"/>
              <a:t> 20 </a:t>
            </a:r>
            <a:r>
              <a:rPr lang="en-US" sz="2400" b="1" dirty="0" err="1" smtClean="0"/>
              <a:t>yıl</a:t>
            </a:r>
            <a:r>
              <a:rPr lang="en-US" sz="2400" b="1" dirty="0" smtClean="0"/>
              <a:t> </a:t>
            </a:r>
            <a:r>
              <a:rPr lang="tr-TR" sz="2400" b="1" dirty="0" smtClean="0"/>
              <a:t>i</a:t>
            </a:r>
            <a:r>
              <a:rPr lang="en-US" sz="2400" b="1" dirty="0" smtClean="0"/>
              <a:t>ç</a:t>
            </a:r>
            <a:r>
              <a:rPr lang="tr-TR" sz="2400" b="1" dirty="0" smtClean="0"/>
              <a:t>i</a:t>
            </a:r>
            <a:r>
              <a:rPr lang="en-US" sz="2400" b="1" dirty="0" err="1" smtClean="0"/>
              <a:t>nde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tüm</a:t>
            </a:r>
            <a:r>
              <a:rPr lang="en-US" sz="2400" b="1" dirty="0" smtClean="0"/>
              <a:t> </a:t>
            </a:r>
            <a:r>
              <a:rPr lang="en-US" sz="2400" b="1" dirty="0" err="1"/>
              <a:t>K</a:t>
            </a:r>
            <a:r>
              <a:rPr lang="en-US" sz="2400" b="1" dirty="0" err="1" smtClean="0"/>
              <a:t>uzey</a:t>
            </a:r>
            <a:r>
              <a:rPr lang="en-US" sz="2400" b="1" dirty="0" smtClean="0"/>
              <a:t> </a:t>
            </a:r>
            <a:r>
              <a:rPr lang="en-US" sz="2400" b="1" dirty="0" err="1"/>
              <a:t>I</a:t>
            </a:r>
            <a:r>
              <a:rPr lang="en-US" sz="2400" b="1" dirty="0" err="1" smtClean="0"/>
              <a:t>rak</a:t>
            </a:r>
            <a:r>
              <a:rPr lang="en-US" sz="2400" b="1" dirty="0" smtClean="0"/>
              <a:t>: &gt; 30 m</a:t>
            </a:r>
            <a:r>
              <a:rPr lang="tr-TR" sz="2400" b="1" dirty="0" smtClean="0"/>
              <a:t>i</a:t>
            </a:r>
            <a:r>
              <a:rPr lang="en-US" sz="2400" b="1" dirty="0" err="1" smtClean="0"/>
              <a:t>lyar</a:t>
            </a:r>
            <a:r>
              <a:rPr lang="en-US" sz="2400" b="1" dirty="0" smtClean="0"/>
              <a:t> m3 / </a:t>
            </a:r>
            <a:r>
              <a:rPr lang="en-US" sz="2400" b="1" dirty="0" err="1" smtClean="0"/>
              <a:t>yıl</a:t>
            </a:r>
            <a:endParaRPr lang="en-US" sz="2400" b="1" dirty="0" smtClean="0"/>
          </a:p>
          <a:p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77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7">
      <a:dk1>
        <a:sysClr val="windowText" lastClr="000000"/>
      </a:dk1>
      <a:lt1>
        <a:sysClr val="window" lastClr="FFFFFF"/>
      </a:lt1>
      <a:dk2>
        <a:srgbClr val="8DBC23"/>
      </a:dk2>
      <a:lt2>
        <a:srgbClr val="3A7586"/>
      </a:lt2>
      <a:accent1>
        <a:srgbClr val="687E93"/>
      </a:accent1>
      <a:accent2>
        <a:srgbClr val="114959"/>
      </a:accent2>
      <a:accent3>
        <a:srgbClr val="549CB2"/>
      </a:accent3>
      <a:accent4>
        <a:srgbClr val="B7B6B4"/>
      </a:accent4>
      <a:accent5>
        <a:srgbClr val="8DBC23"/>
      </a:accent5>
      <a:accent6>
        <a:srgbClr val="1C6981"/>
      </a:accent6>
      <a:hlink>
        <a:srgbClr val="CED1E0"/>
      </a:hlink>
      <a:folHlink>
        <a:srgbClr val="5C90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A4 Paper (210x297 mm)</PresentationFormat>
  <Paragraphs>88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                                                       </vt:lpstr>
      <vt:lpstr>TÜRKİYE AÇISINDAN NEDEN IRAK / KUZEY IRAK? </vt:lpstr>
      <vt:lpstr>     IRAK DOĞAL GAZ VE PETROL SAHALARI</vt:lpstr>
      <vt:lpstr>KUZEY IRAK GAZ VE PETROL BORU HATLARI  (KHOR MOR GAZ HATTI – CEYHAN KERKÜK PETROL HATTI)</vt:lpstr>
      <vt:lpstr>IRAK DOĞALGAZ REZERVLERİ</vt:lpstr>
      <vt:lpstr>                        KUZEY IRAK KEŞFEDİLMİŞ DOĞALGAZ REZERVLERİ</vt:lpstr>
      <vt:lpstr>KUZEY IRAK KEŞFEDİLMİŞ DOĞALGAZ REZERVLERİ</vt:lpstr>
      <vt:lpstr>                                       KUZEY IRAK  POTANSİYEL  DOĞALGAZ REZERVLERİ</vt:lpstr>
      <vt:lpstr>IRAK KÜRT BÖLGESİNDEN TÜRKİYE’YE GELECEK MUHTEMEL GAZ MİKTARI</vt:lpstr>
      <vt:lpstr>GAZ PROJELERİNİN GERÇEKLEŞMESİ İÇİN YAPILMASI GEREKEN ÇALIŞMALAR - I</vt:lpstr>
      <vt:lpstr>GAZ PROJELERİNİN GERÇEKLEŞMESİ İÇİN YAPILMASI GEREKEN ÇALIŞMALAR - II</vt:lpstr>
      <vt:lpstr>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2012-11-11T14:38:50Z</dcterms:created>
  <dcterms:modified xsi:type="dcterms:W3CDTF">2013-04-22T08:12:12Z</dcterms:modified>
</cp:coreProperties>
</file>