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6" r:id="rId2"/>
    <p:sldId id="287" r:id="rId3"/>
    <p:sldId id="288" r:id="rId4"/>
    <p:sldId id="289" r:id="rId5"/>
    <p:sldId id="290" r:id="rId6"/>
    <p:sldId id="291" r:id="rId7"/>
    <p:sldId id="292"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6164" autoAdjust="0"/>
    <p:restoredTop sz="94676" autoAdjust="0"/>
  </p:normalViewPr>
  <p:slideViewPr>
    <p:cSldViewPr>
      <p:cViewPr>
        <p:scale>
          <a:sx n="77" d="100"/>
          <a:sy n="77" d="100"/>
        </p:scale>
        <p:origin x="84" y="126"/>
      </p:cViewPr>
      <p:guideLst>
        <p:guide orient="horz" pos="2160"/>
        <p:guide pos="2880"/>
      </p:guideLst>
    </p:cSldViewPr>
  </p:slideViewPr>
  <p:outlineViewPr>
    <p:cViewPr>
      <p:scale>
        <a:sx n="33" d="100"/>
        <a:sy n="33" d="100"/>
      </p:scale>
      <p:origin x="0" y="1122"/>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03A19F-A2E1-4139-8A27-37CC8CE7885F}" type="datetimeFigureOut">
              <a:rPr lang="tr-TR" smtClean="0"/>
              <a:pPr/>
              <a:t>25.04.2013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31F779-786C-4D4E-A54E-CCAE7F30FCA2}" type="slidenum">
              <a:rPr lang="tr-TR" smtClean="0"/>
              <a:pPr/>
              <a:t>‹#›</a:t>
            </a:fld>
            <a:endParaRPr lang="tr-TR"/>
          </a:p>
        </p:txBody>
      </p:sp>
    </p:spTree>
    <p:extLst>
      <p:ext uri="{BB962C8B-B14F-4D97-AF65-F5344CB8AC3E}">
        <p14:creationId xmlns:p14="http://schemas.microsoft.com/office/powerpoint/2010/main" xmlns="" val="3412485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2673698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3848147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1648975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3465878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2967489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154755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107688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1679110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1132626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3810945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69C69A33-1A33-46B3-8C98-090CD4D5C9FC}" type="datetimeFigureOut">
              <a:rPr lang="tr-TR" smtClean="0"/>
              <a:pPr/>
              <a:t>25.04.2013</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1774586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0" ty="0" sx="100000" sy="100000" flip="none" algn="tl"/>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69A33-1A33-46B3-8C98-090CD4D5C9FC}" type="datetimeFigureOut">
              <a:rPr lang="tr-TR" smtClean="0"/>
              <a:pPr/>
              <a:t>25.04.2013</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4C36C-7560-46E7-A91F-3305C24929C4}" type="slidenum">
              <a:rPr lang="tr-TR" smtClean="0"/>
              <a:pPr/>
              <a:t>‹#›</a:t>
            </a:fld>
            <a:endParaRPr lang="tr-TR"/>
          </a:p>
        </p:txBody>
      </p:sp>
    </p:spTree>
    <p:extLst>
      <p:ext uri="{BB962C8B-B14F-4D97-AF65-F5344CB8AC3E}">
        <p14:creationId xmlns:p14="http://schemas.microsoft.com/office/powerpoint/2010/main" xmlns="" val="3332941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Taşıma Hizmeti ve Müşteri Teslim Sözleşmeleri</a:t>
            </a:r>
            <a:endParaRPr lang="tr-TR" sz="3500" b="1" dirty="0">
              <a:solidFill>
                <a:srgbClr val="1F497D"/>
              </a:solidFill>
              <a:effectLst>
                <a:outerShdw blurRad="38100" dist="38100" dir="2700000" algn="tl">
                  <a:srgbClr val="000000">
                    <a:alpha val="43137"/>
                  </a:srgbClr>
                </a:outerShdw>
              </a:effectLst>
            </a:endParaRPr>
          </a:p>
        </p:txBody>
      </p:sp>
      <p:sp>
        <p:nvSpPr>
          <p:cNvPr id="4"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85750" lvl="1" algn="just">
              <a:lnSpc>
                <a:spcPct val="80000"/>
              </a:lnSpc>
              <a:buFont typeface="Wingdings" pitchFamily="2" charset="2"/>
              <a:buChar char="Ø"/>
            </a:pPr>
            <a:r>
              <a:rPr lang="tr-TR" sz="2000" b="1" dirty="0">
                <a:solidFill>
                  <a:schemeClr val="tx2"/>
                </a:solidFill>
              </a:rPr>
              <a:t>Taşıma  Hizmeti ve Müşteri Teslim Sözleşmeleri “Doğal Tekel” durumundaki Dağıtım Şirketleriyle bu bölgelerde serbest tüketicilere gaz sağlamaya çalışan tedarikçiler  arasında imzalanmaktadır.</a:t>
            </a:r>
          </a:p>
          <a:p>
            <a:pPr marL="285750" lvl="1" algn="just">
              <a:lnSpc>
                <a:spcPct val="80000"/>
              </a:lnSpc>
              <a:buFont typeface="Wingdings" pitchFamily="2" charset="2"/>
              <a:buChar char="Ø"/>
            </a:pPr>
            <a:r>
              <a:rPr lang="tr-TR" sz="2000" b="1" dirty="0">
                <a:solidFill>
                  <a:schemeClr val="tx2"/>
                </a:solidFill>
              </a:rPr>
              <a:t>EPDK mevzuatı gereğince bu sözleşmelerin şartları taraflar arasında serbestçe belirlenmektedir.</a:t>
            </a:r>
          </a:p>
          <a:p>
            <a:pPr marL="285750" lvl="1" algn="just">
              <a:lnSpc>
                <a:spcPct val="80000"/>
              </a:lnSpc>
              <a:buFont typeface="Wingdings" pitchFamily="2" charset="2"/>
              <a:buChar char="Ø"/>
            </a:pPr>
            <a:r>
              <a:rPr lang="tr-TR" sz="2000" b="1" dirty="0">
                <a:solidFill>
                  <a:schemeClr val="tx2"/>
                </a:solidFill>
              </a:rPr>
              <a:t>Ancak birçok noktada sözleşmelerin imzalanmasını imkansız kılan anlaşmazlıklar çıkmaktadır.</a:t>
            </a:r>
          </a:p>
          <a:p>
            <a:pPr marL="285750" lvl="1" algn="just">
              <a:lnSpc>
                <a:spcPct val="80000"/>
              </a:lnSpc>
              <a:buFont typeface="Wingdings" pitchFamily="2" charset="2"/>
              <a:buChar char="Ø"/>
            </a:pPr>
            <a:r>
              <a:rPr lang="tr-TR" sz="2000" b="1" dirty="0">
                <a:solidFill>
                  <a:schemeClr val="tx2"/>
                </a:solidFill>
              </a:rPr>
              <a:t>Sözleşmeler arasında bir terminoloji birliği yok. Bazı Dağıtım Şirketleri tarafından gönderilen sözleşmelerdeki giriş noktası, çıkış noktası, istasyon, hukuki teslim noktası, ticari teslim noktası gibi tanımlar birbirleriyle çelişmektedir ve problemlidir.</a:t>
            </a:r>
          </a:p>
          <a:p>
            <a:pPr marL="285750" lvl="1" algn="just">
              <a:lnSpc>
                <a:spcPct val="80000"/>
              </a:lnSpc>
              <a:buFont typeface="Wingdings" pitchFamily="2" charset="2"/>
              <a:buChar char="Ø"/>
            </a:pPr>
            <a:r>
              <a:rPr lang="tr-TR" sz="2000" b="1" dirty="0">
                <a:solidFill>
                  <a:schemeClr val="tx2"/>
                </a:solidFill>
              </a:rPr>
              <a:t>Elektrik Piyasasında da olduğu gibi taraflarca benimsenen Standart sözleşmeler oluşturulması gerekmektedir.</a:t>
            </a:r>
          </a:p>
          <a:p>
            <a:pPr algn="just">
              <a:lnSpc>
                <a:spcPct val="80000"/>
              </a:lnSpc>
              <a:buFont typeface="Wingdings" pitchFamily="2" charset="2"/>
              <a:buChar char="Ø"/>
            </a:pPr>
            <a:r>
              <a:rPr lang="tr-TR" sz="2000" b="1" dirty="0" smtClean="0">
                <a:solidFill>
                  <a:schemeClr val="tx2"/>
                </a:solidFill>
              </a:rPr>
              <a:t>Sözleşmelerin EPDK tarafından standart hale getirilmesi yaşanan problemlerin önüne geçecektir. </a:t>
            </a:r>
            <a:endParaRPr lang="tr-TR" sz="2000" b="1" dirty="0">
              <a:solidFill>
                <a:schemeClr val="tx2"/>
              </a:solidFill>
            </a:endParaRPr>
          </a:p>
          <a:p>
            <a:pPr marL="0" indent="0" algn="just">
              <a:lnSpc>
                <a:spcPct val="80000"/>
              </a:lnSpc>
              <a:buNone/>
            </a:pPr>
            <a:endParaRPr lang="en-US" sz="1300" b="1" dirty="0">
              <a:solidFill>
                <a:schemeClr val="tx2"/>
              </a:solidFill>
            </a:endParaRPr>
          </a:p>
        </p:txBody>
      </p:sp>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661035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Yaşanan Problemler ve Çözüm Önerileri</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80000"/>
              </a:lnSpc>
              <a:buNone/>
            </a:pPr>
            <a:r>
              <a:rPr lang="tr-TR" sz="2400" b="1" dirty="0">
                <a:solidFill>
                  <a:schemeClr val="tx2"/>
                </a:solidFill>
              </a:rPr>
              <a:t>05 Nisan 2010  tarihinde EPDK  </a:t>
            </a:r>
            <a:endParaRPr lang="tr-TR" sz="2400" b="1" dirty="0" smtClean="0">
              <a:solidFill>
                <a:schemeClr val="tx2"/>
              </a:solidFill>
            </a:endParaRPr>
          </a:p>
          <a:p>
            <a:pPr marL="0" lvl="1" indent="0" algn="just">
              <a:lnSpc>
                <a:spcPct val="80000"/>
              </a:lnSpc>
              <a:buNone/>
            </a:pPr>
            <a:endParaRPr lang="tr-TR" sz="2400" b="1" dirty="0">
              <a:solidFill>
                <a:schemeClr val="tx2"/>
              </a:solidFill>
            </a:endParaRPr>
          </a:p>
          <a:p>
            <a:pPr marL="342900" lvl="1" indent="-342900" algn="just">
              <a:lnSpc>
                <a:spcPct val="80000"/>
              </a:lnSpc>
              <a:buFont typeface="Wingdings" pitchFamily="2" charset="2"/>
              <a:buChar char="Ø"/>
            </a:pPr>
            <a:r>
              <a:rPr lang="tr-TR" sz="2400" b="1" dirty="0">
                <a:solidFill>
                  <a:schemeClr val="tx2"/>
                </a:solidFill>
              </a:rPr>
              <a:t>Asgari taşıma taahhüdü ve kapasite aşım cezaları</a:t>
            </a:r>
          </a:p>
          <a:p>
            <a:pPr marL="342900" lvl="1" indent="-342900" algn="just">
              <a:lnSpc>
                <a:spcPct val="80000"/>
              </a:lnSpc>
              <a:buFont typeface="Wingdings" pitchFamily="2" charset="2"/>
              <a:buChar char="Ø"/>
            </a:pPr>
            <a:r>
              <a:rPr lang="tr-TR" sz="2400" b="1" dirty="0">
                <a:solidFill>
                  <a:schemeClr val="tx2"/>
                </a:solidFill>
              </a:rPr>
              <a:t>Dahili kullanım gazı</a:t>
            </a:r>
          </a:p>
          <a:p>
            <a:pPr marL="342900" lvl="1" indent="-342900" algn="just">
              <a:lnSpc>
                <a:spcPct val="80000"/>
              </a:lnSpc>
              <a:buFont typeface="Wingdings" pitchFamily="2" charset="2"/>
              <a:buChar char="Ø"/>
            </a:pPr>
            <a:r>
              <a:rPr lang="tr-TR" sz="2400" b="1" dirty="0">
                <a:solidFill>
                  <a:schemeClr val="tx2"/>
                </a:solidFill>
              </a:rPr>
              <a:t>Sayaçlara ilişkin yatırımlar</a:t>
            </a:r>
          </a:p>
          <a:p>
            <a:pPr marL="342900" lvl="1" indent="-342900" algn="just">
              <a:lnSpc>
                <a:spcPct val="80000"/>
              </a:lnSpc>
              <a:buFont typeface="Wingdings" pitchFamily="2" charset="2"/>
              <a:buChar char="Ø"/>
            </a:pPr>
            <a:r>
              <a:rPr lang="tr-TR" sz="2400" b="1" dirty="0">
                <a:solidFill>
                  <a:schemeClr val="tx2"/>
                </a:solidFill>
              </a:rPr>
              <a:t>Son ödeme tarihleri </a:t>
            </a:r>
            <a:endParaRPr lang="tr-TR" sz="2400" b="1" dirty="0" smtClean="0">
              <a:solidFill>
                <a:schemeClr val="tx2"/>
              </a:solidFill>
            </a:endParaRPr>
          </a:p>
          <a:p>
            <a:pPr marL="0" lvl="1" indent="0" algn="just">
              <a:lnSpc>
                <a:spcPct val="80000"/>
              </a:lnSpc>
              <a:buNone/>
            </a:pPr>
            <a:endParaRPr lang="tr-TR" sz="2400" b="1" dirty="0" smtClean="0">
              <a:solidFill>
                <a:schemeClr val="tx2"/>
              </a:solidFill>
            </a:endParaRPr>
          </a:p>
          <a:p>
            <a:pPr marL="0" lvl="1" indent="0" algn="just">
              <a:lnSpc>
                <a:spcPct val="80000"/>
              </a:lnSpc>
              <a:buNone/>
            </a:pPr>
            <a:r>
              <a:rPr lang="tr-TR" sz="2400" b="1" dirty="0" smtClean="0">
                <a:solidFill>
                  <a:schemeClr val="tx2"/>
                </a:solidFill>
              </a:rPr>
              <a:t>konularını </a:t>
            </a:r>
            <a:r>
              <a:rPr lang="tr-TR" sz="2400" b="1" dirty="0">
                <a:solidFill>
                  <a:schemeClr val="tx2"/>
                </a:solidFill>
              </a:rPr>
              <a:t>içeren bir yazı yazmış olup buna rağmen birçok yerde  aynı talepler </a:t>
            </a:r>
            <a:r>
              <a:rPr lang="tr-TR" sz="2400" b="1" dirty="0" smtClean="0">
                <a:solidFill>
                  <a:schemeClr val="tx2"/>
                </a:solidFill>
              </a:rPr>
              <a:t>devam etmektedir</a:t>
            </a:r>
          </a:p>
          <a:p>
            <a:pPr marL="0" lvl="1" indent="0" algn="just">
              <a:lnSpc>
                <a:spcPct val="80000"/>
              </a:lnSpc>
              <a:buNone/>
            </a:pPr>
            <a:endParaRPr lang="tr-TR" sz="2400" b="1" dirty="0" smtClean="0">
              <a:solidFill>
                <a:schemeClr val="tx2"/>
              </a:solidFill>
            </a:endParaRPr>
          </a:p>
          <a:p>
            <a:pPr marL="0" lvl="1" indent="0" algn="just">
              <a:lnSpc>
                <a:spcPct val="80000"/>
              </a:lnSpc>
              <a:buNone/>
            </a:pPr>
            <a:r>
              <a:rPr lang="tr-TR" sz="2400" b="1" dirty="0" smtClean="0">
                <a:solidFill>
                  <a:schemeClr val="tx2"/>
                </a:solidFill>
              </a:rPr>
              <a:t>Ayrıca </a:t>
            </a:r>
            <a:r>
              <a:rPr lang="tr-TR" sz="2400" b="1" dirty="0">
                <a:solidFill>
                  <a:schemeClr val="tx2"/>
                </a:solidFill>
              </a:rPr>
              <a:t>netliğe kavuşturulması gereken diğer konular çözüm beklemektedir</a:t>
            </a:r>
            <a:endParaRPr lang="en-US" sz="2400" b="1" dirty="0">
              <a:solidFill>
                <a:schemeClr val="tx2"/>
              </a:solidFill>
            </a:endParaRPr>
          </a:p>
        </p:txBody>
      </p:sp>
      <p:sp>
        <p:nvSpPr>
          <p:cNvPr id="4"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214308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smtClean="0">
                <a:solidFill>
                  <a:srgbClr val="1F497D"/>
                </a:solidFill>
                <a:effectLst>
                  <a:outerShdw blurRad="38100" dist="38100" dir="2700000" algn="tl">
                    <a:srgbClr val="000000">
                      <a:alpha val="43137"/>
                    </a:srgbClr>
                  </a:outerShdw>
                </a:effectLst>
              </a:rPr>
              <a:t>Taşıma Hizmeti ve Müşteri Teslim Sözleşmeleri</a:t>
            </a:r>
            <a:endParaRPr lang="tr-TR" sz="3500" b="1" dirty="0">
              <a:solidFill>
                <a:srgbClr val="1F497D"/>
              </a:solidFill>
              <a:effectLst>
                <a:outerShdw blurRad="38100" dist="38100" dir="2700000" algn="tl">
                  <a:srgbClr val="000000">
                    <a:alpha val="43137"/>
                  </a:srgbClr>
                </a:outerShdw>
              </a:effectLst>
            </a:endParaRP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80000"/>
              </a:lnSpc>
              <a:buNone/>
            </a:pPr>
            <a:endParaRPr lang="en-US" sz="2400" b="1" dirty="0">
              <a:solidFill>
                <a:schemeClr val="tx2"/>
              </a:solidFill>
            </a:endParaRPr>
          </a:p>
        </p:txBody>
      </p:sp>
      <p:sp>
        <p:nvSpPr>
          <p:cNvPr id="4" name="Metin kutusu 3"/>
          <p:cNvSpPr txBox="1"/>
          <p:nvPr/>
        </p:nvSpPr>
        <p:spPr>
          <a:xfrm>
            <a:off x="473629" y="1037926"/>
            <a:ext cx="1872208" cy="461665"/>
          </a:xfrm>
          <a:prstGeom prst="rect">
            <a:avLst/>
          </a:prstGeom>
          <a:noFill/>
        </p:spPr>
        <p:txBody>
          <a:bodyPr wrap="square" rtlCol="0">
            <a:spAutoFit/>
          </a:bodyPr>
          <a:lstStyle/>
          <a:p>
            <a:r>
              <a:rPr lang="tr-TR" sz="2400" b="1" u="sng" dirty="0" smtClean="0">
                <a:solidFill>
                  <a:schemeClr val="tx2"/>
                </a:solidFill>
              </a:rPr>
              <a:t>Sorunlar</a:t>
            </a:r>
            <a:endParaRPr lang="tr-TR" sz="2400" b="1" u="sng" dirty="0">
              <a:solidFill>
                <a:schemeClr val="tx2"/>
              </a:solidFill>
            </a:endParaRPr>
          </a:p>
        </p:txBody>
      </p:sp>
      <p:sp>
        <p:nvSpPr>
          <p:cNvPr id="5" name="Metin kutusu 4"/>
          <p:cNvSpPr txBox="1"/>
          <p:nvPr/>
        </p:nvSpPr>
        <p:spPr>
          <a:xfrm>
            <a:off x="4572000" y="1068480"/>
            <a:ext cx="2412302" cy="461665"/>
          </a:xfrm>
          <a:prstGeom prst="rect">
            <a:avLst/>
          </a:prstGeom>
          <a:noFill/>
        </p:spPr>
        <p:txBody>
          <a:bodyPr wrap="square" rtlCol="0">
            <a:spAutoFit/>
          </a:bodyPr>
          <a:lstStyle/>
          <a:p>
            <a:r>
              <a:rPr lang="tr-TR" sz="2400" b="1" u="sng" dirty="0" smtClean="0">
                <a:solidFill>
                  <a:schemeClr val="tx2"/>
                </a:solidFill>
              </a:rPr>
              <a:t>Çözüm Önerileri</a:t>
            </a:r>
            <a:endParaRPr lang="tr-TR" sz="2400" b="1" u="sng" dirty="0">
              <a:solidFill>
                <a:schemeClr val="tx2"/>
              </a:solidFill>
            </a:endParaRPr>
          </a:p>
        </p:txBody>
      </p:sp>
      <p:sp>
        <p:nvSpPr>
          <p:cNvPr id="6" name="TextBox 5"/>
          <p:cNvSpPr txBox="1"/>
          <p:nvPr/>
        </p:nvSpPr>
        <p:spPr>
          <a:xfrm>
            <a:off x="457201" y="1421161"/>
            <a:ext cx="3682752" cy="4516621"/>
          </a:xfrm>
          <a:prstGeom prst="rect">
            <a:avLst/>
          </a:prstGeom>
          <a:noFill/>
        </p:spPr>
        <p:txBody>
          <a:bodyPr wrap="square">
            <a:spAutoFit/>
          </a:bodyPr>
          <a:lstStyle/>
          <a:p>
            <a:pPr algn="just" fontAlgn="auto">
              <a:spcBef>
                <a:spcPts val="0"/>
              </a:spcBef>
              <a:spcAft>
                <a:spcPts val="0"/>
              </a:spcAft>
              <a:defRPr/>
            </a:pPr>
            <a:r>
              <a:rPr lang="tr-TR" sz="1150" b="1" i="1" dirty="0">
                <a:solidFill>
                  <a:schemeClr val="tx2"/>
                </a:solidFill>
                <a:latin typeface="Calibri"/>
                <a:cs typeface="+mn-cs"/>
              </a:rPr>
              <a:t>«Madde 8 – a) Serbest tüketici ve tedarikçi arasında imzalanan doğal (gaz alım-satım sözleşmesi, dağıtım şirketine bildirildiği tarihten itibaren 15 gün içinde, dağıtım şirketiyle mevzuatta tanımlanan sözleşmelerin imzalanması koşuluyla, yürürlüğe girer. Bu yükümlülükleri yerine getirmeyen serbest tüketicinin dağıtım şirketinden doğal gaz satın almaya devam ettiği kabul edilir ve tedarikçi tarafından bir hak iddia edilemez.»</a:t>
            </a:r>
          </a:p>
          <a:p>
            <a:pPr marL="285750" indent="-2857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Maddenin bu hali, Dağıtım şirketlerinin tedarikçiye olası engeller getirebilme ihtimalini doğurmaktadır. </a:t>
            </a:r>
          </a:p>
          <a:p>
            <a:pPr marL="285750" indent="-2857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Farklı Maddeler içeren sözleşmeler piyasaya giriş engeli olacaktır.Bu durum piyasanın serbestleşmesi adına ciddi bir engel teşkil etmektedir. </a:t>
            </a:r>
          </a:p>
          <a:p>
            <a:pPr marL="285750" indent="-2857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Sözleşmelerde mevzuat kapsamında yer almayan hüküm ve şartların sözleşme kapsamına dercedilmesi nedeniyle çoğunlukla mümkün olmamaktadır. (kapasite kullan ya da öde gibi).</a:t>
            </a:r>
          </a:p>
          <a:p>
            <a:pPr marL="285750" indent="-2857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Sözleşmeler arasında bir terminoloji birliği bulunmamakta, sözleşmelerdeki giriş noktası, çıkış noktası, istasyon, hukuki teslim noktası, ticari teslim noktası gibi tanımlar birbirleriyle çelişmektedir. Hatta, Bağlantı sözleşmesi, Taşıma ve Teslim Sözleşmesi ve Standart Taşıma Sözleşmesinde taahhüt edilen asgari  basınç seviyeleri  farklıdır. </a:t>
            </a:r>
            <a:endParaRPr lang="en-US" sz="1150" b="1" dirty="0">
              <a:solidFill>
                <a:schemeClr val="tx2"/>
              </a:solidFill>
              <a:latin typeface="Calibri"/>
              <a:cs typeface="+mn-cs"/>
            </a:endParaRPr>
          </a:p>
        </p:txBody>
      </p:sp>
      <p:sp>
        <p:nvSpPr>
          <p:cNvPr id="7" name="Rectangle 9"/>
          <p:cNvSpPr/>
          <p:nvPr/>
        </p:nvSpPr>
        <p:spPr>
          <a:xfrm>
            <a:off x="4642884" y="1496579"/>
            <a:ext cx="4043916" cy="4870564"/>
          </a:xfrm>
          <a:prstGeom prst="rect">
            <a:avLst/>
          </a:prstGeom>
        </p:spPr>
        <p:txBody>
          <a:bodyPr wrap="square">
            <a:spAutoFit/>
          </a:bodyPr>
          <a:lstStyle/>
          <a:p>
            <a:pPr marL="171450" indent="-1714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THS’nin imzalanmasına dair </a:t>
            </a:r>
            <a:r>
              <a:rPr lang="tr-TR" sz="1150" b="1" u="sng" dirty="0">
                <a:solidFill>
                  <a:schemeClr val="tx2"/>
                </a:solidFill>
                <a:latin typeface="Calibri"/>
                <a:cs typeface="+mn-cs"/>
              </a:rPr>
              <a:t>süre sınırı kaldırılmalıdır.</a:t>
            </a:r>
          </a:p>
          <a:p>
            <a:pPr marL="171450" indent="-1714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THS’nin imzalanmasına yönelik Taşıtan ve son kullanıcı arasındaki ön koşulların sağlanması durumunda dağıtıcı şirketlerin  onay zorunluluğu getirilmelidir.</a:t>
            </a:r>
          </a:p>
          <a:p>
            <a:pPr marL="171450" indent="-1714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EPDK tarafından mevzuata uygun olarak acilen </a:t>
            </a:r>
            <a:r>
              <a:rPr lang="tr-TR" sz="1150" b="1" u="sng" dirty="0">
                <a:solidFill>
                  <a:schemeClr val="tx2"/>
                </a:solidFill>
                <a:latin typeface="Calibri"/>
                <a:cs typeface="+mn-cs"/>
              </a:rPr>
              <a:t>standart sözleşmeler hazırlanmalıdır</a:t>
            </a:r>
            <a:r>
              <a:rPr lang="tr-TR" sz="1150" b="1" dirty="0">
                <a:solidFill>
                  <a:schemeClr val="tx2"/>
                </a:solidFill>
                <a:latin typeface="Calibri"/>
                <a:cs typeface="+mn-cs"/>
              </a:rPr>
              <a:t>. EPDK bu süreci şeffaf olarak yürütmeli ve tüm tarafların görüşleri dinlenmelidir.  </a:t>
            </a:r>
            <a:r>
              <a:rPr lang="tr-TR" sz="1150" b="1" u="sng" dirty="0">
                <a:solidFill>
                  <a:schemeClr val="tx2"/>
                </a:solidFill>
                <a:latin typeface="Calibri"/>
                <a:cs typeface="+mn-cs"/>
              </a:rPr>
              <a:t>Bu standart sözleşmeler hazırlanana kadar bu madde uygulanmamalıdır.</a:t>
            </a:r>
          </a:p>
          <a:p>
            <a:pPr marL="171450" indent="-171450" algn="just" fontAlgn="auto">
              <a:spcBef>
                <a:spcPts val="0"/>
              </a:spcBef>
              <a:spcAft>
                <a:spcPts val="0"/>
              </a:spcAft>
              <a:buFont typeface="Wingdings" pitchFamily="2" charset="2"/>
              <a:buChar char="Ø"/>
              <a:defRPr/>
            </a:pPr>
            <a:r>
              <a:rPr lang="tr-TR" sz="1150" b="1" dirty="0">
                <a:solidFill>
                  <a:schemeClr val="tx2"/>
                </a:solidFill>
                <a:latin typeface="Calibri"/>
                <a:cs typeface="+mn-cs"/>
              </a:rPr>
              <a:t>Bu sözleşmelerin elektrik pazarında olduğu gibi standart hale getirilmesi  </a:t>
            </a:r>
            <a:r>
              <a:rPr lang="tr-TR" sz="1150" b="1" dirty="0" smtClean="0">
                <a:solidFill>
                  <a:schemeClr val="tx2"/>
                </a:solidFill>
                <a:latin typeface="Calibri"/>
                <a:cs typeface="+mn-cs"/>
              </a:rPr>
              <a:t>sayesinde:</a:t>
            </a:r>
          </a:p>
          <a:p>
            <a:pPr marL="171450" indent="-171450" algn="just" fontAlgn="auto">
              <a:spcBef>
                <a:spcPts val="0"/>
              </a:spcBef>
              <a:spcAft>
                <a:spcPts val="0"/>
              </a:spcAft>
              <a:buFont typeface="Wingdings" pitchFamily="2" charset="2"/>
              <a:buChar char="Ø"/>
              <a:defRPr/>
            </a:pPr>
            <a:r>
              <a:rPr lang="tr-TR" sz="1150" b="1" dirty="0" smtClean="0">
                <a:solidFill>
                  <a:schemeClr val="tx2"/>
                </a:solidFill>
                <a:latin typeface="Calibri"/>
                <a:cs typeface="+mn-cs"/>
              </a:rPr>
              <a:t>Ödeme </a:t>
            </a:r>
            <a:r>
              <a:rPr lang="tr-TR" sz="1150" b="1" dirty="0">
                <a:solidFill>
                  <a:schemeClr val="tx2"/>
                </a:solidFill>
                <a:latin typeface="Calibri"/>
                <a:cs typeface="+mn-cs"/>
              </a:rPr>
              <a:t>Vadesi, Damga Vergisi, Teminat gibi maddelerin her dağıtım bölgesi ve Taşıtan için standart hale </a:t>
            </a:r>
            <a:r>
              <a:rPr lang="tr-TR" sz="1150" b="1" dirty="0" smtClean="0">
                <a:solidFill>
                  <a:schemeClr val="tx2"/>
                </a:solidFill>
                <a:latin typeface="Calibri"/>
                <a:cs typeface="+mn-cs"/>
              </a:rPr>
              <a:t>gelecektir.</a:t>
            </a:r>
          </a:p>
          <a:p>
            <a:pPr marL="171450" indent="-171450" algn="just" fontAlgn="auto">
              <a:spcBef>
                <a:spcPts val="0"/>
              </a:spcBef>
              <a:spcAft>
                <a:spcPts val="0"/>
              </a:spcAft>
              <a:buFont typeface="Wingdings" pitchFamily="2" charset="2"/>
              <a:buChar char="Ø"/>
              <a:defRPr/>
            </a:pPr>
            <a:r>
              <a:rPr lang="tr-TR" sz="1150" b="1" dirty="0" smtClean="0">
                <a:solidFill>
                  <a:schemeClr val="tx2"/>
                </a:solidFill>
                <a:latin typeface="Calibri"/>
                <a:cs typeface="+mn-cs"/>
              </a:rPr>
              <a:t>Dağıtım </a:t>
            </a:r>
            <a:r>
              <a:rPr lang="tr-TR" sz="1150" b="1" dirty="0">
                <a:solidFill>
                  <a:schemeClr val="tx2"/>
                </a:solidFill>
                <a:latin typeface="Calibri"/>
                <a:cs typeface="+mn-cs"/>
              </a:rPr>
              <a:t>bölgesindeki sorumlulukların ilgili mevzuat ve ihale dokümanlarıyla uyumlu halde sözleşmelerde yer alması </a:t>
            </a:r>
            <a:r>
              <a:rPr lang="tr-TR" sz="1150" b="1" dirty="0" smtClean="0">
                <a:solidFill>
                  <a:schemeClr val="tx2"/>
                </a:solidFill>
                <a:latin typeface="Calibri"/>
                <a:cs typeface="+mn-cs"/>
              </a:rPr>
              <a:t>sağlanacaktır.</a:t>
            </a:r>
          </a:p>
          <a:p>
            <a:pPr marL="171450" indent="-171450" algn="just" fontAlgn="auto">
              <a:spcBef>
                <a:spcPts val="0"/>
              </a:spcBef>
              <a:spcAft>
                <a:spcPts val="0"/>
              </a:spcAft>
              <a:buFont typeface="Wingdings" pitchFamily="2" charset="2"/>
              <a:buChar char="Ø"/>
              <a:defRPr/>
            </a:pPr>
            <a:r>
              <a:rPr lang="tr-TR" sz="1150" b="1" dirty="0" smtClean="0">
                <a:solidFill>
                  <a:schemeClr val="tx2"/>
                </a:solidFill>
                <a:latin typeface="Calibri"/>
                <a:cs typeface="+mn-cs"/>
              </a:rPr>
              <a:t>Dağıtım </a:t>
            </a:r>
            <a:r>
              <a:rPr lang="tr-TR" sz="1150" b="1" dirty="0">
                <a:solidFill>
                  <a:schemeClr val="tx2"/>
                </a:solidFill>
                <a:latin typeface="Calibri"/>
                <a:cs typeface="+mn-cs"/>
              </a:rPr>
              <a:t>Şebekesi’nin temel kullanım koşullarının Şebeke Yönetmeliği’nde belirlenerek açıklığa kavuşturulmayan bazı noktalar yüzünden süregelen ve gerekli olmadığını düşündüğümüz DAŞİD gibi bir düzenlemenin de gündemden kalkması </a:t>
            </a:r>
            <a:r>
              <a:rPr lang="tr-TR" sz="1150" b="1" dirty="0" smtClean="0">
                <a:solidFill>
                  <a:schemeClr val="tx2"/>
                </a:solidFill>
                <a:latin typeface="Calibri"/>
                <a:cs typeface="+mn-cs"/>
              </a:rPr>
              <a:t>sağlanacaktır.</a:t>
            </a:r>
          </a:p>
          <a:p>
            <a:pPr marL="171450" indent="-171450" algn="just" fontAlgn="auto">
              <a:spcBef>
                <a:spcPts val="0"/>
              </a:spcBef>
              <a:spcAft>
                <a:spcPts val="0"/>
              </a:spcAft>
              <a:buFont typeface="Wingdings" pitchFamily="2" charset="2"/>
              <a:buChar char="Ø"/>
              <a:defRPr/>
            </a:pPr>
            <a:r>
              <a:rPr lang="tr-TR" sz="1150" b="1" dirty="0" smtClean="0">
                <a:solidFill>
                  <a:schemeClr val="tx2"/>
                </a:solidFill>
                <a:latin typeface="Calibri"/>
                <a:cs typeface="+mn-cs"/>
              </a:rPr>
              <a:t>Taşıtan</a:t>
            </a:r>
            <a:r>
              <a:rPr lang="tr-TR" sz="1150" b="1" dirty="0">
                <a:solidFill>
                  <a:schemeClr val="tx2"/>
                </a:solidFill>
                <a:latin typeface="Calibri"/>
                <a:cs typeface="+mn-cs"/>
              </a:rPr>
              <a:t>, Taşıyıcı ve Dağıtımcı tarafından imzalanan sözleşmeler teknik taahhütler standart hale getirilmelidir</a:t>
            </a:r>
            <a:r>
              <a:rPr lang="tr-TR" sz="1150" b="1" dirty="0" smtClean="0">
                <a:solidFill>
                  <a:schemeClr val="tx2"/>
                </a:solidFill>
                <a:latin typeface="Calibri"/>
                <a:cs typeface="+mn-cs"/>
              </a:rPr>
              <a:t>.</a:t>
            </a:r>
          </a:p>
          <a:p>
            <a:pPr marL="171450" lvl="1" indent="-171450" algn="just">
              <a:buFont typeface="Wingdings" pitchFamily="2" charset="2"/>
              <a:buChar char="Ø"/>
              <a:defRPr/>
            </a:pPr>
            <a:r>
              <a:rPr lang="tr-TR" sz="1150" b="1" dirty="0">
                <a:solidFill>
                  <a:schemeClr val="tx2"/>
                </a:solidFill>
              </a:rPr>
              <a:t>Taşıma Hizmeti ve Teslim </a:t>
            </a:r>
            <a:r>
              <a:rPr lang="tr-TR" sz="1150" b="1" dirty="0" err="1">
                <a:solidFill>
                  <a:schemeClr val="tx2"/>
                </a:solidFill>
              </a:rPr>
              <a:t>Sözleşmeleri’nin</a:t>
            </a:r>
            <a:r>
              <a:rPr lang="tr-TR" sz="1150" b="1" dirty="0">
                <a:solidFill>
                  <a:schemeClr val="tx2"/>
                </a:solidFill>
              </a:rPr>
              <a:t> piyasa işleyişine ve son tüketiciye ulaşmaya engel olması önlenmelidir.</a:t>
            </a:r>
          </a:p>
          <a:p>
            <a:pPr marL="171450" indent="-171450" algn="just" fontAlgn="auto">
              <a:spcBef>
                <a:spcPts val="0"/>
              </a:spcBef>
              <a:spcAft>
                <a:spcPts val="0"/>
              </a:spcAft>
              <a:buFont typeface="Wingdings" pitchFamily="2" charset="2"/>
              <a:buChar char="Ø"/>
              <a:defRPr/>
            </a:pPr>
            <a:endParaRPr lang="tr-TR" sz="1150" b="1" dirty="0">
              <a:solidFill>
                <a:schemeClr val="tx2"/>
              </a:solidFill>
              <a:latin typeface="Calibri"/>
              <a:cs typeface="+mn-cs"/>
            </a:endParaRPr>
          </a:p>
          <a:p>
            <a:pPr marL="285750" indent="-285750" algn="just" fontAlgn="auto">
              <a:spcBef>
                <a:spcPts val="0"/>
              </a:spcBef>
              <a:spcAft>
                <a:spcPts val="0"/>
              </a:spcAft>
              <a:buFont typeface="Arial" pitchFamily="34" charset="0"/>
              <a:buChar char="•"/>
              <a:defRPr/>
            </a:pPr>
            <a:endParaRPr lang="tr-TR" sz="1150" b="1" dirty="0">
              <a:solidFill>
                <a:schemeClr val="tx2"/>
              </a:solidFill>
              <a:latin typeface="Calibri"/>
              <a:cs typeface="+mn-cs"/>
            </a:endParaRPr>
          </a:p>
        </p:txBody>
      </p:sp>
      <p:sp>
        <p:nvSpPr>
          <p:cNvPr id="8"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1431495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a:solidFill>
                  <a:srgbClr val="1F497D"/>
                </a:solidFill>
                <a:effectLst>
                  <a:outerShdw blurRad="38100" dist="38100" dir="2700000" algn="tl">
                    <a:srgbClr val="000000">
                      <a:alpha val="43137"/>
                    </a:srgbClr>
                  </a:outerShdw>
                </a:effectLst>
              </a:rPr>
              <a:t>Taşıma Hizmeti ve Müşteri Teslim Sözleşmeleri</a:t>
            </a: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80000"/>
              </a:lnSpc>
              <a:buNone/>
            </a:pPr>
            <a:endParaRPr lang="en-US" sz="2400" b="1" dirty="0">
              <a:solidFill>
                <a:schemeClr val="tx2"/>
              </a:solidFill>
            </a:endParaRPr>
          </a:p>
        </p:txBody>
      </p:sp>
      <p:graphicFrame>
        <p:nvGraphicFramePr>
          <p:cNvPr id="4" name="Group 130"/>
          <p:cNvGraphicFramePr>
            <a:graphicFrameLocks/>
          </p:cNvGraphicFramePr>
          <p:nvPr>
            <p:extLst>
              <p:ext uri="{D42A27DB-BD31-4B8C-83A1-F6EECF244321}">
                <p14:modId xmlns:p14="http://schemas.microsoft.com/office/powerpoint/2010/main" xmlns="" val="1598327755"/>
              </p:ext>
            </p:extLst>
          </p:nvPr>
        </p:nvGraphicFramePr>
        <p:xfrm>
          <a:off x="644089" y="1426004"/>
          <a:ext cx="8104375" cy="4704305"/>
        </p:xfrm>
        <a:graphic>
          <a:graphicData uri="http://schemas.openxmlformats.org/drawingml/2006/table">
            <a:tbl>
              <a:tblPr/>
              <a:tblGrid>
                <a:gridCol w="4246562"/>
                <a:gridCol w="3857813"/>
              </a:tblGrid>
              <a:tr h="11922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Sorunlar</a:t>
                      </a:r>
                      <a:endParaRPr kumimoji="0" lang="en-GB" sz="1600" b="1" i="0" u="sng"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Çözüm Önerileri</a:t>
                      </a:r>
                      <a:endParaRPr kumimoji="0" lang="en-GB" sz="1600" b="1" i="0" u="sng"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49413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Diğer Bedeller:</a:t>
                      </a:r>
                    </a:p>
                    <a:p>
                      <a:pPr marL="0" marR="0" lvl="0" indent="0" algn="l" defTabSz="914400" rtl="0" eaLnBrk="0" fontAlgn="base" latinLnBrk="0" hangingPunct="0">
                        <a:lnSpc>
                          <a:spcPct val="100000"/>
                        </a:lnSpc>
                        <a:spcBef>
                          <a:spcPct val="20000"/>
                        </a:spcBef>
                        <a:spcAft>
                          <a:spcPct val="0"/>
                        </a:spcAft>
                        <a:buClrTx/>
                        <a:buSzTx/>
                        <a:buFont typeface="Arial" charset="0"/>
                        <a:buChar char="•"/>
                        <a:tabLst/>
                      </a:pPr>
                      <a:r>
                        <a:rPr kumimoji="0" lang="tr-TR" sz="1400" b="1" i="0" u="none" strike="noStrike" cap="none" normalizeH="0" baseline="0" dirty="0" smtClean="0">
                          <a:ln>
                            <a:noFill/>
                          </a:ln>
                          <a:solidFill>
                            <a:schemeClr val="tx2"/>
                          </a:solidFill>
                          <a:effectLst/>
                          <a:latin typeface="Arial" charset="0"/>
                          <a:cs typeface="Arial" charset="0"/>
                        </a:rPr>
                        <a:t>Asgari Taşıma Taahhüdü</a:t>
                      </a:r>
                    </a:p>
                    <a:p>
                      <a:pPr marL="0" marR="0" lvl="0" indent="0" algn="l" defTabSz="914400" rtl="0" eaLnBrk="0" fontAlgn="base" latinLnBrk="0" hangingPunct="0">
                        <a:lnSpc>
                          <a:spcPct val="100000"/>
                        </a:lnSpc>
                        <a:spcBef>
                          <a:spcPct val="20000"/>
                        </a:spcBef>
                        <a:spcAft>
                          <a:spcPct val="0"/>
                        </a:spcAft>
                        <a:buClrTx/>
                        <a:buSzTx/>
                        <a:buFont typeface="Arial" charset="0"/>
                        <a:buChar char="•"/>
                        <a:tabLst/>
                      </a:pPr>
                      <a:r>
                        <a:rPr kumimoji="0" lang="tr-TR" sz="1400" b="1" i="0" u="none" strike="noStrike" cap="none" normalizeH="0" baseline="0" dirty="0" smtClean="0">
                          <a:ln>
                            <a:noFill/>
                          </a:ln>
                          <a:solidFill>
                            <a:schemeClr val="tx2"/>
                          </a:solidFill>
                          <a:effectLst/>
                          <a:latin typeface="Arial" charset="0"/>
                          <a:cs typeface="Arial" charset="0"/>
                        </a:rPr>
                        <a:t>Rezerv Kapasite ve Kapasite aşım ücretleri</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en-GB" sz="1400" b="1" i="0" u="none" strike="noStrike" cap="none" normalizeH="0" baseline="0" dirty="0" err="1" smtClean="0">
                          <a:ln>
                            <a:noFill/>
                          </a:ln>
                          <a:solidFill>
                            <a:schemeClr val="tx2"/>
                          </a:solidFill>
                          <a:effectLst/>
                          <a:latin typeface="Arial" charset="0"/>
                          <a:cs typeface="Arial" charset="0"/>
                        </a:rPr>
                        <a:t>Mevzuat</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ve</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gerçekleştirilen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ihaleler</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sonucu</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belirlenmiş</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bedeller</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dışında</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gelen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taleplerin</a:t>
                      </a:r>
                      <a:r>
                        <a:rPr kumimoji="0" lang="en-GB" sz="1400" b="1" i="0" u="none" strike="noStrike" cap="none" normalizeH="0" baseline="0" dirty="0" smtClean="0">
                          <a:ln>
                            <a:noFill/>
                          </a:ln>
                          <a:solidFill>
                            <a:schemeClr val="tx2"/>
                          </a:solidFill>
                          <a:effectLst/>
                          <a:latin typeface="Arial" charset="0"/>
                          <a:cs typeface="Arial" charset="0"/>
                        </a:rPr>
                        <a:t> uygun </a:t>
                      </a:r>
                      <a:r>
                        <a:rPr kumimoji="0" lang="en-GB" sz="1400" b="1" i="0" u="none" strike="noStrike" cap="none" normalizeH="0" baseline="0" dirty="0" err="1" smtClean="0">
                          <a:ln>
                            <a:noFill/>
                          </a:ln>
                          <a:solidFill>
                            <a:schemeClr val="tx2"/>
                          </a:solidFill>
                          <a:effectLst/>
                          <a:latin typeface="Arial" charset="0"/>
                          <a:cs typeface="Arial" charset="0"/>
                        </a:rPr>
                        <a:t>olmadığı</a:t>
                      </a:r>
                      <a:r>
                        <a:rPr kumimoji="0" lang="tr-TR" sz="1400" b="1" i="0" u="none" strike="noStrike" cap="none" normalizeH="0" baseline="0" dirty="0" smtClean="0">
                          <a:ln>
                            <a:noFill/>
                          </a:ln>
                          <a:solidFill>
                            <a:schemeClr val="tx2"/>
                          </a:solidFill>
                          <a:effectLst/>
                          <a:latin typeface="Arial" charset="0"/>
                          <a:cs typeface="Arial" charset="0"/>
                        </a:rPr>
                        <a:t> EPDK tarafından belirtilmiştir </a:t>
                      </a:r>
                      <a:r>
                        <a:rPr kumimoji="0" lang="en-GB" sz="1400" b="1" i="0" u="none" strike="noStrike" cap="none" normalizeH="0" baseline="0" dirty="0" smtClean="0">
                          <a:ln>
                            <a:noFill/>
                          </a:ln>
                          <a:solidFill>
                            <a:schemeClr val="tx2"/>
                          </a:solidFill>
                          <a:effectLst/>
                          <a:latin typeface="Arial" charset="0"/>
                          <a:cs typeface="Arial" charset="0"/>
                        </a:rPr>
                        <a:t>. Bu </a:t>
                      </a:r>
                      <a:r>
                        <a:rPr kumimoji="0" lang="tr-TR" sz="1400" b="1" i="0" u="none" strike="noStrike" cap="none" normalizeH="0" baseline="0" dirty="0" smtClean="0">
                          <a:ln>
                            <a:noFill/>
                          </a:ln>
                          <a:solidFill>
                            <a:schemeClr val="tx2"/>
                          </a:solidFill>
                          <a:effectLst/>
                          <a:latin typeface="Arial" charset="0"/>
                          <a:cs typeface="Arial" charset="0"/>
                        </a:rPr>
                        <a:t>oluşturulacak standart sözleşmelerde ya da ilgili diğer mevzuatta </a:t>
                      </a:r>
                      <a:r>
                        <a:rPr kumimoji="0" lang="en-GB" sz="1400" b="1" i="0" u="none" strike="noStrike" cap="none" normalizeH="0" baseline="0" dirty="0" err="1" smtClean="0">
                          <a:ln>
                            <a:noFill/>
                          </a:ln>
                          <a:solidFill>
                            <a:schemeClr val="tx2"/>
                          </a:solidFill>
                          <a:effectLst/>
                          <a:latin typeface="Arial" charset="0"/>
                          <a:cs typeface="Arial" charset="0"/>
                        </a:rPr>
                        <a:t>somut</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bir</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şekilde</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ifade</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edilmeli</a:t>
                      </a:r>
                      <a:r>
                        <a:rPr kumimoji="0" lang="tr-TR" sz="1400" b="1" i="0" u="none" strike="noStrike" cap="none" normalizeH="0" baseline="0" dirty="0" err="1" smtClean="0">
                          <a:ln>
                            <a:noFill/>
                          </a:ln>
                          <a:solidFill>
                            <a:schemeClr val="tx2"/>
                          </a:solidFill>
                          <a:effectLst/>
                          <a:latin typeface="Arial" charset="0"/>
                          <a:cs typeface="Arial" charset="0"/>
                        </a:rPr>
                        <a:t>dir</a:t>
                      </a:r>
                      <a:r>
                        <a:rPr kumimoji="0" lang="tr-TR" sz="1400" b="1" i="0" u="none" strike="noStrike" cap="none" normalizeH="0" baseline="0" dirty="0" smtClean="0">
                          <a:ln>
                            <a:noFill/>
                          </a:ln>
                          <a:solidFill>
                            <a:schemeClr val="tx2"/>
                          </a:solidFill>
                          <a:effectLst/>
                          <a:latin typeface="Arial" charset="0"/>
                          <a:cs typeface="Arial" charset="0"/>
                        </a:rPr>
                        <a:t>.</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091862">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Bütün risklerin </a:t>
                      </a:r>
                      <a:r>
                        <a:rPr kumimoji="0" lang="tr-TR" sz="1400" b="1" i="0" u="none" strike="noStrike" cap="none" normalizeH="0" baseline="0" dirty="0" err="1" smtClean="0">
                          <a:ln>
                            <a:noFill/>
                          </a:ln>
                          <a:solidFill>
                            <a:schemeClr val="tx2"/>
                          </a:solidFill>
                          <a:effectLst/>
                          <a:latin typeface="Arial" charset="0"/>
                          <a:cs typeface="Arial" charset="0"/>
                        </a:rPr>
                        <a:t>Taşıtan’ca</a:t>
                      </a:r>
                      <a:r>
                        <a:rPr kumimoji="0" lang="tr-TR" sz="1400" b="1" i="0" u="none" strike="noStrike" cap="none" normalizeH="0" baseline="0" dirty="0" smtClean="0">
                          <a:ln>
                            <a:noFill/>
                          </a:ln>
                          <a:solidFill>
                            <a:schemeClr val="tx2"/>
                          </a:solidFill>
                          <a:effectLst/>
                          <a:latin typeface="Arial" charset="0"/>
                          <a:cs typeface="Arial" charset="0"/>
                        </a:rPr>
                        <a:t> üstlenilmesi talebi, Dağıtım Şirketlerinin sorumluluğunu, riskleri belirleyen maddelerin olmaması</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en-GB" sz="1400" b="1" i="0" u="none" strike="noStrike" cap="none" normalizeH="0" baseline="0" dirty="0" err="1" smtClean="0">
                          <a:ln>
                            <a:noFill/>
                          </a:ln>
                          <a:solidFill>
                            <a:schemeClr val="tx2"/>
                          </a:solidFill>
                          <a:effectLst/>
                          <a:latin typeface="Arial" charset="0"/>
                          <a:cs typeface="Arial" charset="0"/>
                        </a:rPr>
                        <a:t>Dağıtım</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Şirketi’nden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kaynaklanan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sorunlar</a:t>
                      </a:r>
                      <a:r>
                        <a:rPr kumimoji="0" lang="tr-TR"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smtClean="0">
                          <a:ln>
                            <a:noFill/>
                          </a:ln>
                          <a:solidFill>
                            <a:schemeClr val="tx2"/>
                          </a:solidFill>
                          <a:effectLst/>
                          <a:latin typeface="Arial" charset="0"/>
                          <a:cs typeface="Arial" charset="0"/>
                        </a:rPr>
                        <a:t> (</a:t>
                      </a:r>
                      <a:r>
                        <a:rPr kumimoji="0" lang="tr-TR" sz="1400" b="1" i="0" u="none" strike="noStrike" cap="none" normalizeH="0" baseline="0" dirty="0" smtClean="0">
                          <a:ln>
                            <a:noFill/>
                          </a:ln>
                          <a:solidFill>
                            <a:schemeClr val="tx2"/>
                          </a:solidFill>
                          <a:effectLst/>
                          <a:latin typeface="Arial" charset="0"/>
                          <a:cs typeface="Arial" charset="0"/>
                        </a:rPr>
                        <a:t>gaz</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kesintisi</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kaza</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bakım</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vb</a:t>
                      </a:r>
                      <a:r>
                        <a:rPr kumimoji="0" lang="tr-TR" sz="1400" b="1" i="0" u="none" strike="noStrike" cap="none" normalizeH="0" baseline="0" dirty="0" smtClean="0">
                          <a:ln>
                            <a:noFill/>
                          </a:ln>
                          <a:solidFill>
                            <a:schemeClr val="tx2"/>
                          </a:solidFill>
                          <a:effectLst/>
                          <a:latin typeface="Arial" charset="0"/>
                          <a:cs typeface="Arial" charset="0"/>
                        </a:rPr>
                        <a:t>.</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Dağıtım</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Şirketlerinin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sorumluluğunda</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kalmalı</a:t>
                      </a:r>
                      <a:r>
                        <a:rPr kumimoji="0" lang="tr-TR" sz="1400" b="1" i="0" u="none" strike="noStrike" cap="none" normalizeH="0" baseline="0" dirty="0" smtClean="0">
                          <a:ln>
                            <a:noFill/>
                          </a:ln>
                          <a:solidFill>
                            <a:schemeClr val="tx2"/>
                          </a:solidFill>
                          <a:effectLst/>
                          <a:latin typeface="Arial" charset="0"/>
                          <a:cs typeface="Arial" charset="0"/>
                        </a:rPr>
                        <a:t>. Risklerin Taşıtanlarca üstlenilmesi beklenmemelidir. </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94254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Ödeme vadesi</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Taşıma Hizmeti Sözleşmesi için fiili ayı takip eden ayın 18. günü olarak standart bir ödeme günü olmalıdır.</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384677">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Teminat bedelinin belirlenmesi </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Ödeme Vadesine bağlı olacak şekilde tavanı belli bir standarda bağlanmalıdır. </a:t>
                      </a:r>
                    </a:p>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(En fazla  Ardışık en yüksek 2 ay).</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8009813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a:solidFill>
                  <a:srgbClr val="1F497D"/>
                </a:solidFill>
                <a:effectLst>
                  <a:outerShdw blurRad="38100" dist="38100" dir="2700000" algn="tl">
                    <a:srgbClr val="000000">
                      <a:alpha val="43137"/>
                    </a:srgbClr>
                  </a:outerShdw>
                </a:effectLst>
              </a:rPr>
              <a:t>Taşıma Hizmeti ve Müşteri Teslim Sözleşmeleri</a:t>
            </a: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80000"/>
              </a:lnSpc>
              <a:buNone/>
            </a:pPr>
            <a:endParaRPr lang="en-US" sz="2400" b="1" dirty="0">
              <a:solidFill>
                <a:schemeClr val="tx2"/>
              </a:solidFill>
            </a:endParaRPr>
          </a:p>
        </p:txBody>
      </p:sp>
      <p:graphicFrame>
        <p:nvGraphicFramePr>
          <p:cNvPr id="5" name="Group 130"/>
          <p:cNvGraphicFramePr>
            <a:graphicFrameLocks/>
          </p:cNvGraphicFramePr>
          <p:nvPr>
            <p:extLst>
              <p:ext uri="{D42A27DB-BD31-4B8C-83A1-F6EECF244321}">
                <p14:modId xmlns:p14="http://schemas.microsoft.com/office/powerpoint/2010/main" xmlns="" val="169621106"/>
              </p:ext>
            </p:extLst>
          </p:nvPr>
        </p:nvGraphicFramePr>
        <p:xfrm>
          <a:off x="637309" y="1400488"/>
          <a:ext cx="8049491" cy="4681481"/>
        </p:xfrm>
        <a:graphic>
          <a:graphicData uri="http://schemas.openxmlformats.org/drawingml/2006/table">
            <a:tbl>
              <a:tblPr/>
              <a:tblGrid>
                <a:gridCol w="4642260"/>
                <a:gridCol w="3407231"/>
              </a:tblGrid>
              <a:tr h="3478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Sorunlar</a:t>
                      </a:r>
                      <a:endParaRPr kumimoji="0" lang="en-GB" sz="1600" b="1" i="0" u="sng" strike="noStrike" cap="none" normalizeH="0" baseline="0" dirty="0" smtClean="0">
                        <a:ln>
                          <a:noFill/>
                        </a:ln>
                        <a:solidFill>
                          <a:schemeClr val="tx2"/>
                        </a:solidFill>
                        <a:effectLst/>
                        <a:latin typeface="Arial"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Çözüm Önerileri</a:t>
                      </a:r>
                      <a:endParaRPr kumimoji="0" lang="en-GB" sz="1600" b="1" i="0" u="sng" strike="noStrike" cap="none" normalizeH="0" baseline="0" dirty="0" smtClean="0">
                        <a:ln>
                          <a:noFill/>
                        </a:ln>
                        <a:solidFill>
                          <a:schemeClr val="tx2"/>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8456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Damga vergisinin Taşıtan tarafından ödenmesi talebi </a:t>
                      </a:r>
                      <a:endParaRPr kumimoji="0" lang="en-GB" sz="1150" b="1" i="0" u="none" strike="noStrike" cap="none" normalizeH="0" baseline="0" dirty="0" smtClean="0">
                        <a:ln>
                          <a:noFill/>
                        </a:ln>
                        <a:solidFill>
                          <a:schemeClr val="tx2"/>
                        </a:solidFill>
                        <a:effectLst/>
                        <a:latin typeface="Arial"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Damga vergileri masrafları zaten dağıtım şirketlerinin tarife hesabında dikkate alınmaktadır.</a:t>
                      </a:r>
                    </a:p>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Bu nedenle Damga vergisinin taraflar arasında eşit olarak paylaşılmasının daha adil olacağı düşünülmektedir.</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28032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Yükümlülük ve </a:t>
                      </a:r>
                      <a:r>
                        <a:rPr kumimoji="0" lang="tr-TR" sz="1150" b="1" i="0" u="none" strike="noStrike" cap="none" normalizeH="0" baseline="0" dirty="0" err="1" smtClean="0">
                          <a:ln>
                            <a:noFill/>
                          </a:ln>
                          <a:solidFill>
                            <a:schemeClr val="tx2"/>
                          </a:solidFill>
                          <a:effectLst/>
                          <a:latin typeface="Arial" charset="0"/>
                          <a:cs typeface="Arial" charset="0"/>
                        </a:rPr>
                        <a:t>Zilliyetlik</a:t>
                      </a:r>
                      <a:r>
                        <a:rPr kumimoji="0" lang="tr-TR" sz="1150" b="1" i="0" u="none" strike="noStrike" cap="none" normalizeH="0" baseline="0" dirty="0" smtClean="0">
                          <a:ln>
                            <a:noFill/>
                          </a:ln>
                          <a:solidFill>
                            <a:schemeClr val="tx2"/>
                          </a:solidFill>
                          <a:effectLst/>
                          <a:latin typeface="Arial" charset="0"/>
                          <a:cs typeface="Arial" charset="0"/>
                        </a:rPr>
                        <a:t> </a:t>
                      </a: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Doğal gazın hangi noktada kimin sorumluluğuna geçtiği somut olarak belirtilmelidir.</a:t>
                      </a:r>
                    </a:p>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Doğal gazın mülkiyeti müşteriye kadar Taşıtan’a aittir. Zilliyeti; İletim Hatlarında BOTAŞ’a, Dağıtım Hatlarında ise Dağıtım Şirketi’ne aittir</a:t>
                      </a: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5821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Fesih Maddeleri </a:t>
                      </a:r>
                      <a:endParaRPr kumimoji="0" lang="en-GB" sz="1150" b="1" i="0" u="none" strike="noStrike" cap="none" normalizeH="0" baseline="0" dirty="0" smtClean="0">
                        <a:ln>
                          <a:noFill/>
                        </a:ln>
                        <a:solidFill>
                          <a:schemeClr val="tx2"/>
                        </a:solidFill>
                        <a:effectLst/>
                        <a:latin typeface="Arial"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Dağıtım ve Müşteri Hizmetleri Yönetmeliği’ne uygun hale getirilmeli ve açıkça fesih sebepleri belirtilmelidir. (Ödeme vs....)</a:t>
                      </a:r>
                      <a:endParaRPr kumimoji="0" lang="en-GB" sz="1150" b="1" i="0" u="none" strike="noStrike" cap="none" normalizeH="0" baseline="0" dirty="0" smtClean="0">
                        <a:ln>
                          <a:noFill/>
                        </a:ln>
                        <a:solidFill>
                          <a:schemeClr val="tx2"/>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3755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İhbar süresi ve gaz kesme şartları</a:t>
                      </a:r>
                      <a:endParaRPr kumimoji="0" lang="en-GB" sz="1150" b="1" i="0" u="none" strike="noStrike" cap="none" normalizeH="0" baseline="0" dirty="0" smtClean="0">
                        <a:ln>
                          <a:noFill/>
                        </a:ln>
                        <a:solidFill>
                          <a:schemeClr val="tx2"/>
                        </a:solidFill>
                        <a:effectLst/>
                        <a:latin typeface="Arial" charset="0"/>
                        <a:cs typeface="Arial" charset="0"/>
                      </a:endParaRPr>
                    </a:p>
                  </a:txBody>
                  <a:tcPr marT="45712" marB="4571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150" b="1" i="0" u="none" strike="noStrike" cap="none" normalizeH="0" baseline="0" dirty="0" smtClean="0">
                          <a:ln>
                            <a:noFill/>
                          </a:ln>
                          <a:solidFill>
                            <a:schemeClr val="tx2"/>
                          </a:solidFill>
                          <a:effectLst/>
                          <a:latin typeface="Arial" charset="0"/>
                          <a:cs typeface="Arial" charset="0"/>
                        </a:rPr>
                        <a:t>Müşterinin gazının mevzuatta yazan durumlar dışında hangi hallerde kesilebileceği somut bir şekilde belirlenmelidir.</a:t>
                      </a:r>
                      <a:endParaRPr kumimoji="0" lang="en-GB" sz="1150" b="1" i="0" u="none" strike="noStrike" cap="none" normalizeH="0" baseline="0" dirty="0" smtClean="0">
                        <a:ln>
                          <a:noFill/>
                        </a:ln>
                        <a:solidFill>
                          <a:schemeClr val="tx2"/>
                        </a:solidFill>
                        <a:effectLst/>
                        <a:latin typeface="Arial" charset="0"/>
                        <a:cs typeface="Arial" charset="0"/>
                      </a:endParaRPr>
                    </a:p>
                  </a:txBody>
                  <a:tcPr marT="45712" marB="4571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İçerik Yer Tutucusu 2"/>
          <p:cNvSpPr txBox="1">
            <a:spLocks/>
          </p:cNvSpPr>
          <p:nvPr/>
        </p:nvSpPr>
        <p:spPr>
          <a:xfrm>
            <a:off x="762000" y="15735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80000"/>
              </a:lnSpc>
              <a:buNone/>
            </a:pPr>
            <a:endParaRPr lang="en-US" sz="2400" b="1" dirty="0">
              <a:solidFill>
                <a:schemeClr val="tx2"/>
              </a:solidFill>
            </a:endParaRPr>
          </a:p>
        </p:txBody>
      </p:sp>
      <p:sp>
        <p:nvSpPr>
          <p:cNvPr id="7"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20813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a:solidFill>
                  <a:srgbClr val="1F497D"/>
                </a:solidFill>
                <a:effectLst>
                  <a:outerShdw blurRad="38100" dist="38100" dir="2700000" algn="tl">
                    <a:srgbClr val="000000">
                      <a:alpha val="43137"/>
                    </a:srgbClr>
                  </a:outerShdw>
                </a:effectLst>
              </a:rPr>
              <a:t>Taşıma Hizmeti ve Müşteri Teslim Sözleşmeleri</a:t>
            </a: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1" indent="0" algn="just">
              <a:lnSpc>
                <a:spcPct val="80000"/>
              </a:lnSpc>
              <a:buNone/>
            </a:pPr>
            <a:endParaRPr lang="en-US" sz="2400" b="1" dirty="0">
              <a:solidFill>
                <a:schemeClr val="tx2"/>
              </a:solidFill>
            </a:endParaRPr>
          </a:p>
        </p:txBody>
      </p:sp>
      <p:graphicFrame>
        <p:nvGraphicFramePr>
          <p:cNvPr id="4" name="Group 130"/>
          <p:cNvGraphicFramePr>
            <a:graphicFrameLocks/>
          </p:cNvGraphicFramePr>
          <p:nvPr>
            <p:extLst>
              <p:ext uri="{D42A27DB-BD31-4B8C-83A1-F6EECF244321}">
                <p14:modId xmlns:p14="http://schemas.microsoft.com/office/powerpoint/2010/main" xmlns="" val="2731068491"/>
              </p:ext>
            </p:extLst>
          </p:nvPr>
        </p:nvGraphicFramePr>
        <p:xfrm>
          <a:off x="644089" y="1426004"/>
          <a:ext cx="8104375" cy="4712058"/>
        </p:xfrm>
        <a:graphic>
          <a:graphicData uri="http://schemas.openxmlformats.org/drawingml/2006/table">
            <a:tbl>
              <a:tblPr/>
              <a:tblGrid>
                <a:gridCol w="4246562"/>
                <a:gridCol w="3857813"/>
              </a:tblGrid>
              <a:tr h="11922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Sorunlar</a:t>
                      </a:r>
                      <a:endParaRPr kumimoji="0" lang="en-GB" sz="1600" b="1" i="0" u="sng"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Çözüm Önerileri</a:t>
                      </a:r>
                      <a:endParaRPr kumimoji="0" lang="en-GB" sz="1600" b="1" i="0" u="sng"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803650">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tr-TR" sz="1400" b="1" i="0" u="none" strike="noStrike" cap="none" normalizeH="0" baseline="0" noProof="0" dirty="0" smtClean="0">
                          <a:ln>
                            <a:noFill/>
                          </a:ln>
                          <a:solidFill>
                            <a:schemeClr val="tx2"/>
                          </a:solidFill>
                          <a:effectLst/>
                          <a:latin typeface="Arial" charset="0"/>
                          <a:cs typeface="Arial" charset="0"/>
                        </a:rPr>
                        <a:t>BOTAŞ Teslim Sözleşmesi’ne Dağıtım Şirketlerinin de taraf olması talebi </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en-GB" sz="1400" b="1" i="0" u="none" strike="noStrike" cap="none" normalizeH="0" baseline="0" dirty="0" err="1" smtClean="0">
                          <a:ln>
                            <a:noFill/>
                          </a:ln>
                          <a:solidFill>
                            <a:schemeClr val="tx2"/>
                          </a:solidFill>
                          <a:effectLst/>
                          <a:latin typeface="Arial" charset="0"/>
                          <a:cs typeface="Arial" charset="0"/>
                        </a:rPr>
                        <a:t>Dağıtım</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Şirketlerini</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ilgilendiren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maddeler</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olmasından</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dolayı</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Dağıtım</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Şirketleri</a:t>
                      </a:r>
                      <a:r>
                        <a:rPr kumimoji="0" lang="tr-TR" sz="1400" b="1" i="0" u="none" strike="noStrike" cap="none" normalizeH="0" baseline="0" dirty="0" smtClean="0">
                          <a:ln>
                            <a:noFill/>
                          </a:ln>
                          <a:solidFill>
                            <a:schemeClr val="tx2"/>
                          </a:solidFill>
                          <a:effectLst/>
                          <a:latin typeface="Arial" charset="0"/>
                          <a:cs typeface="Arial" charset="0"/>
                        </a:rPr>
                        <a:t> Teslim </a:t>
                      </a:r>
                      <a:r>
                        <a:rPr kumimoji="0" lang="tr-TR" sz="1400" b="1" i="0" u="none" strike="noStrike" cap="none" normalizeH="0" baseline="0" dirty="0" err="1" smtClean="0">
                          <a:ln>
                            <a:noFill/>
                          </a:ln>
                          <a:solidFill>
                            <a:schemeClr val="tx2"/>
                          </a:solidFill>
                          <a:effectLst/>
                          <a:latin typeface="Arial" charset="0"/>
                          <a:cs typeface="Arial" charset="0"/>
                        </a:rPr>
                        <a:t>Sözleşmeleri’ne</a:t>
                      </a:r>
                      <a:r>
                        <a:rPr kumimoji="0" lang="tr-TR"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taraf</a:t>
                      </a:r>
                      <a:r>
                        <a:rPr kumimoji="0" lang="en-GB" sz="1400" b="1" i="0" u="none" strike="noStrike" cap="none" normalizeH="0" baseline="0" dirty="0" smtClean="0">
                          <a:ln>
                            <a:noFill/>
                          </a:ln>
                          <a:solidFill>
                            <a:schemeClr val="tx2"/>
                          </a:solidFill>
                          <a:effectLst/>
                          <a:latin typeface="Arial" charset="0"/>
                          <a:cs typeface="Arial" charset="0"/>
                        </a:rPr>
                        <a:t> </a:t>
                      </a:r>
                      <a:r>
                        <a:rPr kumimoji="0" lang="en-GB" sz="1400" b="1" i="0" u="none" strike="noStrike" cap="none" normalizeH="0" baseline="0" dirty="0" err="1" smtClean="0">
                          <a:ln>
                            <a:noFill/>
                          </a:ln>
                          <a:solidFill>
                            <a:schemeClr val="tx2"/>
                          </a:solidFill>
                          <a:effectLst/>
                          <a:latin typeface="Arial" charset="0"/>
                          <a:cs typeface="Arial" charset="0"/>
                        </a:rPr>
                        <a:t>olmalı</a:t>
                      </a:r>
                      <a:r>
                        <a:rPr kumimoji="0" lang="tr-TR" sz="1400" b="1" i="0" u="none" strike="noStrike" cap="none" normalizeH="0" baseline="0" dirty="0" err="1" smtClean="0">
                          <a:ln>
                            <a:noFill/>
                          </a:ln>
                          <a:solidFill>
                            <a:schemeClr val="tx2"/>
                          </a:solidFill>
                          <a:effectLst/>
                          <a:latin typeface="Arial" charset="0"/>
                          <a:cs typeface="Arial" charset="0"/>
                        </a:rPr>
                        <a:t>dır</a:t>
                      </a:r>
                      <a:r>
                        <a:rPr kumimoji="0" lang="tr-TR" sz="1400" b="1" i="0" u="none" strike="noStrike" cap="none" normalizeH="0" baseline="0" dirty="0" smtClean="0">
                          <a:ln>
                            <a:noFill/>
                          </a:ln>
                          <a:solidFill>
                            <a:schemeClr val="tx2"/>
                          </a:solidFill>
                          <a:effectLst/>
                          <a:latin typeface="Arial" charset="0"/>
                          <a:cs typeface="Arial" charset="0"/>
                        </a:rPr>
                        <a:t>.</a:t>
                      </a:r>
                    </a:p>
                    <a:p>
                      <a:pPr marL="0" marR="0" lvl="0" indent="0" algn="just" defTabSz="914400" rtl="0" eaLnBrk="0" fontAlgn="base" latinLnBrk="0" hangingPunct="0">
                        <a:lnSpc>
                          <a:spcPct val="100000"/>
                        </a:lnSpc>
                        <a:spcBef>
                          <a:spcPct val="20000"/>
                        </a:spcBef>
                        <a:spcAft>
                          <a:spcPct val="0"/>
                        </a:spcAft>
                        <a:buClrTx/>
                        <a:buSzTx/>
                        <a:buFont typeface="Arial" charset="0"/>
                        <a:buNone/>
                        <a:tabLst/>
                      </a:pP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688336">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Ölçüm değerlerinin fatura kesilmesinden sonra düzeltilmesi konusu ve sonuçları </a:t>
                      </a:r>
                    </a:p>
                    <a:p>
                      <a:pPr marL="457200" marR="0" lvl="1" indent="-188913" algn="just" defTabSz="914400" rtl="0" eaLnBrk="0" fontAlgn="base" latinLnBrk="0" hangingPunct="0">
                        <a:lnSpc>
                          <a:spcPct val="100000"/>
                        </a:lnSpc>
                        <a:spcBef>
                          <a:spcPct val="20000"/>
                        </a:spcBef>
                        <a:spcAft>
                          <a:spcPct val="0"/>
                        </a:spcAft>
                        <a:buClrTx/>
                        <a:buSzTx/>
                        <a:buFontTx/>
                        <a:buChar char="•"/>
                        <a:tabLst/>
                      </a:pPr>
                      <a:r>
                        <a:rPr kumimoji="0" lang="tr-TR" sz="1400" b="1" i="0" u="none" strike="noStrike" cap="none" normalizeH="0" baseline="0" dirty="0" smtClean="0">
                          <a:ln>
                            <a:noFill/>
                          </a:ln>
                          <a:solidFill>
                            <a:schemeClr val="tx2"/>
                          </a:solidFill>
                          <a:effectLst/>
                          <a:latin typeface="Arial" charset="0"/>
                          <a:cs typeface="Arial" charset="0"/>
                        </a:rPr>
                        <a:t>İletim , Taşıma ve Müşteri Faturaları etkileniyor</a:t>
                      </a:r>
                    </a:p>
                    <a:p>
                      <a:pPr marL="457200" marR="0" lvl="1" indent="-188913" algn="just" defTabSz="914400" rtl="0" eaLnBrk="0" fontAlgn="base" latinLnBrk="0" hangingPunct="0">
                        <a:lnSpc>
                          <a:spcPct val="100000"/>
                        </a:lnSpc>
                        <a:spcBef>
                          <a:spcPct val="20000"/>
                        </a:spcBef>
                        <a:spcAft>
                          <a:spcPct val="0"/>
                        </a:spcAft>
                        <a:buClrTx/>
                        <a:buSzTx/>
                        <a:buFontTx/>
                        <a:buChar char="•"/>
                        <a:tabLst/>
                      </a:pPr>
                      <a:r>
                        <a:rPr kumimoji="0" lang="tr-TR" sz="1400" b="1" i="0" u="none" strike="noStrike" cap="none" normalizeH="0" baseline="0" dirty="0" smtClean="0">
                          <a:ln>
                            <a:noFill/>
                          </a:ln>
                          <a:solidFill>
                            <a:schemeClr val="tx2"/>
                          </a:solidFill>
                          <a:effectLst/>
                          <a:latin typeface="Arial" charset="0"/>
                          <a:cs typeface="Arial" charset="0"/>
                        </a:rPr>
                        <a:t>Dengeleme ve Ticaret mekanizması etkileniyor.</a:t>
                      </a:r>
                    </a:p>
                    <a:p>
                      <a:pPr marL="457200" marR="0" lvl="1" indent="-188913" algn="just" defTabSz="914400" rtl="0" eaLnBrk="0" fontAlgn="base" latinLnBrk="0" hangingPunct="0">
                        <a:lnSpc>
                          <a:spcPct val="100000"/>
                        </a:lnSpc>
                        <a:spcBef>
                          <a:spcPct val="20000"/>
                        </a:spcBef>
                        <a:spcAft>
                          <a:spcPct val="0"/>
                        </a:spcAft>
                        <a:buClrTx/>
                        <a:buSzTx/>
                        <a:buFontTx/>
                        <a:buChar char="•"/>
                        <a:tabLst/>
                      </a:pPr>
                      <a:r>
                        <a:rPr kumimoji="0" lang="tr-TR" sz="1400" b="1" i="0" u="none" strike="noStrike" cap="none" normalizeH="0" baseline="0" dirty="0" smtClean="0">
                          <a:ln>
                            <a:noFill/>
                          </a:ln>
                          <a:solidFill>
                            <a:schemeClr val="tx2"/>
                          </a:solidFill>
                          <a:effectLst/>
                          <a:latin typeface="Arial" charset="0"/>
                          <a:cs typeface="Arial" charset="0"/>
                        </a:rPr>
                        <a:t>EPDK raporları etkileniyor.</a:t>
                      </a: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Char char="•"/>
                        <a:tabLst/>
                      </a:pPr>
                      <a:r>
                        <a:rPr kumimoji="0" lang="tr-TR" sz="1400" b="1" i="0" u="none" strike="noStrike" cap="none" normalizeH="0" baseline="0" dirty="0" smtClean="0">
                          <a:ln>
                            <a:noFill/>
                          </a:ln>
                          <a:solidFill>
                            <a:schemeClr val="tx2"/>
                          </a:solidFill>
                          <a:effectLst/>
                          <a:latin typeface="Arial" charset="0"/>
                          <a:cs typeface="Arial" charset="0"/>
                        </a:rPr>
                        <a:t>Ay sonlarında yapılan mutabakat kesin olmalı. G+6’dan sonra hiçbir değerin geriye dönük değiştirilmemesi gerekiyor.</a:t>
                      </a:r>
                    </a:p>
                    <a:p>
                      <a:pPr marL="0" marR="0" lvl="0" indent="0" algn="just" defTabSz="914400" rtl="0" eaLnBrk="0" fontAlgn="base" latinLnBrk="0" hangingPunct="0">
                        <a:lnSpc>
                          <a:spcPct val="100000"/>
                        </a:lnSpc>
                        <a:spcBef>
                          <a:spcPct val="20000"/>
                        </a:spcBef>
                        <a:spcAft>
                          <a:spcPct val="0"/>
                        </a:spcAft>
                        <a:buClrTx/>
                        <a:buSzTx/>
                        <a:buFont typeface="Arial" charset="0"/>
                        <a:buChar char="•"/>
                        <a:tabLst/>
                      </a:pPr>
                      <a:r>
                        <a:rPr kumimoji="0" lang="tr-TR" sz="1400" b="1" i="0" u="none" strike="noStrike" cap="none" normalizeH="0" baseline="0" dirty="0" smtClean="0">
                          <a:ln>
                            <a:noFill/>
                          </a:ln>
                          <a:solidFill>
                            <a:schemeClr val="tx2"/>
                          </a:solidFill>
                          <a:effectLst/>
                          <a:latin typeface="Arial" charset="0"/>
                          <a:cs typeface="Arial" charset="0"/>
                        </a:rPr>
                        <a:t>Ay içindeki geriye dönük düzeltmenin şartları da </a:t>
                      </a:r>
                      <a:r>
                        <a:rPr kumimoji="0" lang="tr-TR" sz="1400" b="1" i="0" u="none" strike="noStrike" cap="none" normalizeH="0" baseline="0" dirty="0" err="1" smtClean="0">
                          <a:ln>
                            <a:noFill/>
                          </a:ln>
                          <a:solidFill>
                            <a:schemeClr val="tx2"/>
                          </a:solidFill>
                          <a:effectLst/>
                          <a:latin typeface="Arial" charset="0"/>
                          <a:cs typeface="Arial" charset="0"/>
                        </a:rPr>
                        <a:t>MTS’de</a:t>
                      </a:r>
                      <a:r>
                        <a:rPr kumimoji="0" lang="tr-TR" sz="1400" b="1" i="0" u="none" strike="noStrike" cap="none" normalizeH="0" baseline="0" dirty="0" smtClean="0">
                          <a:ln>
                            <a:noFill/>
                          </a:ln>
                          <a:solidFill>
                            <a:schemeClr val="tx2"/>
                          </a:solidFill>
                          <a:effectLst/>
                          <a:latin typeface="Arial" charset="0"/>
                          <a:cs typeface="Arial" charset="0"/>
                        </a:rPr>
                        <a:t> belirtilmelidir.</a:t>
                      </a:r>
                    </a:p>
                    <a:p>
                      <a:pPr marL="0" marR="0" lvl="0" indent="0" algn="just" defTabSz="914400" rtl="0" eaLnBrk="0" fontAlgn="base" latinLnBrk="0" hangingPunct="0">
                        <a:lnSpc>
                          <a:spcPct val="100000"/>
                        </a:lnSpc>
                        <a:spcBef>
                          <a:spcPct val="20000"/>
                        </a:spcBef>
                        <a:spcAft>
                          <a:spcPct val="0"/>
                        </a:spcAft>
                        <a:buClrTx/>
                        <a:buSzTx/>
                        <a:buFont typeface="Arial" charset="0"/>
                        <a:buChar char="•"/>
                        <a:tabLst/>
                      </a:pPr>
                      <a:r>
                        <a:rPr kumimoji="0" lang="tr-TR" sz="1400" b="1" i="0" u="none" strike="noStrike" cap="none" normalizeH="0" baseline="0" dirty="0" smtClean="0">
                          <a:ln>
                            <a:noFill/>
                          </a:ln>
                          <a:solidFill>
                            <a:schemeClr val="tx2"/>
                          </a:solidFill>
                          <a:effectLst/>
                          <a:latin typeface="Arial" charset="0"/>
                          <a:cs typeface="Arial" charset="0"/>
                        </a:rPr>
                        <a:t>Yuvarlamalar standart hale getirilmelidir.</a:t>
                      </a: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479446">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tr-TR" sz="1400" b="1" i="0" u="none" strike="noStrike" cap="none" normalizeH="0" baseline="0" dirty="0" smtClean="0">
                          <a:ln>
                            <a:noFill/>
                          </a:ln>
                          <a:solidFill>
                            <a:schemeClr val="tx2"/>
                          </a:solidFill>
                          <a:effectLst/>
                          <a:latin typeface="Arial" charset="0"/>
                          <a:cs typeface="Arial" charset="0"/>
                        </a:rPr>
                        <a:t>Müşteri ya da </a:t>
                      </a:r>
                      <a:r>
                        <a:rPr kumimoji="0" lang="tr-TR" sz="1400" b="1" i="0" u="none" strike="noStrike" cap="none" normalizeH="0" baseline="0" dirty="0" err="1" smtClean="0">
                          <a:ln>
                            <a:noFill/>
                          </a:ln>
                          <a:solidFill>
                            <a:schemeClr val="tx2"/>
                          </a:solidFill>
                          <a:effectLst/>
                          <a:latin typeface="Arial" charset="0"/>
                          <a:cs typeface="Arial" charset="0"/>
                        </a:rPr>
                        <a:t>Taşıtan’dan</a:t>
                      </a:r>
                      <a:r>
                        <a:rPr kumimoji="0" lang="tr-TR" sz="1400" b="1" i="0" u="none" strike="noStrike" cap="none" normalizeH="0" baseline="0" dirty="0" smtClean="0">
                          <a:ln>
                            <a:noFill/>
                          </a:ln>
                          <a:solidFill>
                            <a:schemeClr val="tx2"/>
                          </a:solidFill>
                          <a:effectLst/>
                          <a:latin typeface="Arial" charset="0"/>
                          <a:cs typeface="Arial" charset="0"/>
                        </a:rPr>
                        <a:t> gelen kalite ölçüm talepleri</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400" b="1" i="0" u="none" strike="noStrike" cap="none" normalizeH="0" baseline="0" dirty="0" smtClean="0">
                          <a:ln>
                            <a:noFill/>
                          </a:ln>
                          <a:solidFill>
                            <a:schemeClr val="tx2"/>
                          </a:solidFill>
                          <a:effectLst/>
                          <a:latin typeface="Arial" charset="0"/>
                          <a:cs typeface="Arial" charset="0"/>
                        </a:rPr>
                        <a:t>Kalite ölçüm şartları </a:t>
                      </a:r>
                      <a:r>
                        <a:rPr kumimoji="0" lang="tr-TR" sz="1400" b="1" i="0" u="none" strike="noStrike" cap="none" normalizeH="0" baseline="0" dirty="0" err="1" smtClean="0">
                          <a:ln>
                            <a:noFill/>
                          </a:ln>
                          <a:solidFill>
                            <a:schemeClr val="tx2"/>
                          </a:solidFill>
                          <a:effectLst/>
                          <a:latin typeface="Arial" charset="0"/>
                          <a:cs typeface="Arial" charset="0"/>
                        </a:rPr>
                        <a:t>MTS’de</a:t>
                      </a:r>
                      <a:r>
                        <a:rPr kumimoji="0" lang="tr-TR" sz="1400" b="1" i="0" u="none" strike="noStrike" cap="none" normalizeH="0" baseline="0" dirty="0" smtClean="0">
                          <a:ln>
                            <a:noFill/>
                          </a:ln>
                          <a:solidFill>
                            <a:schemeClr val="tx2"/>
                          </a:solidFill>
                          <a:effectLst/>
                          <a:latin typeface="Arial" charset="0"/>
                          <a:cs typeface="Arial" charset="0"/>
                        </a:rPr>
                        <a:t> yer almalıdır.</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008112">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tr-TR" sz="1400" b="1" i="0" u="none" strike="noStrike" cap="none" normalizeH="0" baseline="0" dirty="0" smtClean="0">
                          <a:ln>
                            <a:noFill/>
                          </a:ln>
                          <a:solidFill>
                            <a:schemeClr val="tx2"/>
                          </a:solidFill>
                          <a:effectLst/>
                          <a:latin typeface="Arial" charset="0"/>
                          <a:cs typeface="Arial" charset="0"/>
                        </a:rPr>
                        <a:t>Müşteriden gelen duruş ya da düşük ölçekli sayaca geçiş talepleri</a:t>
                      </a:r>
                      <a:endParaRPr kumimoji="0" lang="en-GB" sz="1400" b="1" i="0" u="none" strike="noStrike" cap="none" normalizeH="0" baseline="0" dirty="0" smtClean="0">
                        <a:ln>
                          <a:noFill/>
                        </a:ln>
                        <a:solidFill>
                          <a:schemeClr val="tx2"/>
                        </a:solidFill>
                        <a:effectLst/>
                        <a:latin typeface="Arial" charset="0"/>
                        <a:cs typeface="Arial" charset="0"/>
                      </a:endParaRPr>
                    </a:p>
                    <a:p>
                      <a:pPr marL="0" marR="0" lvl="0" indent="0" algn="just" defTabSz="914400" rtl="0" eaLnBrk="0" fontAlgn="base" latinLnBrk="0" hangingPunct="0">
                        <a:lnSpc>
                          <a:spcPct val="100000"/>
                        </a:lnSpc>
                        <a:spcBef>
                          <a:spcPct val="20000"/>
                        </a:spcBef>
                        <a:spcAft>
                          <a:spcPct val="0"/>
                        </a:spcAft>
                        <a:buClrTx/>
                        <a:buSzTx/>
                        <a:buFont typeface="Arial" charset="0"/>
                        <a:buNone/>
                        <a:tabLst/>
                      </a:pP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defRPr/>
                      </a:pPr>
                      <a:r>
                        <a:rPr kumimoji="0" lang="tr-TR" sz="1400" b="1" i="0" u="none" strike="noStrike" cap="none" normalizeH="0" baseline="0" dirty="0" smtClean="0">
                          <a:ln>
                            <a:noFill/>
                          </a:ln>
                          <a:solidFill>
                            <a:schemeClr val="tx2"/>
                          </a:solidFill>
                          <a:effectLst/>
                          <a:latin typeface="Arial" charset="0"/>
                          <a:cs typeface="Arial" charset="0"/>
                        </a:rPr>
                        <a:t>Bu taleplerin Dağıtım Şirketi tarafından en kısa sürede yerine getirilmesi kullanılmayan gaza bedel ödenmemesi açısından önemlidir. </a:t>
                      </a:r>
                      <a:r>
                        <a:rPr kumimoji="0" lang="tr-TR" sz="1400" b="1" i="0" u="none" strike="noStrike" cap="none" normalizeH="0" baseline="0" dirty="0" err="1" smtClean="0">
                          <a:ln>
                            <a:noFill/>
                          </a:ln>
                          <a:solidFill>
                            <a:schemeClr val="tx2"/>
                          </a:solidFill>
                          <a:effectLst/>
                          <a:latin typeface="Arial" charset="0"/>
                          <a:cs typeface="Arial" charset="0"/>
                        </a:rPr>
                        <a:t>Qmin</a:t>
                      </a:r>
                      <a:r>
                        <a:rPr kumimoji="0" lang="tr-TR" sz="1400" b="1" i="0" u="none" strike="noStrike" cap="none" normalizeH="0" baseline="0" dirty="0" smtClean="0">
                          <a:ln>
                            <a:noFill/>
                          </a:ln>
                          <a:solidFill>
                            <a:schemeClr val="tx2"/>
                          </a:solidFill>
                          <a:effectLst/>
                          <a:latin typeface="Arial" charset="0"/>
                          <a:cs typeface="Arial" charset="0"/>
                        </a:rPr>
                        <a:t> uygulamaları net olarak belirtilmelidir.</a:t>
                      </a:r>
                      <a:endParaRPr kumimoji="0" lang="en-GB" sz="1400" b="1" i="0" u="none" strike="noStrike" cap="none" normalizeH="0" baseline="0" dirty="0" smtClean="0">
                        <a:ln>
                          <a:noFill/>
                        </a:ln>
                        <a:solidFill>
                          <a:schemeClr val="tx2"/>
                        </a:solidFill>
                        <a:effectLst/>
                        <a:latin typeface="Arial" charset="0"/>
                        <a:cs typeface="Arial" charset="0"/>
                      </a:endParaRPr>
                    </a:p>
                  </a:txBody>
                  <a:tcPr marT="45705" marB="4570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0117393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txBox="1">
            <a:spLocks/>
          </p:cNvSpPr>
          <p:nvPr/>
        </p:nvSpPr>
        <p:spPr>
          <a:xfrm>
            <a:off x="457200" y="44624"/>
            <a:ext cx="82296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tr-TR" sz="3500" b="1" dirty="0">
                <a:solidFill>
                  <a:srgbClr val="1F497D"/>
                </a:solidFill>
                <a:effectLst>
                  <a:outerShdw blurRad="38100" dist="38100" dir="2700000" algn="tl">
                    <a:srgbClr val="000000">
                      <a:alpha val="43137"/>
                    </a:srgbClr>
                  </a:outerShdw>
                </a:effectLst>
              </a:rPr>
              <a:t>Taşıma Hizmeti ve Müşteri Teslim Sözleşmeleri</a:t>
            </a:r>
          </a:p>
        </p:txBody>
      </p:sp>
      <p:sp>
        <p:nvSpPr>
          <p:cNvPr id="3" name="İçerik Yer Tutucusu 2"/>
          <p:cNvSpPr txBox="1">
            <a:spLocks/>
          </p:cNvSpPr>
          <p:nvPr/>
        </p:nvSpPr>
        <p:spPr>
          <a:xfrm>
            <a:off x="609600" y="1421161"/>
            <a:ext cx="8229600" cy="468052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80000"/>
              </a:lnSpc>
              <a:buNone/>
            </a:pPr>
            <a:endParaRPr lang="en-US" sz="1300" b="1" dirty="0">
              <a:solidFill>
                <a:schemeClr val="tx2"/>
              </a:solidFill>
            </a:endParaRPr>
          </a:p>
        </p:txBody>
      </p:sp>
      <p:graphicFrame>
        <p:nvGraphicFramePr>
          <p:cNvPr id="4" name="Group 84"/>
          <p:cNvGraphicFramePr>
            <a:graphicFrameLocks/>
          </p:cNvGraphicFramePr>
          <p:nvPr>
            <p:extLst>
              <p:ext uri="{D42A27DB-BD31-4B8C-83A1-F6EECF244321}">
                <p14:modId xmlns:p14="http://schemas.microsoft.com/office/powerpoint/2010/main" xmlns="" val="3367246058"/>
              </p:ext>
            </p:extLst>
          </p:nvPr>
        </p:nvGraphicFramePr>
        <p:xfrm>
          <a:off x="626012" y="1484785"/>
          <a:ext cx="8122452" cy="4712639"/>
        </p:xfrm>
        <a:graphic>
          <a:graphicData uri="http://schemas.openxmlformats.org/drawingml/2006/table">
            <a:tbl>
              <a:tblPr/>
              <a:tblGrid>
                <a:gridCol w="4072069"/>
                <a:gridCol w="4050383"/>
              </a:tblGrid>
              <a:tr h="397196">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Sorunlar</a:t>
                      </a:r>
                      <a:endParaRPr kumimoji="0" lang="en-GB" sz="1600" b="1" i="0" u="sng" strike="noStrike" cap="none" normalizeH="0" baseline="0" dirty="0" smtClean="0">
                        <a:ln>
                          <a:noFill/>
                        </a:ln>
                        <a:solidFill>
                          <a:schemeClr val="tx2"/>
                        </a:solidFill>
                        <a:effectLst/>
                        <a:latin typeface="Arial" charset="0"/>
                        <a:cs typeface="Arial" charset="0"/>
                      </a:endParaRPr>
                    </a:p>
                  </a:txBody>
                  <a:tcPr marL="91443" marR="91443"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600" b="1" i="0" u="sng" strike="noStrike" cap="none" normalizeH="0" baseline="0" dirty="0" smtClean="0">
                          <a:ln>
                            <a:noFill/>
                          </a:ln>
                          <a:solidFill>
                            <a:schemeClr val="tx2"/>
                          </a:solidFill>
                          <a:effectLst/>
                          <a:latin typeface="Arial" charset="0"/>
                          <a:cs typeface="Arial" charset="0"/>
                        </a:rPr>
                        <a:t>Çözüm Önerileri</a:t>
                      </a:r>
                      <a:endParaRPr kumimoji="0" lang="en-GB" sz="1600" b="1" i="0" u="sng" strike="noStrike" cap="none" normalizeH="0" baseline="0" dirty="0" smtClean="0">
                        <a:ln>
                          <a:noFill/>
                        </a:ln>
                        <a:solidFill>
                          <a:schemeClr val="tx2"/>
                        </a:solidFill>
                        <a:effectLst/>
                        <a:latin typeface="Arial" charset="0"/>
                        <a:cs typeface="Arial" charset="0"/>
                      </a:endParaRPr>
                    </a:p>
                  </a:txBody>
                  <a:tcPr marL="91443" marR="91443"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99892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200" b="1" i="0" u="none" strike="noStrike" cap="none" normalizeH="0" baseline="0" dirty="0" smtClean="0">
                          <a:ln>
                            <a:noFill/>
                          </a:ln>
                          <a:solidFill>
                            <a:schemeClr val="tx2"/>
                          </a:solidFill>
                          <a:effectLst/>
                          <a:latin typeface="Arial" charset="0"/>
                          <a:cs typeface="Arial" charset="0"/>
                        </a:rPr>
                        <a:t>Teslim  Basıncı  Problemleri</a:t>
                      </a:r>
                    </a:p>
                  </a:txBody>
                  <a:tcPr marL="91443" marR="91443"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200" b="1" i="0" u="none" strike="noStrike" cap="none" normalizeH="0" baseline="0" dirty="0" smtClean="0">
                          <a:ln>
                            <a:noFill/>
                          </a:ln>
                          <a:solidFill>
                            <a:schemeClr val="tx2"/>
                          </a:solidFill>
                          <a:effectLst/>
                          <a:latin typeface="Arial" charset="0"/>
                          <a:cs typeface="Arial" charset="0"/>
                        </a:rPr>
                        <a:t>BOTAŞ Teslim sözleşmeleri nedeniyle, Dağıtım Şirketleri ile imzalanan Teslim Sözleşmelerinde de Ana Çıkış Noktasında ve Müşteri Teslim Noktasında  teslim basıncı konusunda sorunlar yaşanmaktadır.</a:t>
                      </a:r>
                    </a:p>
                    <a:p>
                      <a:pPr marL="0" marR="0" lvl="0" indent="0" algn="just" defTabSz="914400" rtl="0" eaLnBrk="0" fontAlgn="base" latinLnBrk="0" hangingPunct="0">
                        <a:lnSpc>
                          <a:spcPct val="100000"/>
                        </a:lnSpc>
                        <a:spcBef>
                          <a:spcPct val="20000"/>
                        </a:spcBef>
                        <a:spcAft>
                          <a:spcPct val="0"/>
                        </a:spcAft>
                        <a:buClrTx/>
                        <a:buSzTx/>
                        <a:buFont typeface="Arial" charset="0"/>
                        <a:buNone/>
                        <a:tabLst/>
                      </a:pPr>
                      <a:endParaRPr kumimoji="0" lang="tr-TR" sz="800" b="1" i="0" u="none" strike="noStrike" cap="none" normalizeH="0" baseline="0" dirty="0" smtClean="0">
                        <a:ln>
                          <a:noFill/>
                        </a:ln>
                        <a:solidFill>
                          <a:schemeClr val="tx2"/>
                        </a:solidFill>
                        <a:effectLst/>
                        <a:latin typeface="Arial" charset="0"/>
                        <a:cs typeface="Arial" charset="0"/>
                      </a:endParaRPr>
                    </a:p>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200" b="1" i="0" u="none" strike="noStrike" cap="none" normalizeH="0" baseline="0" dirty="0" smtClean="0">
                          <a:ln>
                            <a:noFill/>
                          </a:ln>
                          <a:solidFill>
                            <a:schemeClr val="tx2"/>
                          </a:solidFill>
                          <a:effectLst/>
                          <a:latin typeface="Arial" charset="0"/>
                          <a:cs typeface="Arial" charset="0"/>
                        </a:rPr>
                        <a:t>Dağıtım Şirketlerinin BOTAŞ Teslim sözleşmelerine taraf olması ve bununla birlikte gerek Şehir Giriş istasyonlarındaki, gerekse müşteri teslim noktalarındaki basınç değerlerinin ihtiyacı karşılayacak şekilde sözleşmelere  yazılması gerekmektedir.</a:t>
                      </a:r>
                    </a:p>
                  </a:txBody>
                  <a:tcPr marL="91443" marR="91443"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2123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0" lang="tr-TR" sz="1200" b="1" i="0" u="none" strike="noStrike" cap="none" normalizeH="0" baseline="0" dirty="0" smtClean="0">
                          <a:ln>
                            <a:noFill/>
                          </a:ln>
                          <a:solidFill>
                            <a:schemeClr val="tx2"/>
                          </a:solidFill>
                          <a:effectLst/>
                          <a:latin typeface="Arial" charset="0"/>
                          <a:cs typeface="Arial" charset="0"/>
                        </a:rPr>
                        <a:t>Sayaç Arıza ve Ölçüm Problemleri</a:t>
                      </a:r>
                    </a:p>
                  </a:txBody>
                  <a:tcPr marL="91443" marR="91443" marT="45687" marB="4568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200" b="1" i="0" u="none" strike="noStrike" cap="none" normalizeH="0" baseline="0" dirty="0" smtClean="0">
                          <a:ln>
                            <a:noFill/>
                          </a:ln>
                          <a:solidFill>
                            <a:schemeClr val="tx2"/>
                          </a:solidFill>
                          <a:effectLst/>
                          <a:latin typeface="Arial" charset="0"/>
                          <a:cs typeface="Arial" charset="0"/>
                        </a:rPr>
                        <a:t>Müşteri sayaçlarında ölçümlerde problem çıkması  ya da müşteri sayaçlarının arızalanması durumunda dağıtım şirketlerinden gelen sözleşmelerde uygulanacak yöntem konusunda farklılıklar bulunmaktadır.</a:t>
                      </a:r>
                    </a:p>
                    <a:p>
                      <a:pPr marL="0" marR="0" lvl="0" indent="0" algn="just" defTabSz="914400" rtl="0" eaLnBrk="0" fontAlgn="base" latinLnBrk="0" hangingPunct="0">
                        <a:lnSpc>
                          <a:spcPct val="100000"/>
                        </a:lnSpc>
                        <a:spcBef>
                          <a:spcPct val="20000"/>
                        </a:spcBef>
                        <a:spcAft>
                          <a:spcPct val="0"/>
                        </a:spcAft>
                        <a:buClrTx/>
                        <a:buSzTx/>
                        <a:buFont typeface="Arial" charset="0"/>
                        <a:buNone/>
                        <a:tabLst/>
                      </a:pPr>
                      <a:endParaRPr kumimoji="0" lang="tr-TR" sz="800" b="1" i="0" u="none" strike="noStrike" cap="none" normalizeH="0" baseline="0" dirty="0" smtClean="0">
                        <a:ln>
                          <a:noFill/>
                        </a:ln>
                        <a:solidFill>
                          <a:schemeClr val="tx2"/>
                        </a:solidFill>
                        <a:effectLst/>
                        <a:latin typeface="Arial" charset="0"/>
                        <a:cs typeface="Arial" charset="0"/>
                      </a:endParaRPr>
                    </a:p>
                    <a:p>
                      <a:pPr marL="0" marR="0" lvl="0" indent="0" algn="just" defTabSz="914400" rtl="0" eaLnBrk="0" fontAlgn="base" latinLnBrk="0" hangingPunct="0">
                        <a:lnSpc>
                          <a:spcPct val="100000"/>
                        </a:lnSpc>
                        <a:spcBef>
                          <a:spcPct val="20000"/>
                        </a:spcBef>
                        <a:spcAft>
                          <a:spcPct val="0"/>
                        </a:spcAft>
                        <a:buClrTx/>
                        <a:buSzTx/>
                        <a:buFont typeface="Arial" charset="0"/>
                        <a:buNone/>
                        <a:tabLst/>
                      </a:pPr>
                      <a:r>
                        <a:rPr kumimoji="0" lang="tr-TR" sz="1200" b="1" i="0" u="none" strike="noStrike" cap="none" normalizeH="0" baseline="0" dirty="0" smtClean="0">
                          <a:ln>
                            <a:noFill/>
                          </a:ln>
                          <a:solidFill>
                            <a:schemeClr val="tx2"/>
                          </a:solidFill>
                          <a:effectLst/>
                          <a:latin typeface="Arial" charset="0"/>
                          <a:cs typeface="Arial" charset="0"/>
                        </a:rPr>
                        <a:t>Bu tür durumlarda uygulanacak yöntem konusunda «Dağıtım ve Müşteri Hizmetleri Yönetmeliği» </a:t>
                      </a:r>
                      <a:r>
                        <a:rPr kumimoji="0" lang="tr-TR" sz="1200" b="1" i="0" u="none" strike="noStrike" cap="none" normalizeH="0" baseline="0" dirty="0" err="1" smtClean="0">
                          <a:ln>
                            <a:noFill/>
                          </a:ln>
                          <a:solidFill>
                            <a:schemeClr val="tx2"/>
                          </a:solidFill>
                          <a:effectLst/>
                          <a:latin typeface="Arial" charset="0"/>
                          <a:cs typeface="Arial" charset="0"/>
                        </a:rPr>
                        <a:t>nin</a:t>
                      </a:r>
                      <a:r>
                        <a:rPr kumimoji="0" lang="tr-TR" sz="1200" b="1" i="0" u="none" strike="noStrike" cap="none" normalizeH="0" baseline="0" dirty="0" smtClean="0">
                          <a:ln>
                            <a:noFill/>
                          </a:ln>
                          <a:solidFill>
                            <a:schemeClr val="tx2"/>
                          </a:solidFill>
                          <a:effectLst/>
                          <a:latin typeface="Arial" charset="0"/>
                          <a:cs typeface="Arial" charset="0"/>
                        </a:rPr>
                        <a:t> esas alınması ve direk yönetmeliğe atıf yapılması yeterli olacaktır.</a:t>
                      </a:r>
                    </a:p>
                  </a:txBody>
                  <a:tcPr marL="91443" marR="91443" marT="45687" marB="4568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Başlık 1"/>
          <p:cNvSpPr txBox="1">
            <a:spLocks/>
          </p:cNvSpPr>
          <p:nvPr/>
        </p:nvSpPr>
        <p:spPr>
          <a:xfrm>
            <a:off x="1979712" y="6309320"/>
            <a:ext cx="5400600"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tr-TR" sz="1600" b="1" i="1" dirty="0" smtClean="0">
                <a:solidFill>
                  <a:schemeClr val="tx2"/>
                </a:solidFill>
                <a:effectLst>
                  <a:outerShdw blurRad="38100" dist="38100" dir="2700000" algn="tl">
                    <a:srgbClr val="000000">
                      <a:alpha val="43137"/>
                    </a:srgbClr>
                  </a:outerShdw>
                </a:effectLst>
              </a:rPr>
              <a:t>Serbest Tüketici &amp; Taşıma Teslim Sözleşmeleri</a:t>
            </a:r>
            <a:endParaRPr lang="tr-TR" sz="1600" b="1" i="1" dirty="0">
              <a:solidFill>
                <a:schemeClr val="tx2"/>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5196983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1031</Words>
  <Application>Microsoft Office PowerPoint</Application>
  <PresentationFormat>Ekran Gösterisi (4:3)</PresentationFormat>
  <Paragraphs>96</Paragraphs>
  <Slides>7</Slides>
  <Notes>0</Notes>
  <HiddenSlides>0</HiddenSlides>
  <MMClips>0</MMClips>
  <ScaleCrop>false</ScaleCrop>
  <HeadingPairs>
    <vt:vector size="4" baseType="variant">
      <vt:variant>
        <vt:lpstr>Tema</vt:lpstr>
      </vt:variant>
      <vt:variant>
        <vt:i4>1</vt:i4>
      </vt:variant>
      <vt:variant>
        <vt:lpstr>Slayt Başlıkları</vt:lpstr>
      </vt:variant>
      <vt:variant>
        <vt:i4>7</vt:i4>
      </vt:variant>
    </vt:vector>
  </HeadingPairs>
  <TitlesOfParts>
    <vt:vector size="8" baseType="lpstr">
      <vt:lpstr>Ofis Teması</vt:lpstr>
      <vt:lpstr>Slayt 1</vt:lpstr>
      <vt:lpstr>Slayt 2</vt:lpstr>
      <vt:lpstr>Slayt 3</vt:lpstr>
      <vt:lpstr>Slayt 4</vt:lpstr>
      <vt:lpstr>Slayt 5</vt:lpstr>
      <vt:lpstr>Slayt 6</vt:lpstr>
      <vt:lpstr>Slayt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Eser</dc:creator>
  <cp:lastModifiedBy>hd</cp:lastModifiedBy>
  <cp:revision>64</cp:revision>
  <dcterms:created xsi:type="dcterms:W3CDTF">2013-04-18T10:05:54Z</dcterms:created>
  <dcterms:modified xsi:type="dcterms:W3CDTF">2013-04-25T10:34:12Z</dcterms:modified>
</cp:coreProperties>
</file>