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3" r:id="rId2"/>
    <p:sldId id="274" r:id="rId3"/>
    <p:sldId id="288" r:id="rId4"/>
    <p:sldId id="275" r:id="rId5"/>
    <p:sldId id="276" r:id="rId6"/>
    <p:sldId id="286" r:id="rId7"/>
    <p:sldId id="287" r:id="rId8"/>
    <p:sldId id="283" r:id="rId9"/>
    <p:sldId id="284" r:id="rId10"/>
    <p:sldId id="28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164" autoAdjust="0"/>
    <p:restoredTop sz="94676" autoAdjust="0"/>
  </p:normalViewPr>
  <p:slideViewPr>
    <p:cSldViewPr>
      <p:cViewPr>
        <p:scale>
          <a:sx n="50" d="100"/>
          <a:sy n="50" d="100"/>
        </p:scale>
        <p:origin x="-1710" y="-516"/>
      </p:cViewPr>
      <p:guideLst>
        <p:guide orient="horz" pos="2160"/>
        <p:guide pos="2880"/>
      </p:guideLst>
    </p:cSldViewPr>
  </p:slideViewPr>
  <p:outlineViewPr>
    <p:cViewPr>
      <p:scale>
        <a:sx n="33" d="100"/>
        <a:sy n="33" d="100"/>
      </p:scale>
      <p:origin x="0" y="11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03A19F-A2E1-4139-8A27-37CC8CE7885F}" type="datetimeFigureOut">
              <a:rPr lang="tr-TR" smtClean="0"/>
              <a:t>28.04.2013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31F779-786C-4D4E-A54E-CCAE7F30FCA2}" type="slidenum">
              <a:rPr lang="tr-TR" smtClean="0"/>
              <a:t>‹#›</a:t>
            </a:fld>
            <a:endParaRPr lang="tr-TR"/>
          </a:p>
        </p:txBody>
      </p:sp>
    </p:spTree>
    <p:extLst>
      <p:ext uri="{BB962C8B-B14F-4D97-AF65-F5344CB8AC3E}">
        <p14:creationId xmlns:p14="http://schemas.microsoft.com/office/powerpoint/2010/main" val="3412485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A31F779-786C-4D4E-A54E-CCAE7F30FCA2}" type="slidenum">
              <a:rPr lang="tr-TR" smtClean="0">
                <a:solidFill>
                  <a:prstClr val="black"/>
                </a:solidFill>
              </a:rPr>
              <a:pPr/>
              <a:t>10</a:t>
            </a:fld>
            <a:endParaRPr lang="tr-TR">
              <a:solidFill>
                <a:prstClr val="black"/>
              </a:solidFill>
            </a:endParaRPr>
          </a:p>
        </p:txBody>
      </p:sp>
    </p:spTree>
    <p:extLst>
      <p:ext uri="{BB962C8B-B14F-4D97-AF65-F5344CB8AC3E}">
        <p14:creationId xmlns:p14="http://schemas.microsoft.com/office/powerpoint/2010/main" val="2756772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t>28.04.2013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267369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t>28.04.2013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3848147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t>28.04.2013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164897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t>28.04.2013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3465878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9C69A33-1A33-46B3-8C98-090CD4D5C9FC}" type="datetimeFigureOut">
              <a:rPr lang="tr-TR" smtClean="0"/>
              <a:t>28.04.2013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296748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C69A33-1A33-46B3-8C98-090CD4D5C9FC}" type="datetimeFigureOut">
              <a:rPr lang="tr-TR" smtClean="0"/>
              <a:t>28.04.2013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154755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C69A33-1A33-46B3-8C98-090CD4D5C9FC}" type="datetimeFigureOut">
              <a:rPr lang="tr-TR" smtClean="0"/>
              <a:t>28.04.2013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1076886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9C69A33-1A33-46B3-8C98-090CD4D5C9FC}" type="datetimeFigureOut">
              <a:rPr lang="tr-TR" smtClean="0"/>
              <a:t>28.04.2013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1679110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C69A33-1A33-46B3-8C98-090CD4D5C9FC}" type="datetimeFigureOut">
              <a:rPr lang="tr-TR" smtClean="0"/>
              <a:t>28.04.2013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113262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69A33-1A33-46B3-8C98-090CD4D5C9FC}" type="datetimeFigureOut">
              <a:rPr lang="tr-TR" smtClean="0"/>
              <a:t>28.04.2013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381094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69A33-1A33-46B3-8C98-090CD4D5C9FC}" type="datetimeFigureOut">
              <a:rPr lang="tr-TR" smtClean="0"/>
              <a:t>28.04.2013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t>‹#›</a:t>
            </a:fld>
            <a:endParaRPr lang="tr-TR"/>
          </a:p>
        </p:txBody>
      </p:sp>
    </p:spTree>
    <p:extLst>
      <p:ext uri="{BB962C8B-B14F-4D97-AF65-F5344CB8AC3E}">
        <p14:creationId xmlns:p14="http://schemas.microsoft.com/office/powerpoint/2010/main" val="1774586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69A33-1A33-46B3-8C98-090CD4D5C9FC}" type="datetimeFigureOut">
              <a:rPr lang="tr-TR" smtClean="0"/>
              <a:t>28.04.2013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4C36C-7560-46E7-A91F-3305C24929C4}" type="slidenum">
              <a:rPr lang="tr-TR" smtClean="0"/>
              <a:t>‹#›</a:t>
            </a:fld>
            <a:endParaRPr lang="tr-TR"/>
          </a:p>
        </p:txBody>
      </p:sp>
    </p:spTree>
    <p:extLst>
      <p:ext uri="{BB962C8B-B14F-4D97-AF65-F5344CB8AC3E}">
        <p14:creationId xmlns:p14="http://schemas.microsoft.com/office/powerpoint/2010/main" val="3332941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3454" y="2584983"/>
            <a:ext cx="8417111" cy="1754326"/>
          </a:xfrm>
          <a:prstGeom prst="rect">
            <a:avLst/>
          </a:prstGeom>
        </p:spPr>
        <p:txBody>
          <a:bodyPr wrap="none">
            <a:spAutoFit/>
          </a:bodyPr>
          <a:lstStyle/>
          <a:p>
            <a:pPr algn="ctr"/>
            <a:r>
              <a:rPr lang="tr-TR" sz="5400" b="1" dirty="0" smtClean="0">
                <a:solidFill>
                  <a:schemeClr val="tx2"/>
                </a:solidFill>
                <a:effectLst>
                  <a:outerShdw blurRad="38100" dist="38100" dir="2700000" algn="tl">
                    <a:srgbClr val="000000">
                      <a:alpha val="43137"/>
                    </a:srgbClr>
                  </a:outerShdw>
                </a:effectLst>
              </a:rPr>
              <a:t>SERBEST TÜKETİCİ &amp; TAŞIMA</a:t>
            </a:r>
          </a:p>
          <a:p>
            <a:pPr algn="ctr"/>
            <a:r>
              <a:rPr lang="tr-TR" sz="5400" b="1" dirty="0" smtClean="0">
                <a:solidFill>
                  <a:schemeClr val="tx2"/>
                </a:solidFill>
                <a:effectLst>
                  <a:outerShdw blurRad="38100" dist="38100" dir="2700000" algn="tl">
                    <a:srgbClr val="000000">
                      <a:alpha val="43137"/>
                    </a:srgbClr>
                  </a:outerShdw>
                </a:effectLst>
              </a:rPr>
              <a:t>TESLİM SÖZLEŞMELERİ</a:t>
            </a:r>
            <a:endParaRPr lang="tr-TR" sz="5400" dirty="0"/>
          </a:p>
        </p:txBody>
      </p:sp>
    </p:spTree>
    <p:extLst>
      <p:ext uri="{BB962C8B-B14F-4D97-AF65-F5344CB8AC3E}">
        <p14:creationId xmlns:p14="http://schemas.microsoft.com/office/powerpoint/2010/main" val="3800832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Serbest Tüketici Kararları &amp; Piyasa Engelleri</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Arial" pitchFamily="34" charset="0"/>
              <a:buNone/>
            </a:pPr>
            <a:endParaRPr lang="en-US" sz="1300" b="1" dirty="0">
              <a:solidFill>
                <a:srgbClr val="1F497D"/>
              </a:solidFill>
            </a:endParaRPr>
          </a:p>
        </p:txBody>
      </p:sp>
      <p:sp>
        <p:nvSpPr>
          <p:cNvPr id="4" name="Metin kutusu 3"/>
          <p:cNvSpPr txBox="1"/>
          <p:nvPr/>
        </p:nvSpPr>
        <p:spPr>
          <a:xfrm>
            <a:off x="473629" y="1037926"/>
            <a:ext cx="1872208" cy="461665"/>
          </a:xfrm>
          <a:prstGeom prst="rect">
            <a:avLst/>
          </a:prstGeom>
          <a:noFill/>
        </p:spPr>
        <p:txBody>
          <a:bodyPr wrap="square" rtlCol="0">
            <a:spAutoFit/>
          </a:bodyPr>
          <a:lstStyle/>
          <a:p>
            <a:r>
              <a:rPr lang="tr-TR" sz="2400" b="1" u="sng" dirty="0" smtClean="0">
                <a:solidFill>
                  <a:srgbClr val="1F497D"/>
                </a:solidFill>
              </a:rPr>
              <a:t>Sorunlar</a:t>
            </a:r>
            <a:endParaRPr lang="tr-TR" sz="2400" b="1" u="sng" dirty="0">
              <a:solidFill>
                <a:srgbClr val="1F497D"/>
              </a:solidFill>
            </a:endParaRPr>
          </a:p>
        </p:txBody>
      </p:sp>
      <p:sp>
        <p:nvSpPr>
          <p:cNvPr id="5" name="Metin kutusu 4"/>
          <p:cNvSpPr txBox="1"/>
          <p:nvPr/>
        </p:nvSpPr>
        <p:spPr>
          <a:xfrm>
            <a:off x="4572000" y="1068480"/>
            <a:ext cx="2412302" cy="461665"/>
          </a:xfrm>
          <a:prstGeom prst="rect">
            <a:avLst/>
          </a:prstGeom>
          <a:noFill/>
        </p:spPr>
        <p:txBody>
          <a:bodyPr wrap="square" rtlCol="0">
            <a:spAutoFit/>
          </a:bodyPr>
          <a:lstStyle/>
          <a:p>
            <a:r>
              <a:rPr lang="tr-TR" sz="2400" b="1" u="sng" dirty="0" smtClean="0">
                <a:solidFill>
                  <a:srgbClr val="1F497D"/>
                </a:solidFill>
              </a:rPr>
              <a:t>Çözüm Önerileri</a:t>
            </a:r>
            <a:endParaRPr lang="tr-TR" sz="2400" b="1" u="sng" dirty="0">
              <a:solidFill>
                <a:srgbClr val="1F497D"/>
              </a:solidFill>
            </a:endParaRPr>
          </a:p>
        </p:txBody>
      </p:sp>
      <p:sp>
        <p:nvSpPr>
          <p:cNvPr id="6" name="TextBox 5"/>
          <p:cNvSpPr txBox="1"/>
          <p:nvPr/>
        </p:nvSpPr>
        <p:spPr>
          <a:xfrm>
            <a:off x="457199" y="1421161"/>
            <a:ext cx="3754761" cy="5170646"/>
          </a:xfrm>
          <a:prstGeom prst="rect">
            <a:avLst/>
          </a:prstGeom>
          <a:noFill/>
        </p:spPr>
        <p:txBody>
          <a:bodyPr wrap="square" rtlCol="0">
            <a:spAutoFit/>
          </a:bodyPr>
          <a:lstStyle/>
          <a:p>
            <a:pPr algn="just"/>
            <a:r>
              <a:rPr lang="tr-TR" sz="1200" b="1" dirty="0" smtClean="0">
                <a:solidFill>
                  <a:srgbClr val="1F497D"/>
                </a:solidFill>
              </a:rPr>
              <a:t>4169 Sayılı Kurul Kararı ile birlikte belirsiz bazı durumlar ortaya çıkmıştır.</a:t>
            </a:r>
          </a:p>
          <a:p>
            <a:pPr marL="171450" indent="-171450" algn="just">
              <a:buFont typeface="Wingdings" pitchFamily="2" charset="2"/>
              <a:buChar char="Ø"/>
            </a:pPr>
            <a:r>
              <a:rPr lang="tr-TR" sz="1200" b="1" i="1" dirty="0" smtClean="0">
                <a:solidFill>
                  <a:srgbClr val="1F497D"/>
                </a:solidFill>
              </a:rPr>
              <a:t>Madde </a:t>
            </a:r>
            <a:r>
              <a:rPr lang="tr-TR" sz="1200" b="1" i="1" dirty="0">
                <a:solidFill>
                  <a:srgbClr val="1F497D"/>
                </a:solidFill>
              </a:rPr>
              <a:t>5 -Serbest tüketicilerin yapacakları doğal gaz alım-satım sözleşmelerinde </a:t>
            </a:r>
            <a:r>
              <a:rPr lang="tr-TR" sz="1200" b="1" i="1" u="sng" dirty="0">
                <a:solidFill>
                  <a:srgbClr val="1F497D"/>
                </a:solidFill>
              </a:rPr>
              <a:t>takvim yılı </a:t>
            </a:r>
            <a:r>
              <a:rPr lang="tr-TR" sz="1200" b="1" i="1" dirty="0">
                <a:solidFill>
                  <a:srgbClr val="1F497D"/>
                </a:solidFill>
              </a:rPr>
              <a:t>esas </a:t>
            </a:r>
            <a:r>
              <a:rPr lang="tr-TR" sz="1200" b="1" i="1" dirty="0" smtClean="0">
                <a:solidFill>
                  <a:srgbClr val="1F497D"/>
                </a:solidFill>
              </a:rPr>
              <a:t>alınır.</a:t>
            </a:r>
          </a:p>
          <a:p>
            <a:pPr marL="171450" indent="-171450" algn="just">
              <a:buFont typeface="Wingdings" pitchFamily="2" charset="2"/>
              <a:buChar char="Ø"/>
            </a:pPr>
            <a:endParaRPr lang="tr-TR" sz="1200" b="1" i="1" dirty="0" smtClean="0">
              <a:solidFill>
                <a:srgbClr val="1F497D"/>
              </a:solidFill>
            </a:endParaRPr>
          </a:p>
          <a:p>
            <a:pPr marL="171450" indent="-171450" algn="just">
              <a:buFont typeface="Wingdings" pitchFamily="2" charset="2"/>
              <a:buChar char="Ø"/>
            </a:pPr>
            <a:r>
              <a:rPr lang="tr-TR" sz="1200" b="1" i="1" dirty="0" smtClean="0">
                <a:solidFill>
                  <a:srgbClr val="1F497D"/>
                </a:solidFill>
              </a:rPr>
              <a:t>Madde </a:t>
            </a:r>
            <a:r>
              <a:rPr lang="tr-TR" sz="1200" b="1" i="1" dirty="0">
                <a:solidFill>
                  <a:srgbClr val="1F497D"/>
                </a:solidFill>
              </a:rPr>
              <a:t>9 </a:t>
            </a:r>
            <a:r>
              <a:rPr lang="tr-TR" sz="1200" b="1" i="1" dirty="0" smtClean="0">
                <a:solidFill>
                  <a:srgbClr val="1F497D"/>
                </a:solidFill>
              </a:rPr>
              <a:t>-…………... </a:t>
            </a:r>
            <a:r>
              <a:rPr lang="tr-TR" sz="1200" b="1" i="1" dirty="0">
                <a:solidFill>
                  <a:srgbClr val="1F497D"/>
                </a:solidFill>
              </a:rPr>
              <a:t>Serbest tüketicinin bir önceki tedarikçisinden veya dağıtım şirketinden, </a:t>
            </a:r>
            <a:r>
              <a:rPr lang="tr-TR" sz="1200" b="1" i="1" u="sng" dirty="0">
                <a:solidFill>
                  <a:srgbClr val="1F497D"/>
                </a:solidFill>
              </a:rPr>
              <a:t>borcu</a:t>
            </a:r>
            <a:r>
              <a:rPr lang="tr-TR" sz="1200" b="1" i="1" dirty="0">
                <a:solidFill>
                  <a:srgbClr val="1F497D"/>
                </a:solidFill>
              </a:rPr>
              <a:t> olmadığına ilişkin belge talep etmesi halinde söz konusu belge, başvuru tarihini izleyen iki iş günü içerisinde serbest tüketiciye </a:t>
            </a:r>
            <a:r>
              <a:rPr lang="tr-TR" sz="1200" b="1" i="1" dirty="0" smtClean="0">
                <a:solidFill>
                  <a:srgbClr val="1F497D"/>
                </a:solidFill>
              </a:rPr>
              <a:t>verilir.</a:t>
            </a:r>
          </a:p>
          <a:p>
            <a:pPr marL="171450" indent="-171450" algn="just">
              <a:buFont typeface="Wingdings" pitchFamily="2" charset="2"/>
              <a:buChar char="Ø"/>
            </a:pPr>
            <a:endParaRPr lang="tr-TR" sz="1200" b="1" i="1" dirty="0" smtClean="0">
              <a:solidFill>
                <a:srgbClr val="1F497D"/>
              </a:solidFill>
            </a:endParaRPr>
          </a:p>
          <a:p>
            <a:pPr marL="171450" indent="-171450" algn="just">
              <a:buFont typeface="Wingdings" pitchFamily="2" charset="2"/>
              <a:buChar char="Ø"/>
            </a:pPr>
            <a:r>
              <a:rPr lang="tr-TR" sz="1200" b="1" i="1" dirty="0" smtClean="0">
                <a:solidFill>
                  <a:srgbClr val="1F497D"/>
                </a:solidFill>
              </a:rPr>
              <a:t>Madde 16 ………14 üncü bölümünde tanımlanan acil durum, zor gün ve sınırlı kapasite durumlarından biri ya da birkaçının oluşması durumunda, dağıtım şirketleri, dağıtım bölgelerinde bulunan“ Elektrik enerjisi üretimi için gaz satın alan </a:t>
            </a:r>
            <a:r>
              <a:rPr lang="tr-TR" sz="1200" b="1" i="1" dirty="0" err="1" smtClean="0">
                <a:solidFill>
                  <a:srgbClr val="1F497D"/>
                </a:solidFill>
              </a:rPr>
              <a:t>şirketler”e</a:t>
            </a:r>
            <a:r>
              <a:rPr lang="tr-TR" sz="1200" b="1" i="1" dirty="0" smtClean="0">
                <a:solidFill>
                  <a:srgbClr val="1F497D"/>
                </a:solidFill>
              </a:rPr>
              <a:t> gaz arzını, sistem ve arz güvenliğinin sağlanması amacıyla, iletim lisansı sahibi şirketin talebi üzerine, istenen süreler için durdurmak zorundadır. İletim lisansı sahibi şirketin talebi doğrultusunda gaz arzının durdurulması kaynaklı ortaya çıkabilecek sonuçlardan </a:t>
            </a:r>
            <a:r>
              <a:rPr lang="tr-TR" sz="1200" b="1" i="1" u="sng" dirty="0" smtClean="0">
                <a:solidFill>
                  <a:srgbClr val="1F497D"/>
                </a:solidFill>
              </a:rPr>
              <a:t>dağıtım şirketleri sorumlu tutulamaz</a:t>
            </a:r>
            <a:r>
              <a:rPr lang="tr-TR" sz="1200" b="1" i="1" dirty="0" smtClean="0">
                <a:solidFill>
                  <a:srgbClr val="1F497D"/>
                </a:solidFill>
              </a:rPr>
              <a:t>.</a:t>
            </a:r>
          </a:p>
          <a:p>
            <a:pPr marL="742950" lvl="1" indent="-285750" algn="just">
              <a:buFont typeface="Arial" pitchFamily="34" charset="0"/>
              <a:buChar char="•"/>
            </a:pPr>
            <a:endParaRPr lang="tr-TR" sz="1100" b="1" i="1" dirty="0">
              <a:solidFill>
                <a:srgbClr val="1F497D"/>
              </a:solidFill>
            </a:endParaRPr>
          </a:p>
          <a:p>
            <a:pPr marL="285750" indent="-285750" algn="just">
              <a:buFont typeface="Arial" pitchFamily="34" charset="0"/>
              <a:buChar char="•"/>
            </a:pPr>
            <a:endParaRPr lang="tr-TR" sz="1100" b="1" dirty="0">
              <a:solidFill>
                <a:srgbClr val="1F497D"/>
              </a:solidFill>
            </a:endParaRPr>
          </a:p>
          <a:p>
            <a:pPr marL="285750" indent="-285750" algn="just">
              <a:buFont typeface="Arial" pitchFamily="34" charset="0"/>
              <a:buChar char="•"/>
            </a:pPr>
            <a:endParaRPr lang="tr-TR" sz="1100" b="1" dirty="0">
              <a:solidFill>
                <a:srgbClr val="1F497D"/>
              </a:solidFill>
            </a:endParaRPr>
          </a:p>
          <a:p>
            <a:pPr marL="285750" indent="-285750" algn="just">
              <a:buFont typeface="Arial" pitchFamily="34" charset="0"/>
              <a:buChar char="•"/>
            </a:pPr>
            <a:endParaRPr lang="tr-TR" sz="1100" b="1" dirty="0">
              <a:solidFill>
                <a:srgbClr val="1F497D"/>
              </a:solidFill>
            </a:endParaRPr>
          </a:p>
          <a:p>
            <a:pPr marL="285750" indent="-285750" algn="just">
              <a:buFont typeface="Arial" pitchFamily="34" charset="0"/>
              <a:buChar char="•"/>
            </a:pPr>
            <a:endParaRPr lang="tr-TR" sz="1100" b="1" dirty="0" smtClean="0">
              <a:solidFill>
                <a:srgbClr val="1F497D"/>
              </a:solidFill>
            </a:endParaRPr>
          </a:p>
          <a:p>
            <a:pPr marL="285750" indent="-285750" algn="just">
              <a:buFont typeface="Arial" pitchFamily="34" charset="0"/>
              <a:buChar char="•"/>
            </a:pPr>
            <a:endParaRPr lang="tr-TR" sz="1100" b="1" dirty="0" smtClean="0">
              <a:solidFill>
                <a:srgbClr val="1F497D"/>
              </a:solidFill>
            </a:endParaRPr>
          </a:p>
        </p:txBody>
      </p:sp>
      <p:sp>
        <p:nvSpPr>
          <p:cNvPr id="7" name="Rectangle 9"/>
          <p:cNvSpPr/>
          <p:nvPr/>
        </p:nvSpPr>
        <p:spPr>
          <a:xfrm>
            <a:off x="4630640" y="1445003"/>
            <a:ext cx="3756462" cy="4108817"/>
          </a:xfrm>
          <a:prstGeom prst="rect">
            <a:avLst/>
          </a:prstGeom>
        </p:spPr>
        <p:txBody>
          <a:bodyPr wrap="square">
            <a:spAutoFit/>
          </a:bodyPr>
          <a:lstStyle/>
          <a:p>
            <a:pPr marL="285750" indent="-285750" algn="just">
              <a:buFont typeface="Wingdings" pitchFamily="2" charset="2"/>
              <a:buChar char="Ø"/>
            </a:pPr>
            <a:r>
              <a:rPr lang="tr-TR" sz="1300" b="1" dirty="0" smtClean="0">
                <a:solidFill>
                  <a:srgbClr val="1F497D"/>
                </a:solidFill>
              </a:rPr>
              <a:t>Sözleşmelerde «Takvim Yılı» esas alınmamalıdır. Tarafların mutabık kaldığı durumlarda kısa vadeli, dönemsel ve spot alımlara engel konulmamalıdır. </a:t>
            </a:r>
            <a:endParaRPr lang="tr-TR" sz="1300" b="1" dirty="0">
              <a:solidFill>
                <a:srgbClr val="1F497D"/>
              </a:solidFill>
            </a:endParaRPr>
          </a:p>
          <a:p>
            <a:pPr marL="285750" indent="-285750" algn="just">
              <a:buFont typeface="Wingdings" pitchFamily="2" charset="2"/>
              <a:buChar char="Ø"/>
            </a:pPr>
            <a:r>
              <a:rPr lang="tr-TR" sz="1300" b="1" dirty="0" smtClean="0">
                <a:solidFill>
                  <a:srgbClr val="1F497D"/>
                </a:solidFill>
              </a:rPr>
              <a:t>«Borçlu olmama» durumuyla ilgili yazıların sadece </a:t>
            </a:r>
            <a:r>
              <a:rPr lang="tr-TR" sz="1300" b="1" dirty="0">
                <a:solidFill>
                  <a:srgbClr val="1F497D"/>
                </a:solidFill>
              </a:rPr>
              <a:t>vadesi gelmiş borçlarla ilgili </a:t>
            </a:r>
            <a:r>
              <a:rPr lang="tr-TR" sz="1300" b="1" dirty="0" smtClean="0">
                <a:solidFill>
                  <a:srgbClr val="1F497D"/>
                </a:solidFill>
              </a:rPr>
              <a:t>olduğunu açıklığa kavuşturulmalıdır.</a:t>
            </a:r>
            <a:endParaRPr lang="tr-TR" sz="1300" b="1" dirty="0">
              <a:solidFill>
                <a:srgbClr val="1F497D"/>
              </a:solidFill>
            </a:endParaRPr>
          </a:p>
          <a:p>
            <a:pPr marL="285750" indent="-285750" algn="just">
              <a:buFont typeface="Wingdings" pitchFamily="2" charset="2"/>
              <a:buChar char="Ø"/>
            </a:pPr>
            <a:r>
              <a:rPr lang="tr-TR" sz="1300" b="1" dirty="0" smtClean="0">
                <a:solidFill>
                  <a:srgbClr val="1F497D"/>
                </a:solidFill>
              </a:rPr>
              <a:t>Dağıtım </a:t>
            </a:r>
            <a:r>
              <a:rPr lang="tr-TR" sz="1300" b="1" dirty="0">
                <a:solidFill>
                  <a:srgbClr val="1F497D"/>
                </a:solidFill>
              </a:rPr>
              <a:t>Şirketleri’nin ihaleler ve mevzuatın izin verdiği  çerçevede sunabilecekleri yan hizmetler ve bunların tarifeleri açıklığa </a:t>
            </a:r>
            <a:r>
              <a:rPr lang="tr-TR" sz="1300" b="1" dirty="0" smtClean="0">
                <a:solidFill>
                  <a:srgbClr val="1F497D"/>
                </a:solidFill>
              </a:rPr>
              <a:t>kavuşturulmalıdır.</a:t>
            </a:r>
          </a:p>
          <a:p>
            <a:pPr marL="285750" indent="-285750" algn="just">
              <a:buFont typeface="Wingdings" pitchFamily="2" charset="2"/>
              <a:buChar char="Ø"/>
            </a:pPr>
            <a:r>
              <a:rPr lang="tr-TR" sz="1300" b="1" dirty="0" smtClean="0">
                <a:solidFill>
                  <a:srgbClr val="1F497D"/>
                </a:solidFill>
              </a:rPr>
              <a:t>Acil Durumlarda  Dağıtım Şirketi yanında Tedarikçilerin </a:t>
            </a:r>
            <a:r>
              <a:rPr lang="tr-TR" sz="1300" b="1" dirty="0">
                <a:solidFill>
                  <a:srgbClr val="1F497D"/>
                </a:solidFill>
              </a:rPr>
              <a:t>de sorumlu tutulamayacağının </a:t>
            </a:r>
            <a:r>
              <a:rPr lang="tr-TR" sz="1300" b="1" dirty="0" smtClean="0">
                <a:solidFill>
                  <a:srgbClr val="1F497D"/>
                </a:solidFill>
              </a:rPr>
              <a:t>belirtilmesi gerekmektedir.</a:t>
            </a:r>
            <a:endParaRPr lang="tr-TR" sz="1300" b="1" dirty="0">
              <a:solidFill>
                <a:srgbClr val="1F497D"/>
              </a:solidFill>
            </a:endParaRPr>
          </a:p>
          <a:p>
            <a:pPr marL="285750" indent="-285750" algn="just">
              <a:buFont typeface="Wingdings" pitchFamily="2" charset="2"/>
              <a:buChar char="Ø"/>
            </a:pPr>
            <a:r>
              <a:rPr lang="tr-TR" sz="1300" b="1" dirty="0" smtClean="0">
                <a:solidFill>
                  <a:srgbClr val="1F497D"/>
                </a:solidFill>
              </a:rPr>
              <a:t>Tedarikçi değiştirme ve </a:t>
            </a:r>
            <a:r>
              <a:rPr lang="tr-TR" sz="1300" b="1" dirty="0" smtClean="0">
                <a:solidFill>
                  <a:srgbClr val="1F497D"/>
                </a:solidFill>
                <a:effectLst>
                  <a:outerShdw blurRad="38100" dist="38100" dir="2700000" algn="tl">
                    <a:srgbClr val="000000">
                      <a:alpha val="43137"/>
                    </a:srgbClr>
                  </a:outerShdw>
                </a:effectLst>
              </a:rPr>
              <a:t>sisteme ilk kez bağlanma süreçlerine </a:t>
            </a:r>
            <a:r>
              <a:rPr lang="tr-TR" sz="1300" b="1" dirty="0" smtClean="0">
                <a:solidFill>
                  <a:srgbClr val="1F497D"/>
                </a:solidFill>
              </a:rPr>
              <a:t>ilişkin süreç detaylarına ilişkin bir Serbest Tüketici Yönetmeliği hazırlanmalı ve dağıtım şirketlerinin mevcut durumlarını engelleyici yönde kullanmalarının önüne geçilmelidir.</a:t>
            </a:r>
            <a:endParaRPr lang="tr-TR" sz="1400" dirty="0" smtClean="0">
              <a:solidFill>
                <a:srgbClr val="1F497D"/>
              </a:solidFill>
            </a:endParaRPr>
          </a:p>
          <a:p>
            <a:pPr algn="just"/>
            <a:endParaRPr lang="tr-TR" sz="1400" dirty="0">
              <a:solidFill>
                <a:srgbClr val="1F497D"/>
              </a:solidFill>
            </a:endParaRPr>
          </a:p>
        </p:txBody>
      </p:sp>
      <p:sp>
        <p:nvSpPr>
          <p:cNvPr id="8" name="TextBox 12"/>
          <p:cNvSpPr txBox="1"/>
          <p:nvPr/>
        </p:nvSpPr>
        <p:spPr>
          <a:xfrm>
            <a:off x="84516" y="5528315"/>
            <a:ext cx="9089572" cy="784830"/>
          </a:xfrm>
          <a:prstGeom prst="rect">
            <a:avLst/>
          </a:prstGeom>
          <a:noFill/>
        </p:spPr>
        <p:txBody>
          <a:bodyPr wrap="square" rtlCol="0">
            <a:spAutoFit/>
          </a:bodyPr>
          <a:lstStyle>
            <a:defPPr>
              <a:defRPr lang="en-US"/>
            </a:defPPr>
            <a:lvl1pPr algn="ctr">
              <a:defRPr sz="1600" i="1">
                <a:solidFill>
                  <a:schemeClr val="tx2"/>
                </a:solidFill>
              </a:defRPr>
            </a:lvl1pPr>
            <a:lvl2pPr marL="0" lvl="1" algn="ctr">
              <a:defRPr sz="1600" b="1" i="1">
                <a:solidFill>
                  <a:schemeClr val="tx2"/>
                </a:solidFill>
              </a:defRPr>
            </a:lvl2pPr>
          </a:lstStyle>
          <a:p>
            <a:pPr lvl="1"/>
            <a:r>
              <a:rPr lang="tr-TR" sz="1300" dirty="0" smtClean="0">
                <a:solidFill>
                  <a:srgbClr val="1F497D"/>
                </a:solidFill>
                <a:effectLst>
                  <a:outerShdw blurRad="38100" dist="38100" dir="2700000" algn="tl">
                    <a:srgbClr val="000000">
                      <a:alpha val="43137"/>
                    </a:srgbClr>
                  </a:outerShdw>
                </a:effectLst>
              </a:rPr>
              <a:t>4169 Sayılı Kurul Kararı ile getirilen düzenlemeler piyasa işleyişinde karışıklığa </a:t>
            </a:r>
          </a:p>
          <a:p>
            <a:pPr lvl="1"/>
            <a:r>
              <a:rPr lang="tr-TR" sz="1300" dirty="0" smtClean="0">
                <a:solidFill>
                  <a:srgbClr val="1F497D"/>
                </a:solidFill>
                <a:effectLst>
                  <a:outerShdw blurRad="38100" dist="38100" dir="2700000" algn="tl">
                    <a:srgbClr val="000000">
                      <a:alpha val="43137"/>
                    </a:srgbClr>
                  </a:outerShdw>
                </a:effectLst>
              </a:rPr>
              <a:t>sebep olmayacak şekilde açıklayıcı ve düzeltici ek düzenlemelerle desteklenmelidir</a:t>
            </a:r>
            <a:r>
              <a:rPr lang="tr-TR" dirty="0" smtClean="0">
                <a:solidFill>
                  <a:srgbClr val="1F497D"/>
                </a:solidFill>
                <a:effectLst>
                  <a:outerShdw blurRad="38100" dist="38100" dir="2700000" algn="tl">
                    <a:srgbClr val="000000">
                      <a:alpha val="43137"/>
                    </a:srgbClr>
                  </a:outerShdw>
                </a:effectLst>
              </a:rPr>
              <a:t>.</a:t>
            </a:r>
            <a:endParaRPr lang="tr-TR" dirty="0">
              <a:solidFill>
                <a:srgbClr val="1F497D"/>
              </a:solidFill>
              <a:effectLst>
                <a:outerShdw blurRad="38100" dist="38100" dir="2700000" algn="tl">
                  <a:srgbClr val="000000">
                    <a:alpha val="43137"/>
                  </a:srgbClr>
                </a:outerShdw>
              </a:effectLst>
            </a:endParaRPr>
          </a:p>
          <a:p>
            <a:endParaRPr lang="tr-TR" dirty="0">
              <a:solidFill>
                <a:srgbClr val="1F497D"/>
              </a:solidFill>
            </a:endParaRPr>
          </a:p>
        </p:txBody>
      </p:sp>
      <p:sp>
        <p:nvSpPr>
          <p:cNvPr id="9"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rgbClr val="1F497D"/>
                </a:solidFill>
                <a:effectLst>
                  <a:outerShdw blurRad="38100" dist="38100" dir="2700000" algn="tl">
                    <a:srgbClr val="000000">
                      <a:alpha val="43137"/>
                    </a:srgbClr>
                  </a:outerShdw>
                </a:effectLst>
              </a:rPr>
              <a:t>Serbest Tüketici &amp; Taşıma Teslim Sözleşmeleri</a:t>
            </a:r>
            <a:endParaRPr lang="tr-TR" sz="1600" b="1" i="1"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5773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Aylık Ölçülen Serbest Tüketiciler (AÖST)</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tr-TR" sz="2000" b="1" dirty="0">
              <a:solidFill>
                <a:schemeClr val="tx2"/>
              </a:solidFill>
            </a:endParaRPr>
          </a:p>
        </p:txBody>
      </p:sp>
      <p:sp>
        <p:nvSpPr>
          <p:cNvPr id="11" name="Rectangle 3"/>
          <p:cNvSpPr/>
          <p:nvPr/>
        </p:nvSpPr>
        <p:spPr>
          <a:xfrm>
            <a:off x="475888" y="1002958"/>
            <a:ext cx="4248472" cy="584775"/>
          </a:xfrm>
          <a:prstGeom prst="rect">
            <a:avLst/>
          </a:prstGeom>
        </p:spPr>
        <p:txBody>
          <a:bodyPr wrap="square">
            <a:spAutoFit/>
          </a:bodyPr>
          <a:lstStyle/>
          <a:p>
            <a:pPr marL="273050" lvl="1"/>
            <a:r>
              <a:rPr lang="tr-TR" sz="3200" i="1" dirty="0">
                <a:solidFill>
                  <a:schemeClr val="tx2"/>
                </a:solidFill>
              </a:rPr>
              <a:t>AVRUPA </a:t>
            </a:r>
            <a:r>
              <a:rPr lang="tr-TR" sz="3200" i="1" dirty="0" smtClean="0">
                <a:solidFill>
                  <a:schemeClr val="tx2"/>
                </a:solidFill>
              </a:rPr>
              <a:t>ÖRNEKLERİ </a:t>
            </a:r>
            <a:endParaRPr lang="tr-TR" sz="3200" i="1" dirty="0">
              <a:solidFill>
                <a:schemeClr val="tx2"/>
              </a:solidFill>
            </a:endParaRPr>
          </a:p>
        </p:txBody>
      </p:sp>
      <p:sp>
        <p:nvSpPr>
          <p:cNvPr id="12"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graphicFrame>
        <p:nvGraphicFramePr>
          <p:cNvPr id="13" name="Content Placeholder 3"/>
          <p:cNvGraphicFramePr>
            <a:graphicFrameLocks/>
          </p:cNvGraphicFramePr>
          <p:nvPr>
            <p:extLst>
              <p:ext uri="{D42A27DB-BD31-4B8C-83A1-F6EECF244321}">
                <p14:modId xmlns:p14="http://schemas.microsoft.com/office/powerpoint/2010/main" val="32840366"/>
              </p:ext>
            </p:extLst>
          </p:nvPr>
        </p:nvGraphicFramePr>
        <p:xfrm>
          <a:off x="454536" y="2060848"/>
          <a:ext cx="8229600" cy="1922408"/>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dirty="0" smtClean="0"/>
                        <a:t>ÜLKE</a:t>
                      </a:r>
                      <a:endParaRPr lang="tr-TR" dirty="0"/>
                    </a:p>
                  </a:txBody>
                  <a:tcPr/>
                </a:tc>
                <a:tc>
                  <a:txBody>
                    <a:bodyPr/>
                    <a:lstStyle/>
                    <a:p>
                      <a:r>
                        <a:rPr lang="tr-TR" dirty="0" smtClean="0"/>
                        <a:t>NDM SINIRI (SM3)</a:t>
                      </a:r>
                      <a:endParaRPr lang="tr-TR" dirty="0"/>
                    </a:p>
                  </a:txBody>
                  <a:tcPr/>
                </a:tc>
              </a:tr>
              <a:tr h="370840">
                <a:tc>
                  <a:txBody>
                    <a:bodyPr/>
                    <a:lstStyle/>
                    <a:p>
                      <a:r>
                        <a:rPr lang="tr-TR" dirty="0" smtClean="0"/>
                        <a:t>İRLANDA</a:t>
                      </a:r>
                      <a:endParaRPr lang="tr-TR" dirty="0"/>
                    </a:p>
                  </a:txBody>
                  <a:tcPr/>
                </a:tc>
                <a:tc>
                  <a:txBody>
                    <a:bodyPr/>
                    <a:lstStyle/>
                    <a:p>
                      <a:r>
                        <a:rPr lang="tr-TR" dirty="0" smtClean="0"/>
                        <a:t>NDM &lt; 520.000</a:t>
                      </a:r>
                      <a:endParaRPr lang="tr-TR" dirty="0"/>
                    </a:p>
                  </a:txBody>
                  <a:tcPr/>
                </a:tc>
              </a:tr>
              <a:tr h="439048">
                <a:tc>
                  <a:txBody>
                    <a:bodyPr/>
                    <a:lstStyle/>
                    <a:p>
                      <a:r>
                        <a:rPr lang="tr-TR" dirty="0" smtClean="0"/>
                        <a:t>İNGİLTERE</a:t>
                      </a:r>
                      <a:endParaRPr lang="tr-TR" dirty="0"/>
                    </a:p>
                  </a:txBody>
                  <a:tcPr/>
                </a:tc>
                <a:tc>
                  <a:txBody>
                    <a:bodyPr/>
                    <a:lstStyle/>
                    <a:p>
                      <a:r>
                        <a:rPr lang="tr-TR" dirty="0" smtClean="0"/>
                        <a:t>NDM &lt; 68.000</a:t>
                      </a:r>
                      <a:endParaRPr lang="tr-TR" dirty="0"/>
                    </a:p>
                  </a:txBody>
                  <a:tcPr/>
                </a:tc>
              </a:tr>
              <a:tr h="370840">
                <a:tc>
                  <a:txBody>
                    <a:bodyPr/>
                    <a:lstStyle/>
                    <a:p>
                      <a:r>
                        <a:rPr lang="tr-TR" dirty="0" smtClean="0"/>
                        <a:t>AVUSTURYA*</a:t>
                      </a:r>
                      <a:endParaRPr lang="tr-TR" dirty="0"/>
                    </a:p>
                  </a:txBody>
                  <a:tcPr/>
                </a:tc>
                <a:tc>
                  <a:txBody>
                    <a:bodyPr/>
                    <a:lstStyle/>
                    <a:p>
                      <a:r>
                        <a:rPr lang="tr-TR" dirty="0" smtClean="0"/>
                        <a:t>NDM &lt;</a:t>
                      </a:r>
                      <a:r>
                        <a:rPr lang="tr-TR" baseline="0" dirty="0" smtClean="0"/>
                        <a:t> 38.000</a:t>
                      </a:r>
                      <a:endParaRPr lang="tr-TR" dirty="0"/>
                    </a:p>
                  </a:txBody>
                  <a:tcPr/>
                </a:tc>
              </a:tr>
              <a:tr h="370840">
                <a:tc>
                  <a:txBody>
                    <a:bodyPr/>
                    <a:lstStyle/>
                    <a:p>
                      <a:r>
                        <a:rPr lang="tr-TR" dirty="0" smtClean="0"/>
                        <a:t>DANİMARKA</a:t>
                      </a:r>
                      <a:endParaRPr lang="tr-TR" dirty="0"/>
                    </a:p>
                  </a:txBody>
                  <a:tcPr/>
                </a:tc>
                <a:tc>
                  <a:txBody>
                    <a:bodyPr/>
                    <a:lstStyle/>
                    <a:p>
                      <a:r>
                        <a:rPr lang="tr-TR" dirty="0" smtClean="0"/>
                        <a:t>NDM &lt; 300.000</a:t>
                      </a:r>
                      <a:endParaRPr lang="tr-TR" dirty="0"/>
                    </a:p>
                  </a:txBody>
                  <a:tcPr/>
                </a:tc>
              </a:tr>
            </a:tbl>
          </a:graphicData>
        </a:graphic>
      </p:graphicFrame>
      <p:sp>
        <p:nvSpPr>
          <p:cNvPr id="14" name="Rectangle 3"/>
          <p:cNvSpPr/>
          <p:nvPr/>
        </p:nvSpPr>
        <p:spPr>
          <a:xfrm>
            <a:off x="602392" y="4221088"/>
            <a:ext cx="8084408" cy="584775"/>
          </a:xfrm>
          <a:prstGeom prst="rect">
            <a:avLst/>
          </a:prstGeom>
        </p:spPr>
        <p:txBody>
          <a:bodyPr wrap="square">
            <a:spAutoFit/>
          </a:bodyPr>
          <a:lstStyle/>
          <a:p>
            <a:pPr marL="285750" indent="-285750" algn="just">
              <a:buFontTx/>
              <a:buChar char="-"/>
            </a:pPr>
            <a:r>
              <a:rPr lang="tr-TR" sz="1600" i="1" dirty="0" smtClean="0">
                <a:solidFill>
                  <a:schemeClr val="tx2"/>
                </a:solidFill>
              </a:rPr>
              <a:t>Almanya ve Avusturya’da DM ve NDM yerine </a:t>
            </a:r>
            <a:r>
              <a:rPr lang="tr-TR" sz="1600" i="1" dirty="0">
                <a:solidFill>
                  <a:schemeClr val="tx2"/>
                </a:solidFill>
              </a:rPr>
              <a:t>RLM(</a:t>
            </a:r>
            <a:r>
              <a:rPr lang="tr-TR" sz="1600" i="1" dirty="0" err="1">
                <a:solidFill>
                  <a:schemeClr val="tx2"/>
                </a:solidFill>
              </a:rPr>
              <a:t>metered</a:t>
            </a:r>
            <a:r>
              <a:rPr lang="tr-TR" sz="1600" i="1" dirty="0">
                <a:solidFill>
                  <a:schemeClr val="tx2"/>
                </a:solidFill>
              </a:rPr>
              <a:t> </a:t>
            </a:r>
            <a:r>
              <a:rPr lang="tr-TR" sz="1600" i="1" dirty="0" err="1">
                <a:solidFill>
                  <a:schemeClr val="tx2"/>
                </a:solidFill>
              </a:rPr>
              <a:t>end</a:t>
            </a:r>
            <a:r>
              <a:rPr lang="tr-TR" sz="1600" i="1" dirty="0">
                <a:solidFill>
                  <a:schemeClr val="tx2"/>
                </a:solidFill>
              </a:rPr>
              <a:t> </a:t>
            </a:r>
            <a:r>
              <a:rPr lang="tr-TR" sz="1600" i="1" dirty="0" err="1">
                <a:solidFill>
                  <a:schemeClr val="tx2"/>
                </a:solidFill>
              </a:rPr>
              <a:t>consumers</a:t>
            </a:r>
            <a:r>
              <a:rPr lang="tr-TR" sz="1600" i="1" dirty="0">
                <a:solidFill>
                  <a:schemeClr val="tx2"/>
                </a:solidFill>
              </a:rPr>
              <a:t>) ve SLP (</a:t>
            </a:r>
            <a:r>
              <a:rPr lang="tr-TR" sz="1600" i="1" dirty="0" err="1">
                <a:solidFill>
                  <a:schemeClr val="tx2"/>
                </a:solidFill>
              </a:rPr>
              <a:t>standard</a:t>
            </a:r>
            <a:r>
              <a:rPr lang="tr-TR" sz="1600" i="1" dirty="0">
                <a:solidFill>
                  <a:schemeClr val="tx2"/>
                </a:solidFill>
              </a:rPr>
              <a:t> </a:t>
            </a:r>
            <a:r>
              <a:rPr lang="tr-TR" sz="1600" i="1" dirty="0" err="1">
                <a:solidFill>
                  <a:schemeClr val="tx2"/>
                </a:solidFill>
              </a:rPr>
              <a:t>load</a:t>
            </a:r>
            <a:r>
              <a:rPr lang="tr-TR" sz="1600" i="1" dirty="0">
                <a:solidFill>
                  <a:schemeClr val="tx2"/>
                </a:solidFill>
              </a:rPr>
              <a:t> profile) kavramları </a:t>
            </a:r>
            <a:r>
              <a:rPr lang="tr-TR" sz="1600" i="1" dirty="0" smtClean="0">
                <a:solidFill>
                  <a:schemeClr val="tx2"/>
                </a:solidFill>
              </a:rPr>
              <a:t>yer almaktadır.</a:t>
            </a:r>
            <a:endParaRPr lang="tr-TR" sz="1600" i="1" dirty="0">
              <a:solidFill>
                <a:schemeClr val="tx2"/>
              </a:solidFill>
            </a:endParaRPr>
          </a:p>
        </p:txBody>
      </p:sp>
    </p:spTree>
    <p:extLst>
      <p:ext uri="{BB962C8B-B14F-4D97-AF65-F5344CB8AC3E}">
        <p14:creationId xmlns:p14="http://schemas.microsoft.com/office/powerpoint/2010/main" val="125423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Aylık Ölçülen Serbest Tüketiciler (AÖST)</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tr-TR" sz="2000" b="1" dirty="0">
              <a:solidFill>
                <a:schemeClr val="tx2"/>
              </a:solidFill>
            </a:endParaRPr>
          </a:p>
        </p:txBody>
      </p:sp>
      <p:sp>
        <p:nvSpPr>
          <p:cNvPr id="6" name="Rectangle 8"/>
          <p:cNvSpPr/>
          <p:nvPr/>
        </p:nvSpPr>
        <p:spPr>
          <a:xfrm>
            <a:off x="457200" y="1439196"/>
            <a:ext cx="3682752" cy="3970318"/>
          </a:xfrm>
          <a:prstGeom prst="rect">
            <a:avLst/>
          </a:prstGeom>
        </p:spPr>
        <p:txBody>
          <a:bodyPr wrap="square">
            <a:spAutoFit/>
          </a:bodyPr>
          <a:lstStyle/>
          <a:p>
            <a:pPr marL="285750" lvl="1" indent="-285750" algn="just">
              <a:buFont typeface="Wingdings" pitchFamily="2" charset="2"/>
              <a:buChar char="Ø"/>
            </a:pPr>
            <a:r>
              <a:rPr lang="tr-TR" b="1" dirty="0">
                <a:solidFill>
                  <a:schemeClr val="tx2"/>
                </a:solidFill>
              </a:rPr>
              <a:t>Serbest tüketici limitinin sürekli </a:t>
            </a:r>
            <a:r>
              <a:rPr lang="tr-TR" b="1" dirty="0" smtClean="0">
                <a:solidFill>
                  <a:schemeClr val="tx2"/>
                </a:solidFill>
              </a:rPr>
              <a:t>düşürülmesinin piyasa </a:t>
            </a:r>
            <a:r>
              <a:rPr lang="tr-TR" b="1" dirty="0">
                <a:solidFill>
                  <a:schemeClr val="tx2"/>
                </a:solidFill>
              </a:rPr>
              <a:t>serbestliğine pozitif </a:t>
            </a:r>
            <a:r>
              <a:rPr lang="tr-TR" b="1" dirty="0" smtClean="0">
                <a:solidFill>
                  <a:schemeClr val="tx2"/>
                </a:solidFill>
              </a:rPr>
              <a:t>etkisi düşük olmaktadır.*</a:t>
            </a:r>
          </a:p>
          <a:p>
            <a:pPr marL="0" lvl="1" algn="just"/>
            <a:endParaRPr lang="tr-TR" b="1" dirty="0" smtClean="0">
              <a:solidFill>
                <a:schemeClr val="tx2"/>
              </a:solidFill>
            </a:endParaRPr>
          </a:p>
          <a:p>
            <a:pPr marL="285750" indent="-285750" algn="just">
              <a:buFont typeface="Wingdings" pitchFamily="2" charset="2"/>
              <a:buChar char="Ø"/>
            </a:pPr>
            <a:r>
              <a:rPr lang="tr-TR" b="1" dirty="0" smtClean="0">
                <a:solidFill>
                  <a:schemeClr val="tx2"/>
                </a:solidFill>
              </a:rPr>
              <a:t>Dağıtım şirketlerinin tedarik opsiyonları kısıtlanabilmektedir.</a:t>
            </a:r>
          </a:p>
          <a:p>
            <a:pPr algn="just"/>
            <a:endParaRPr lang="tr-TR" b="1" dirty="0" smtClean="0">
              <a:solidFill>
                <a:schemeClr val="tx2"/>
              </a:solidFill>
            </a:endParaRPr>
          </a:p>
          <a:p>
            <a:pPr marL="285750" indent="-285750" algn="just">
              <a:buFont typeface="Wingdings" pitchFamily="2" charset="2"/>
              <a:buChar char="Ø"/>
            </a:pPr>
            <a:r>
              <a:rPr lang="tr-TR" b="1" dirty="0" smtClean="0">
                <a:solidFill>
                  <a:schemeClr val="tx2"/>
                </a:solidFill>
              </a:rPr>
              <a:t>İlgili Kurul Kararı ile serbest tüketicilerin yapmak zorunda kalacakları yatırım miktarı tedarikçi değiştirmeleri ile sağlayacakları avantajın önüne geçmektedir. </a:t>
            </a:r>
          </a:p>
        </p:txBody>
      </p:sp>
      <p:sp>
        <p:nvSpPr>
          <p:cNvPr id="7" name="Rectangle 10"/>
          <p:cNvSpPr/>
          <p:nvPr/>
        </p:nvSpPr>
        <p:spPr>
          <a:xfrm>
            <a:off x="4572000" y="1530146"/>
            <a:ext cx="4114800" cy="1200329"/>
          </a:xfrm>
          <a:prstGeom prst="rect">
            <a:avLst/>
          </a:prstGeom>
        </p:spPr>
        <p:txBody>
          <a:bodyPr wrap="square">
            <a:spAutoFit/>
          </a:bodyPr>
          <a:lstStyle/>
          <a:p>
            <a:pPr marL="285750" indent="-285750" algn="just">
              <a:buFont typeface="Wingdings" pitchFamily="2" charset="2"/>
              <a:buChar char="Ø"/>
            </a:pPr>
            <a:r>
              <a:rPr lang="tr-TR" sz="1200" b="1" dirty="0">
                <a:solidFill>
                  <a:schemeClr val="tx2"/>
                </a:solidFill>
              </a:rPr>
              <a:t>Elektrik piyasasında olduğu gibi </a:t>
            </a:r>
            <a:r>
              <a:rPr lang="tr-TR" sz="1200" b="1" u="sng" dirty="0">
                <a:solidFill>
                  <a:schemeClr val="tx2"/>
                </a:solidFill>
              </a:rPr>
              <a:t>Aylık </a:t>
            </a:r>
            <a:r>
              <a:rPr lang="tr-TR" sz="1200" b="1" u="sng" dirty="0" smtClean="0">
                <a:solidFill>
                  <a:schemeClr val="tx2"/>
                </a:solidFill>
              </a:rPr>
              <a:t>Ölçülen </a:t>
            </a:r>
            <a:r>
              <a:rPr lang="tr-TR" sz="1200" b="1" u="sng" dirty="0">
                <a:solidFill>
                  <a:schemeClr val="tx2"/>
                </a:solidFill>
              </a:rPr>
              <a:t>(Günlük Sayacı </a:t>
            </a:r>
            <a:r>
              <a:rPr lang="tr-TR" sz="1200" b="1" u="sng" dirty="0" smtClean="0">
                <a:solidFill>
                  <a:schemeClr val="tx2"/>
                </a:solidFill>
              </a:rPr>
              <a:t>Ölçülmeyen – NDM</a:t>
            </a:r>
            <a:r>
              <a:rPr lang="tr-TR" sz="1200" b="1" u="sng" dirty="0">
                <a:solidFill>
                  <a:schemeClr val="tx2"/>
                </a:solidFill>
              </a:rPr>
              <a:t>) </a:t>
            </a:r>
            <a:r>
              <a:rPr lang="tr-TR" sz="1200" b="1" u="sng" dirty="0" smtClean="0">
                <a:solidFill>
                  <a:schemeClr val="tx2"/>
                </a:solidFill>
              </a:rPr>
              <a:t>Müşteri </a:t>
            </a:r>
            <a:r>
              <a:rPr lang="tr-TR" sz="1200" b="1" u="sng" dirty="0">
                <a:solidFill>
                  <a:schemeClr val="tx2"/>
                </a:solidFill>
              </a:rPr>
              <a:t>tipi </a:t>
            </a:r>
            <a:r>
              <a:rPr lang="tr-TR" sz="1200" b="1" dirty="0">
                <a:solidFill>
                  <a:schemeClr val="tx2"/>
                </a:solidFill>
              </a:rPr>
              <a:t>(300.000 m</a:t>
            </a:r>
            <a:r>
              <a:rPr lang="tr-TR" sz="1200" b="1" baseline="30000" dirty="0">
                <a:solidFill>
                  <a:schemeClr val="tx2"/>
                </a:solidFill>
              </a:rPr>
              <a:t>3</a:t>
            </a:r>
            <a:r>
              <a:rPr lang="tr-TR" sz="1200" b="1" dirty="0">
                <a:solidFill>
                  <a:schemeClr val="tx2"/>
                </a:solidFill>
              </a:rPr>
              <a:t> altı, ticarethane  vb. kırılımlarla aylık okuma sağlanarak) </a:t>
            </a:r>
            <a:r>
              <a:rPr lang="tr-TR" sz="1200" b="1" dirty="0" smtClean="0">
                <a:solidFill>
                  <a:schemeClr val="tx2"/>
                </a:solidFill>
              </a:rPr>
              <a:t>tanımlanmalıdır.</a:t>
            </a:r>
          </a:p>
          <a:p>
            <a:pPr marL="285750" indent="-285750" algn="just">
              <a:buFont typeface="Wingdings" pitchFamily="2" charset="2"/>
              <a:buChar char="Ø"/>
            </a:pPr>
            <a:r>
              <a:rPr lang="tr-TR" sz="1200" b="1" u="sng" dirty="0" smtClean="0">
                <a:solidFill>
                  <a:schemeClr val="tx2"/>
                </a:solidFill>
              </a:rPr>
              <a:t>Yüksek bedelli  yatırımların </a:t>
            </a:r>
            <a:r>
              <a:rPr lang="tr-TR" sz="1200" b="1" u="sng" dirty="0">
                <a:solidFill>
                  <a:schemeClr val="tx2"/>
                </a:solidFill>
              </a:rPr>
              <a:t>serbestleşmeye engel olmaması</a:t>
            </a:r>
            <a:r>
              <a:rPr lang="tr-TR" sz="1200" b="1" dirty="0">
                <a:solidFill>
                  <a:schemeClr val="tx2"/>
                </a:solidFill>
              </a:rPr>
              <a:t> sağlanmalıdır</a:t>
            </a:r>
            <a:r>
              <a:rPr lang="tr-TR" sz="1200" b="1" dirty="0" smtClean="0">
                <a:solidFill>
                  <a:schemeClr val="tx2"/>
                </a:solidFill>
              </a:rPr>
              <a:t>.</a:t>
            </a:r>
            <a:endParaRPr lang="tr-TR" sz="1200" b="1" dirty="0">
              <a:solidFill>
                <a:schemeClr val="tx2"/>
              </a:solidFill>
            </a:endParaRPr>
          </a:p>
        </p:txBody>
      </p:sp>
      <p:sp>
        <p:nvSpPr>
          <p:cNvPr id="8" name="Metin kutusu 7"/>
          <p:cNvSpPr txBox="1"/>
          <p:nvPr/>
        </p:nvSpPr>
        <p:spPr>
          <a:xfrm>
            <a:off x="473629" y="1037926"/>
            <a:ext cx="1872208" cy="461665"/>
          </a:xfrm>
          <a:prstGeom prst="rect">
            <a:avLst/>
          </a:prstGeom>
          <a:noFill/>
        </p:spPr>
        <p:txBody>
          <a:bodyPr wrap="square" rtlCol="0">
            <a:spAutoFit/>
          </a:bodyPr>
          <a:lstStyle/>
          <a:p>
            <a:r>
              <a:rPr lang="tr-TR" sz="2400" b="1" u="sng" dirty="0" smtClean="0">
                <a:solidFill>
                  <a:schemeClr val="tx2"/>
                </a:solidFill>
              </a:rPr>
              <a:t>Sorunlar</a:t>
            </a:r>
            <a:endParaRPr lang="tr-TR" sz="2400" b="1" u="sng" dirty="0">
              <a:solidFill>
                <a:schemeClr val="tx2"/>
              </a:solidFill>
            </a:endParaRPr>
          </a:p>
        </p:txBody>
      </p:sp>
      <p:sp>
        <p:nvSpPr>
          <p:cNvPr id="9" name="Metin kutusu 8"/>
          <p:cNvSpPr txBox="1"/>
          <p:nvPr/>
        </p:nvSpPr>
        <p:spPr>
          <a:xfrm>
            <a:off x="4572000" y="1068480"/>
            <a:ext cx="2412302" cy="461665"/>
          </a:xfrm>
          <a:prstGeom prst="rect">
            <a:avLst/>
          </a:prstGeom>
          <a:noFill/>
        </p:spPr>
        <p:txBody>
          <a:bodyPr wrap="square" rtlCol="0">
            <a:spAutoFit/>
          </a:bodyPr>
          <a:lstStyle/>
          <a:p>
            <a:r>
              <a:rPr lang="tr-TR" sz="2400" b="1" u="sng" dirty="0" smtClean="0">
                <a:solidFill>
                  <a:schemeClr val="tx2"/>
                </a:solidFill>
              </a:rPr>
              <a:t>Çözüm Önerileri</a:t>
            </a:r>
            <a:endParaRPr lang="tr-TR" sz="2400" b="1" u="sng" dirty="0">
              <a:solidFill>
                <a:schemeClr val="tx2"/>
              </a:solidFill>
            </a:endParaRPr>
          </a:p>
        </p:txBody>
      </p:sp>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2807419"/>
            <a:ext cx="3962400" cy="2155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3"/>
          <p:cNvSpPr/>
          <p:nvPr/>
        </p:nvSpPr>
        <p:spPr>
          <a:xfrm>
            <a:off x="4724400" y="4869160"/>
            <a:ext cx="3962400" cy="1277273"/>
          </a:xfrm>
          <a:prstGeom prst="rect">
            <a:avLst/>
          </a:prstGeom>
        </p:spPr>
        <p:txBody>
          <a:bodyPr wrap="square">
            <a:spAutoFit/>
          </a:bodyPr>
          <a:lstStyle/>
          <a:p>
            <a:pPr marL="273050" lvl="1"/>
            <a:r>
              <a:rPr lang="tr-TR" sz="1100" i="1" dirty="0" smtClean="0"/>
              <a:t>*2009 </a:t>
            </a:r>
            <a:r>
              <a:rPr lang="tr-TR" sz="1100" i="1" dirty="0"/>
              <a:t>yılından 2010 yılına geçerken serbest tüketici olma sınırı 1.000.000 m3’ten 800.000 m3’e indirilmiştir.</a:t>
            </a:r>
          </a:p>
          <a:p>
            <a:pPr marL="273050" lvl="1"/>
            <a:r>
              <a:rPr lang="tr-TR" sz="1100" i="1" dirty="0"/>
              <a:t>2010 yılından 2011 yılına geçerken serbest tüketici olma sınırı 800.000 m3’ten 700.000 m3’e indirilmiştir.</a:t>
            </a:r>
          </a:p>
          <a:p>
            <a:pPr marL="273050" lvl="1"/>
            <a:r>
              <a:rPr lang="tr-TR" sz="1100" i="1" dirty="0" smtClean="0"/>
              <a:t>2009</a:t>
            </a:r>
            <a:r>
              <a:rPr lang="tr-TR" sz="1100" i="1" dirty="0"/>
              <a:t>, 2010 ve 2011 yıllarıında tedarikçilerden doğal gaz satın alan serbest tüketicilerin toplam serbest tüketiciler içerisindeki payı sırasıyla %17, %18, %14’tür</a:t>
            </a:r>
          </a:p>
        </p:txBody>
      </p:sp>
      <p:sp>
        <p:nvSpPr>
          <p:cNvPr id="12"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711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Aylık Ölçülen Serbest Tüketiciler (AÖST) Teknik İkincil Mevzuat Düzenlemeleri</a:t>
            </a:r>
          </a:p>
          <a:p>
            <a:pPr algn="l"/>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Ø"/>
            </a:pPr>
            <a:r>
              <a:rPr lang="tr-TR" sz="1200" b="1" dirty="0">
                <a:solidFill>
                  <a:schemeClr val="tx2"/>
                </a:solidFill>
              </a:rPr>
              <a:t>Aylık okunan serbest tüketiciler (AOST) : Yıllık tüketimi EPDK’nın belirleyeceği miktarın altında olan serbest tüketiciler.</a:t>
            </a:r>
            <a:endParaRPr lang="en-US" sz="1200" b="1" dirty="0">
              <a:solidFill>
                <a:schemeClr val="tx2"/>
              </a:solidFill>
            </a:endParaRPr>
          </a:p>
          <a:p>
            <a:pPr algn="just">
              <a:buFont typeface="Wingdings" pitchFamily="2" charset="2"/>
              <a:buChar char="Ø"/>
            </a:pPr>
            <a:r>
              <a:rPr lang="tr-TR" sz="1200" b="1" dirty="0" err="1">
                <a:solidFill>
                  <a:schemeClr val="tx2"/>
                </a:solidFill>
              </a:rPr>
              <a:t>Profillendirme</a:t>
            </a:r>
            <a:r>
              <a:rPr lang="tr-TR" sz="1200" b="1" dirty="0">
                <a:solidFill>
                  <a:schemeClr val="tx2"/>
                </a:solidFill>
              </a:rPr>
              <a:t>: Elektrik sisteminde olduğu gibi Dağıtım Şirketleri tarafından gaz yılı öncesinde tüketici profilleri oluşturulur ve EPDK tarafından onaylanır. Onaylanan profiller Dağıtım Şirketi tarafından </a:t>
            </a:r>
            <a:r>
              <a:rPr lang="tr-TR" sz="1200" b="1" dirty="0" err="1">
                <a:solidFill>
                  <a:schemeClr val="tx2"/>
                </a:solidFill>
              </a:rPr>
              <a:t>AÖST‘lere</a:t>
            </a:r>
            <a:r>
              <a:rPr lang="tr-TR" sz="1200" b="1" dirty="0">
                <a:solidFill>
                  <a:schemeClr val="tx2"/>
                </a:solidFill>
              </a:rPr>
              <a:t> atanır. Örnek: Konut profili, sanayi profili </a:t>
            </a:r>
            <a:r>
              <a:rPr lang="tr-TR" sz="1200" b="1" dirty="0" err="1">
                <a:solidFill>
                  <a:schemeClr val="tx2"/>
                </a:solidFill>
              </a:rPr>
              <a:t>vs</a:t>
            </a:r>
            <a:endParaRPr lang="en-US" sz="1200" b="1" dirty="0">
              <a:solidFill>
                <a:schemeClr val="tx2"/>
              </a:solidFill>
            </a:endParaRPr>
          </a:p>
          <a:p>
            <a:pPr algn="just">
              <a:buFont typeface="Wingdings" pitchFamily="2" charset="2"/>
              <a:buChar char="Ø"/>
            </a:pPr>
            <a:r>
              <a:rPr lang="tr-TR" sz="1200" b="1" dirty="0">
                <a:solidFill>
                  <a:schemeClr val="tx2"/>
                </a:solidFill>
              </a:rPr>
              <a:t>Tahsisatlar:</a:t>
            </a:r>
            <a:endParaRPr lang="en-US" sz="1200" b="1" dirty="0">
              <a:solidFill>
                <a:schemeClr val="tx2"/>
              </a:solidFill>
            </a:endParaRPr>
          </a:p>
          <a:p>
            <a:pPr marL="177800" algn="just">
              <a:buFont typeface="Wingdings" pitchFamily="2" charset="2"/>
              <a:buChar char="Ø"/>
            </a:pPr>
            <a:r>
              <a:rPr lang="tr-TR" sz="1200" b="1" dirty="0">
                <a:solidFill>
                  <a:schemeClr val="tx2"/>
                </a:solidFill>
              </a:rPr>
              <a:t>ST tahsisat: Sayaçta belirlenen tüketim değeri </a:t>
            </a:r>
          </a:p>
          <a:p>
            <a:pPr algn="just">
              <a:buFont typeface="Wingdings" pitchFamily="2" charset="2"/>
              <a:buChar char="Ø"/>
            </a:pPr>
            <a:r>
              <a:rPr lang="tr-TR" sz="1200" b="1" dirty="0">
                <a:solidFill>
                  <a:schemeClr val="tx2"/>
                </a:solidFill>
              </a:rPr>
              <a:t>AOST İlk Tahsisat (AOST1): İlk tahsisat, taşıtan tarafından ilgili noktanın AOST kısmına verilen programla aynı şekilde oluşturulur. Taşıtan tarafından günlük program girildiğinde ilgili gün için ilk tahsisat günün programıyla aynı olarak </a:t>
            </a:r>
            <a:r>
              <a:rPr lang="tr-TR" sz="1200" b="1" dirty="0" err="1">
                <a:solidFill>
                  <a:schemeClr val="tx2"/>
                </a:solidFill>
              </a:rPr>
              <a:t>EBT’ye</a:t>
            </a:r>
            <a:r>
              <a:rPr lang="tr-TR" sz="1200" b="1" dirty="0">
                <a:solidFill>
                  <a:schemeClr val="tx2"/>
                </a:solidFill>
              </a:rPr>
              <a:t> işlenir.</a:t>
            </a:r>
            <a:endParaRPr lang="en-US" sz="1200" b="1" dirty="0">
              <a:solidFill>
                <a:schemeClr val="tx2"/>
              </a:solidFill>
            </a:endParaRPr>
          </a:p>
          <a:p>
            <a:pPr algn="just">
              <a:buFont typeface="Wingdings" pitchFamily="2" charset="2"/>
              <a:buChar char="Ø"/>
            </a:pPr>
            <a:r>
              <a:rPr lang="tr-TR" sz="1200" b="1" dirty="0">
                <a:solidFill>
                  <a:schemeClr val="tx2"/>
                </a:solidFill>
              </a:rPr>
              <a:t>AOST Son Tahsisat(AOST2): Dağıtım bölgesi Operatörü tarafından ilgili AOST için belirlenen </a:t>
            </a:r>
            <a:r>
              <a:rPr lang="tr-TR" sz="1200" b="1" dirty="0" err="1">
                <a:solidFill>
                  <a:schemeClr val="tx2"/>
                </a:solidFill>
              </a:rPr>
              <a:t>profillendirme</a:t>
            </a:r>
            <a:r>
              <a:rPr lang="tr-TR" sz="1200" b="1" dirty="0">
                <a:solidFill>
                  <a:schemeClr val="tx2"/>
                </a:solidFill>
              </a:rPr>
              <a:t> sisteminin Aylık Ölçüm değerine uygulanması sonucunda oluşan İlk </a:t>
            </a:r>
            <a:r>
              <a:rPr lang="tr-TR" sz="1200" b="1" dirty="0" err="1">
                <a:solidFill>
                  <a:schemeClr val="tx2"/>
                </a:solidFill>
              </a:rPr>
              <a:t>Tahsisat’tan</a:t>
            </a:r>
            <a:r>
              <a:rPr lang="tr-TR" sz="1200" b="1" dirty="0">
                <a:solidFill>
                  <a:schemeClr val="tx2"/>
                </a:solidFill>
              </a:rPr>
              <a:t> farklı oluşabilecek tüketim değeri.</a:t>
            </a:r>
            <a:endParaRPr lang="en-US" sz="1200" b="1" dirty="0">
              <a:solidFill>
                <a:schemeClr val="tx2"/>
              </a:solidFill>
            </a:endParaRPr>
          </a:p>
          <a:p>
            <a:pPr algn="just">
              <a:buFont typeface="Wingdings" pitchFamily="2" charset="2"/>
              <a:buChar char="Ø"/>
            </a:pPr>
            <a:r>
              <a:rPr lang="tr-TR" sz="1200" b="1" dirty="0">
                <a:solidFill>
                  <a:schemeClr val="tx2"/>
                </a:solidFill>
              </a:rPr>
              <a:t>Evsel ilk Tahsisat(E1): Günlük evsel tüketimin ilk tahsisatı Dağıtım bölgesi giriş noktasında (DBT)  ölçülen tüketim değerinden serbest tüketicilerin ve AOST ilk tahsisatı (AOST1) çıkarılarak bulunan tüketim değeridir.</a:t>
            </a:r>
            <a:endParaRPr lang="en-US" sz="1200" b="1" dirty="0">
              <a:solidFill>
                <a:schemeClr val="tx2"/>
              </a:solidFill>
            </a:endParaRPr>
          </a:p>
          <a:p>
            <a:pPr marL="177800" algn="just">
              <a:buFont typeface="Wingdings" pitchFamily="2" charset="2"/>
              <a:buChar char="Ø"/>
            </a:pPr>
            <a:r>
              <a:rPr lang="tr-TR" sz="1200" b="1" dirty="0">
                <a:solidFill>
                  <a:schemeClr val="tx2"/>
                </a:solidFill>
              </a:rPr>
              <a:t>E1= DBT-ST-AOST1(Günlük tahsisat)</a:t>
            </a:r>
            <a:endParaRPr lang="en-US" sz="1200" b="1" dirty="0">
              <a:solidFill>
                <a:schemeClr val="tx2"/>
              </a:solidFill>
            </a:endParaRPr>
          </a:p>
          <a:p>
            <a:pPr algn="just">
              <a:buFont typeface="Wingdings" pitchFamily="2" charset="2"/>
              <a:buChar char="Ø"/>
            </a:pPr>
            <a:r>
              <a:rPr lang="tr-TR" sz="1200" b="1" dirty="0">
                <a:solidFill>
                  <a:schemeClr val="tx2"/>
                </a:solidFill>
              </a:rPr>
              <a:t>Evsel Son Tahsisat(E2): Günlük evsel tüketimin ilk tahsisatı Dağıtım bölgesi giriş noktasında (DBT)  ölçülen tüketim değerinden serbest tüketicilerin ve AOST Son tahsisatı (AOST2) çıkarılarak bulunan tüketim değeridir.</a:t>
            </a:r>
            <a:endParaRPr lang="en-US" sz="1200" b="1" dirty="0">
              <a:solidFill>
                <a:schemeClr val="tx2"/>
              </a:solidFill>
            </a:endParaRPr>
          </a:p>
          <a:p>
            <a:pPr algn="just">
              <a:buFont typeface="Wingdings" pitchFamily="2" charset="2"/>
              <a:buChar char="Ø"/>
            </a:pPr>
            <a:r>
              <a:rPr lang="tr-TR" sz="1200" b="1" dirty="0">
                <a:solidFill>
                  <a:schemeClr val="tx2"/>
                </a:solidFill>
              </a:rPr>
              <a:t>E2= DBT-ST-AOST2 (Günlük tahsisat)</a:t>
            </a:r>
          </a:p>
          <a:p>
            <a:pPr algn="just">
              <a:buFont typeface="Wingdings" pitchFamily="2" charset="2"/>
              <a:buChar char="Ø"/>
            </a:pPr>
            <a:r>
              <a:rPr lang="tr-TR" sz="1200" b="1" dirty="0">
                <a:solidFill>
                  <a:schemeClr val="tx2"/>
                </a:solidFill>
              </a:rPr>
              <a:t>Taşıtan faturaları aylık değerler belirlendikten sonra oluşturulur</a:t>
            </a:r>
            <a:r>
              <a:rPr lang="tr-TR" sz="1300" b="1" dirty="0">
                <a:solidFill>
                  <a:schemeClr val="tx2"/>
                </a:solidFill>
              </a:rPr>
              <a:t>.</a:t>
            </a:r>
            <a:endParaRPr lang="en-US" sz="1300" b="1" dirty="0">
              <a:solidFill>
                <a:schemeClr val="tx2"/>
              </a:solidFill>
            </a:endParaRPr>
          </a:p>
        </p:txBody>
      </p:sp>
      <p:graphicFrame>
        <p:nvGraphicFramePr>
          <p:cNvPr id="4" name="Table 12"/>
          <p:cNvGraphicFramePr>
            <a:graphicFrameLocks noGrp="1"/>
          </p:cNvGraphicFramePr>
          <p:nvPr>
            <p:extLst>
              <p:ext uri="{D42A27DB-BD31-4B8C-83A1-F6EECF244321}">
                <p14:modId xmlns:p14="http://schemas.microsoft.com/office/powerpoint/2010/main" val="3267639007"/>
              </p:ext>
            </p:extLst>
          </p:nvPr>
        </p:nvGraphicFramePr>
        <p:xfrm>
          <a:off x="1115616" y="5085184"/>
          <a:ext cx="5062220" cy="963930"/>
        </p:xfrm>
        <a:graphic>
          <a:graphicData uri="http://schemas.openxmlformats.org/drawingml/2006/table">
            <a:tbl>
              <a:tblPr firstRow="1" firstCol="1" bandRow="1"/>
              <a:tblGrid>
                <a:gridCol w="978535"/>
                <a:gridCol w="1021080"/>
                <a:gridCol w="1020445"/>
                <a:gridCol w="1021080"/>
                <a:gridCol w="1021080"/>
              </a:tblGrid>
              <a:tr h="0">
                <a:tc>
                  <a:txBody>
                    <a:bodyPr/>
                    <a:lstStyle/>
                    <a:p>
                      <a:pPr algn="ctr">
                        <a:lnSpc>
                          <a:spcPct val="115000"/>
                        </a:lnSpc>
                        <a:spcAft>
                          <a:spcPts val="1000"/>
                        </a:spcAft>
                      </a:pPr>
                      <a:r>
                        <a:rPr lang="en-US" sz="1100" b="1" dirty="0">
                          <a:solidFill>
                            <a:srgbClr val="1F497D"/>
                          </a:solidFill>
                          <a:effectLst/>
                          <a:latin typeface="Calibri"/>
                          <a:ea typeface="Calibri"/>
                          <a:cs typeface="Times New Roman"/>
                        </a:rPr>
                        <a:t> </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dirty="0" err="1">
                          <a:solidFill>
                            <a:srgbClr val="1F497D"/>
                          </a:solidFill>
                          <a:effectLst/>
                          <a:latin typeface="Calibri"/>
                          <a:ea typeface="Calibri"/>
                          <a:cs typeface="Times New Roman"/>
                        </a:rPr>
                        <a:t>Tarih</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a:solidFill>
                            <a:srgbClr val="1F497D"/>
                          </a:solidFill>
                          <a:effectLst/>
                          <a:latin typeface="Calibri"/>
                          <a:ea typeface="Calibri"/>
                          <a:cs typeface="Times New Roman"/>
                        </a:rPr>
                        <a:t>Program</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a:solidFill>
                            <a:srgbClr val="1F497D"/>
                          </a:solidFill>
                          <a:effectLst/>
                          <a:latin typeface="Calibri"/>
                          <a:ea typeface="Calibri"/>
                          <a:cs typeface="Times New Roman"/>
                        </a:rPr>
                        <a:t>İlk Tahsisat</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a:solidFill>
                            <a:srgbClr val="1F497D"/>
                          </a:solidFill>
                          <a:effectLst/>
                          <a:latin typeface="Calibri"/>
                          <a:ea typeface="Calibri"/>
                          <a:cs typeface="Times New Roman"/>
                        </a:rPr>
                        <a:t>Son Tahsisat</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algn="ctr">
                        <a:lnSpc>
                          <a:spcPct val="115000"/>
                        </a:lnSpc>
                        <a:spcAft>
                          <a:spcPts val="1000"/>
                        </a:spcAft>
                      </a:pPr>
                      <a:r>
                        <a:rPr lang="en-US" sz="1100" b="1">
                          <a:solidFill>
                            <a:srgbClr val="1F497D"/>
                          </a:solidFill>
                          <a:effectLst/>
                          <a:latin typeface="Calibri"/>
                          <a:ea typeface="Calibri"/>
                          <a:cs typeface="Times New Roman"/>
                        </a:rPr>
                        <a:t>A Çıkış Noktası</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a:solidFill>
                            <a:srgbClr val="1F497D"/>
                          </a:solidFill>
                          <a:effectLst/>
                          <a:latin typeface="Calibri"/>
                          <a:ea typeface="Calibri"/>
                          <a:cs typeface="Times New Roman"/>
                        </a:rPr>
                        <a:t>ST</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1000"/>
                        </a:spcAft>
                      </a:pPr>
                      <a:r>
                        <a:rPr lang="en-US" sz="1100" b="1" dirty="0">
                          <a:solidFill>
                            <a:schemeClr val="tx2"/>
                          </a:solidFill>
                          <a:effectLst/>
                          <a:latin typeface="Calibri"/>
                          <a:ea typeface="Calibri"/>
                          <a:cs typeface="Times New Roman"/>
                        </a:rPr>
                        <a:t>2.000.000</a:t>
                      </a:r>
                      <a:endParaRPr lang="tr-TR" sz="11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a:solidFill>
                            <a:schemeClr val="tx2"/>
                          </a:solidFill>
                          <a:effectLst/>
                          <a:latin typeface="Calibri"/>
                          <a:ea typeface="Calibri"/>
                          <a:cs typeface="Times New Roman"/>
                        </a:rPr>
                        <a:t>750.000</a:t>
                      </a:r>
                      <a:endParaRPr lang="tr-TR" sz="110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a:solidFill>
                            <a:schemeClr val="tx2"/>
                          </a:solidFill>
                          <a:effectLst/>
                          <a:latin typeface="Calibri"/>
                          <a:ea typeface="Calibri"/>
                          <a:cs typeface="Times New Roman"/>
                        </a:rPr>
                        <a:t>750.000</a:t>
                      </a:r>
                      <a:endParaRPr lang="tr-TR" sz="110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tr-TR"/>
                    </a:p>
                  </a:txBody>
                  <a:tcPr/>
                </a:tc>
                <a:tc>
                  <a:txBody>
                    <a:bodyPr/>
                    <a:lstStyle/>
                    <a:p>
                      <a:pPr algn="ctr">
                        <a:lnSpc>
                          <a:spcPct val="115000"/>
                        </a:lnSpc>
                        <a:spcAft>
                          <a:spcPts val="1000"/>
                        </a:spcAft>
                      </a:pPr>
                      <a:r>
                        <a:rPr lang="en-US" sz="1100" b="1" dirty="0" err="1">
                          <a:solidFill>
                            <a:srgbClr val="1F497D"/>
                          </a:solidFill>
                          <a:effectLst/>
                          <a:latin typeface="Calibri"/>
                          <a:ea typeface="Calibri"/>
                          <a:cs typeface="Times New Roman"/>
                        </a:rPr>
                        <a:t>Evsel</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a:lnSpc>
                          <a:spcPct val="115000"/>
                        </a:lnSpc>
                        <a:spcAft>
                          <a:spcPts val="1000"/>
                        </a:spcAft>
                      </a:pPr>
                      <a:r>
                        <a:rPr lang="en-US" sz="1100" b="1" dirty="0">
                          <a:solidFill>
                            <a:schemeClr val="tx2"/>
                          </a:solidFill>
                          <a:effectLst/>
                          <a:latin typeface="Calibri"/>
                          <a:ea typeface="Calibri"/>
                          <a:cs typeface="Times New Roman"/>
                        </a:rPr>
                        <a:t>1.230.000</a:t>
                      </a:r>
                      <a:endParaRPr lang="tr-TR" sz="11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a:solidFill>
                            <a:schemeClr val="tx2"/>
                          </a:solidFill>
                          <a:effectLst/>
                          <a:latin typeface="Calibri"/>
                          <a:ea typeface="Calibri"/>
                          <a:cs typeface="Times New Roman"/>
                        </a:rPr>
                        <a:t>1.230.003</a:t>
                      </a:r>
                      <a:endParaRPr lang="tr-TR" sz="110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1000"/>
                        </a:spcAft>
                      </a:pPr>
                      <a:r>
                        <a:rPr lang="en-US" sz="1100" b="1" dirty="0">
                          <a:solidFill>
                            <a:srgbClr val="1F497D"/>
                          </a:solidFill>
                          <a:effectLst/>
                          <a:latin typeface="Calibri"/>
                          <a:ea typeface="Calibri"/>
                          <a:cs typeface="Times New Roman"/>
                        </a:rPr>
                        <a:t>A </a:t>
                      </a:r>
                      <a:r>
                        <a:rPr lang="en-US" sz="1100" b="1" dirty="0" err="1">
                          <a:solidFill>
                            <a:srgbClr val="1F497D"/>
                          </a:solidFill>
                          <a:effectLst/>
                          <a:latin typeface="Calibri"/>
                          <a:ea typeface="Calibri"/>
                          <a:cs typeface="Times New Roman"/>
                        </a:rPr>
                        <a:t>Çıkış</a:t>
                      </a:r>
                      <a:r>
                        <a:rPr lang="en-US" sz="1100" b="1" dirty="0">
                          <a:solidFill>
                            <a:srgbClr val="1F497D"/>
                          </a:solidFill>
                          <a:effectLst/>
                          <a:latin typeface="Calibri"/>
                          <a:ea typeface="Calibri"/>
                          <a:cs typeface="Times New Roman"/>
                        </a:rPr>
                        <a:t> </a:t>
                      </a:r>
                      <a:r>
                        <a:rPr lang="en-US" sz="1100" b="1" dirty="0" err="1">
                          <a:solidFill>
                            <a:srgbClr val="1F497D"/>
                          </a:solidFill>
                          <a:effectLst/>
                          <a:latin typeface="Calibri"/>
                          <a:ea typeface="Calibri"/>
                          <a:cs typeface="Times New Roman"/>
                        </a:rPr>
                        <a:t>Noktası</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dirty="0">
                          <a:solidFill>
                            <a:srgbClr val="1F497D"/>
                          </a:solidFill>
                          <a:effectLst/>
                          <a:latin typeface="Calibri"/>
                          <a:ea typeface="Calibri"/>
                          <a:cs typeface="Times New Roman"/>
                        </a:rPr>
                        <a:t>AOST</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dirty="0">
                          <a:solidFill>
                            <a:schemeClr val="tx2"/>
                          </a:solidFill>
                          <a:effectLst/>
                          <a:latin typeface="Calibri"/>
                          <a:ea typeface="Calibri"/>
                          <a:cs typeface="Times New Roman"/>
                        </a:rPr>
                        <a:t>175</a:t>
                      </a:r>
                      <a:endParaRPr lang="tr-TR" sz="11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dirty="0">
                          <a:solidFill>
                            <a:schemeClr val="tx2"/>
                          </a:solidFill>
                          <a:effectLst/>
                          <a:latin typeface="Calibri"/>
                          <a:ea typeface="Calibri"/>
                          <a:cs typeface="Times New Roman"/>
                        </a:rPr>
                        <a:t>175</a:t>
                      </a:r>
                      <a:endParaRPr lang="tr-TR" sz="11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dirty="0">
                          <a:solidFill>
                            <a:schemeClr val="tx2"/>
                          </a:solidFill>
                          <a:effectLst/>
                          <a:latin typeface="Calibri"/>
                          <a:ea typeface="Calibri"/>
                          <a:cs typeface="Times New Roman"/>
                        </a:rPr>
                        <a:t>172</a:t>
                      </a:r>
                      <a:endParaRPr lang="tr-TR" sz="11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5" name="Group 7"/>
          <p:cNvGrpSpPr/>
          <p:nvPr/>
        </p:nvGrpSpPr>
        <p:grpSpPr>
          <a:xfrm>
            <a:off x="5327282" y="5527939"/>
            <a:ext cx="2438400" cy="457200"/>
            <a:chOff x="6096000" y="5562600"/>
            <a:chExt cx="2438400" cy="457200"/>
          </a:xfrm>
        </p:grpSpPr>
        <p:sp>
          <p:nvSpPr>
            <p:cNvPr id="6" name="Right Arrow 8"/>
            <p:cNvSpPr/>
            <p:nvPr/>
          </p:nvSpPr>
          <p:spPr>
            <a:xfrm>
              <a:off x="6705600" y="5805445"/>
              <a:ext cx="762000" cy="4571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7" name="Rectangle 9"/>
            <p:cNvSpPr/>
            <p:nvPr/>
          </p:nvSpPr>
          <p:spPr>
            <a:xfrm>
              <a:off x="7620000" y="5562600"/>
              <a:ext cx="914400" cy="4572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solidFill>
                    <a:schemeClr val="tx2"/>
                  </a:solidFill>
                </a:rPr>
                <a:t>Profil sonrası değer</a:t>
              </a:r>
              <a:endParaRPr lang="en-US" sz="1000" dirty="0">
                <a:solidFill>
                  <a:schemeClr val="tx2"/>
                </a:solidFill>
              </a:endParaRPr>
            </a:p>
          </p:txBody>
        </p:sp>
        <p:sp>
          <p:nvSpPr>
            <p:cNvPr id="8" name="Oval 7"/>
            <p:cNvSpPr/>
            <p:nvPr/>
          </p:nvSpPr>
          <p:spPr>
            <a:xfrm>
              <a:off x="6096000" y="5715000"/>
              <a:ext cx="609600" cy="2286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100" dirty="0" smtClean="0">
                  <a:solidFill>
                    <a:schemeClr val="tx2"/>
                  </a:solidFill>
                </a:rPr>
                <a:t>172</a:t>
              </a:r>
              <a:endParaRPr lang="en-US" sz="1100" dirty="0">
                <a:solidFill>
                  <a:schemeClr val="tx2"/>
                </a:solidFill>
              </a:endParaRPr>
            </a:p>
          </p:txBody>
        </p:sp>
      </p:grpSp>
      <p:sp>
        <p:nvSpPr>
          <p:cNvPr id="10"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0878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Uzlaştırma Hesaplamalarında Kullanacakları Profil Hesaplamaları</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Ø"/>
            </a:pPr>
            <a:endParaRPr lang="en-US" sz="1300" b="1" dirty="0">
              <a:solidFill>
                <a:schemeClr val="tx2"/>
              </a:solidFill>
            </a:endParaRPr>
          </a:p>
        </p:txBody>
      </p:sp>
      <p:sp>
        <p:nvSpPr>
          <p:cNvPr id="4"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Ø"/>
            </a:pPr>
            <a:r>
              <a:rPr lang="tr-TR" sz="2400" b="1" dirty="0" smtClean="0">
                <a:solidFill>
                  <a:schemeClr val="tx2"/>
                </a:solidFill>
                <a:latin typeface="+mj-lt"/>
              </a:rPr>
              <a:t>Profillerin belirlenmesinde ilk olarak profili belirlenecek tüketici grupları için tüketim verileri toplanır.</a:t>
            </a:r>
          </a:p>
          <a:p>
            <a:pPr algn="just">
              <a:buFont typeface="Wingdings" pitchFamily="2" charset="2"/>
              <a:buChar char="Ø"/>
            </a:pPr>
            <a:r>
              <a:rPr lang="tr-TR" sz="2400" b="1" dirty="0" smtClean="0">
                <a:solidFill>
                  <a:schemeClr val="tx2"/>
                </a:solidFill>
                <a:latin typeface="+mj-lt"/>
              </a:rPr>
              <a:t>Elektrik piyasasındakine benzer bir yöntem uygulanarak profiller belirlenebilir.</a:t>
            </a:r>
          </a:p>
          <a:p>
            <a:pPr algn="just">
              <a:buFont typeface="Wingdings" pitchFamily="2" charset="2"/>
              <a:buChar char="Ø"/>
            </a:pPr>
            <a:r>
              <a:rPr lang="tr-TR" sz="2400" b="1" dirty="0" smtClean="0">
                <a:solidFill>
                  <a:schemeClr val="tx2"/>
                </a:solidFill>
                <a:latin typeface="+mj-lt"/>
              </a:rPr>
              <a:t>Diğer bir yöntem olarak ay sonunda okunan sayaç değerleri direk gün sayısına bölünerek günlük değerler belirlenebilir.</a:t>
            </a:r>
          </a:p>
          <a:p>
            <a:pPr algn="just">
              <a:buFont typeface="Wingdings" pitchFamily="2" charset="2"/>
              <a:buChar char="Ø"/>
            </a:pPr>
            <a:r>
              <a:rPr lang="tr-TR" sz="2400" b="1" dirty="0" smtClean="0">
                <a:solidFill>
                  <a:schemeClr val="tx2"/>
                </a:solidFill>
                <a:latin typeface="+mj-lt"/>
              </a:rPr>
              <a:t>Buradaki esas amaç </a:t>
            </a:r>
            <a:r>
              <a:rPr lang="tr-TR" sz="2400" b="1" u="sng" dirty="0" smtClean="0">
                <a:solidFill>
                  <a:schemeClr val="tx2"/>
                </a:solidFill>
                <a:latin typeface="+mj-lt"/>
              </a:rPr>
              <a:t>düşük tüketimli müşteriler için yüksek yatırım bedellerinin oluşmamasıdır.</a:t>
            </a:r>
          </a:p>
          <a:p>
            <a:pPr algn="just">
              <a:buFont typeface="Wingdings" pitchFamily="2" charset="2"/>
              <a:buChar char="Ø"/>
            </a:pPr>
            <a:r>
              <a:rPr lang="tr-TR" sz="2400" b="1" u="sng" dirty="0" smtClean="0">
                <a:solidFill>
                  <a:schemeClr val="tx2"/>
                </a:solidFill>
                <a:latin typeface="+mj-lt"/>
              </a:rPr>
              <a:t>Yüksek yatırım bedellerinin tüketicilerin serbest tüketici olmasını engelleyici bir duruma gelmemesidir.</a:t>
            </a:r>
            <a:endParaRPr lang="tr-TR" sz="2400" b="1" dirty="0">
              <a:solidFill>
                <a:schemeClr val="tx2"/>
              </a:solidFill>
              <a:latin typeface="+mj-lt"/>
            </a:endParaRPr>
          </a:p>
          <a:p>
            <a:pPr algn="just">
              <a:buFont typeface="Wingdings" pitchFamily="2" charset="2"/>
              <a:buChar char="Ø"/>
            </a:pPr>
            <a:endParaRPr lang="tr-TR" sz="2000" b="1" dirty="0" smtClean="0">
              <a:solidFill>
                <a:schemeClr val="tx2"/>
              </a:solidFill>
              <a:latin typeface="+mj-lt"/>
            </a:endParaRPr>
          </a:p>
          <a:p>
            <a:pPr marL="0" indent="0" algn="just">
              <a:buNone/>
            </a:pPr>
            <a:endParaRPr lang="tr-TR" sz="1400" dirty="0">
              <a:latin typeface="Times New Roman" pitchFamily="18" charset="0"/>
            </a:endParaRPr>
          </a:p>
          <a:p>
            <a:pPr marL="0" indent="0" algn="just">
              <a:buNone/>
            </a:pPr>
            <a:endParaRPr lang="en-US" sz="1300" b="1" dirty="0">
              <a:solidFill>
                <a:schemeClr val="tx2"/>
              </a:solidFill>
            </a:endParaRPr>
          </a:p>
        </p:txBody>
      </p:sp>
      <p:sp>
        <p:nvSpPr>
          <p:cNvPr id="5"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89980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Profillerin Hesaplanması</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80000"/>
              </a:lnSpc>
              <a:buFont typeface="Arial" pitchFamily="34" charset="0"/>
              <a:buNone/>
            </a:pPr>
            <a:endParaRPr lang="tr-TR" sz="2000" b="1" dirty="0">
              <a:solidFill>
                <a:srgbClr val="1F497D"/>
              </a:solidFill>
            </a:endParaRPr>
          </a:p>
          <a:p>
            <a:pPr algn="just">
              <a:lnSpc>
                <a:spcPct val="80000"/>
              </a:lnSpc>
              <a:buFont typeface="Wingdings" pitchFamily="2" charset="2"/>
              <a:buChar char="Ø"/>
            </a:pPr>
            <a:r>
              <a:rPr lang="tr-TR" sz="2000" b="1" dirty="0">
                <a:solidFill>
                  <a:srgbClr val="1F497D"/>
                </a:solidFill>
                <a:effectLst>
                  <a:outerShdw blurRad="38100" dist="38100" dir="2700000" algn="tl">
                    <a:srgbClr val="000000">
                      <a:alpha val="43137"/>
                    </a:srgbClr>
                  </a:outerShdw>
                </a:effectLst>
              </a:rPr>
              <a:t>ÖRNEK:</a:t>
            </a:r>
            <a:r>
              <a:rPr lang="tr-TR" sz="2000" b="1" dirty="0">
                <a:solidFill>
                  <a:srgbClr val="1F497D"/>
                </a:solidFill>
              </a:rPr>
              <a:t> Bir A Dağıtım Şirketine ait B istasyonunda ki Serbest </a:t>
            </a:r>
            <a:r>
              <a:rPr lang="tr-TR" sz="2000" b="1" dirty="0" err="1">
                <a:solidFill>
                  <a:srgbClr val="1F497D"/>
                </a:solidFill>
              </a:rPr>
              <a:t>Tüketici’ye</a:t>
            </a:r>
            <a:r>
              <a:rPr lang="tr-TR" sz="2000" b="1" dirty="0">
                <a:solidFill>
                  <a:srgbClr val="1F497D"/>
                </a:solidFill>
              </a:rPr>
              <a:t> ait toplam tüketim değerinin Ocak 2012 yılında 100.000 sm</a:t>
            </a:r>
            <a:r>
              <a:rPr lang="tr-TR" sz="2000" b="1" baseline="30000" dirty="0">
                <a:solidFill>
                  <a:srgbClr val="1F497D"/>
                </a:solidFill>
              </a:rPr>
              <a:t>3</a:t>
            </a:r>
            <a:r>
              <a:rPr lang="tr-TR" sz="2000" b="1" dirty="0">
                <a:solidFill>
                  <a:srgbClr val="1F497D"/>
                </a:solidFill>
              </a:rPr>
              <a:t>, </a:t>
            </a:r>
            <a:r>
              <a:rPr lang="tr-TR" sz="2000" b="1" dirty="0" smtClean="0">
                <a:solidFill>
                  <a:srgbClr val="1F497D"/>
                </a:solidFill>
              </a:rPr>
              <a:t>Hafta içi </a:t>
            </a:r>
            <a:r>
              <a:rPr lang="tr-TR" sz="2000" b="1" dirty="0">
                <a:solidFill>
                  <a:srgbClr val="1F497D"/>
                </a:solidFill>
              </a:rPr>
              <a:t>toplam tüketim değerinin ise 80.000 sm</a:t>
            </a:r>
            <a:r>
              <a:rPr lang="tr-TR" sz="2000" b="1" baseline="30000" dirty="0">
                <a:solidFill>
                  <a:srgbClr val="1F497D"/>
                </a:solidFill>
              </a:rPr>
              <a:t>3</a:t>
            </a:r>
            <a:r>
              <a:rPr lang="tr-TR" sz="2000" b="1" dirty="0">
                <a:solidFill>
                  <a:srgbClr val="1F497D"/>
                </a:solidFill>
              </a:rPr>
              <a:t> olduğu varsayılsın. </a:t>
            </a:r>
            <a:r>
              <a:rPr lang="tr-TR" sz="2000" b="1" dirty="0" smtClean="0">
                <a:solidFill>
                  <a:srgbClr val="1F497D"/>
                </a:solidFill>
              </a:rPr>
              <a:t>Hafta içi </a:t>
            </a:r>
            <a:r>
              <a:rPr lang="tr-TR" sz="2000" b="1" dirty="0">
                <a:solidFill>
                  <a:srgbClr val="1F497D"/>
                </a:solidFill>
              </a:rPr>
              <a:t>toplam gün sayısı ise Ocak 2012 yılında 17 gündür. </a:t>
            </a:r>
            <a:r>
              <a:rPr lang="tr-TR" sz="2000" b="1" dirty="0" smtClean="0">
                <a:solidFill>
                  <a:srgbClr val="1F497D"/>
                </a:solidFill>
              </a:rPr>
              <a:t>Hafta içine </a:t>
            </a:r>
            <a:r>
              <a:rPr lang="tr-TR" sz="2000" b="1" dirty="0">
                <a:solidFill>
                  <a:srgbClr val="1F497D"/>
                </a:solidFill>
              </a:rPr>
              <a:t>ait Profil Çarpanı aşağıdaki yönteme göre hesaplanır.</a:t>
            </a:r>
          </a:p>
          <a:p>
            <a:pPr algn="just">
              <a:lnSpc>
                <a:spcPct val="80000"/>
              </a:lnSpc>
              <a:buFont typeface="Arial" charset="0"/>
              <a:buNone/>
            </a:pPr>
            <a:r>
              <a:rPr lang="tr-TR" sz="2000" b="1" dirty="0">
                <a:solidFill>
                  <a:srgbClr val="1F497D"/>
                </a:solidFill>
              </a:rPr>
              <a:t> </a:t>
            </a:r>
            <a:endParaRPr lang="tr-TR" sz="2000" b="1" dirty="0" smtClean="0">
              <a:solidFill>
                <a:srgbClr val="1F497D"/>
              </a:solidFill>
            </a:endParaRPr>
          </a:p>
          <a:p>
            <a:pPr>
              <a:lnSpc>
                <a:spcPct val="80000"/>
              </a:lnSpc>
              <a:buFont typeface="Arial" charset="0"/>
              <a:buNone/>
            </a:pPr>
            <a:r>
              <a:rPr lang="tr-TR" sz="2000" b="1" dirty="0" smtClean="0">
                <a:solidFill>
                  <a:srgbClr val="1F497D"/>
                </a:solidFill>
              </a:rPr>
              <a:t>                                                           Hafta </a:t>
            </a:r>
            <a:r>
              <a:rPr lang="tr-TR" sz="2000" b="1" dirty="0">
                <a:solidFill>
                  <a:srgbClr val="1F497D"/>
                </a:solidFill>
              </a:rPr>
              <a:t>içi Toplam Tüketim Değeri               </a:t>
            </a:r>
          </a:p>
          <a:p>
            <a:pPr>
              <a:lnSpc>
                <a:spcPct val="80000"/>
              </a:lnSpc>
              <a:buFont typeface="Wingdings" pitchFamily="2" charset="2"/>
              <a:buChar char="Ø"/>
            </a:pPr>
            <a:r>
              <a:rPr lang="tr-TR" sz="2000" b="1" dirty="0">
                <a:solidFill>
                  <a:srgbClr val="1F497D"/>
                </a:solidFill>
              </a:rPr>
              <a:t>Ortalama Tüketim Değeri =   </a:t>
            </a:r>
          </a:p>
          <a:p>
            <a:pPr>
              <a:lnSpc>
                <a:spcPct val="80000"/>
              </a:lnSpc>
              <a:buFont typeface="Arial" charset="0"/>
              <a:buNone/>
            </a:pPr>
            <a:r>
              <a:rPr lang="tr-TR" sz="2000" b="1" dirty="0">
                <a:solidFill>
                  <a:srgbClr val="1F497D"/>
                </a:solidFill>
              </a:rPr>
              <a:t>                                                               Hafta içi Toplam Gün sayısı</a:t>
            </a:r>
          </a:p>
          <a:p>
            <a:pPr>
              <a:lnSpc>
                <a:spcPct val="80000"/>
              </a:lnSpc>
              <a:buFont typeface="Arial" charset="0"/>
              <a:buNone/>
            </a:pPr>
            <a:r>
              <a:rPr lang="tr-TR" sz="2000" b="1" dirty="0">
                <a:solidFill>
                  <a:srgbClr val="1F497D"/>
                </a:solidFill>
              </a:rPr>
              <a:t> </a:t>
            </a:r>
          </a:p>
          <a:p>
            <a:pPr>
              <a:lnSpc>
                <a:spcPct val="80000"/>
              </a:lnSpc>
              <a:buFont typeface="Arial" charset="0"/>
              <a:buNone/>
            </a:pPr>
            <a:r>
              <a:rPr lang="tr-TR" sz="2000" b="1" dirty="0">
                <a:solidFill>
                  <a:srgbClr val="1F497D"/>
                </a:solidFill>
              </a:rPr>
              <a:t>                                                      </a:t>
            </a:r>
            <a:r>
              <a:rPr lang="tr-TR" sz="2000" b="1" dirty="0" smtClean="0">
                <a:solidFill>
                  <a:srgbClr val="1F497D"/>
                </a:solidFill>
              </a:rPr>
              <a:t>            80.000</a:t>
            </a:r>
            <a:endParaRPr lang="tr-TR" sz="2000" b="1" dirty="0">
              <a:solidFill>
                <a:srgbClr val="1F497D"/>
              </a:solidFill>
            </a:endParaRPr>
          </a:p>
          <a:p>
            <a:pPr>
              <a:lnSpc>
                <a:spcPct val="80000"/>
              </a:lnSpc>
              <a:buFont typeface="Arial" charset="0"/>
              <a:buNone/>
            </a:pPr>
            <a:r>
              <a:rPr lang="tr-TR" sz="2000" b="1" dirty="0">
                <a:solidFill>
                  <a:srgbClr val="1F497D"/>
                </a:solidFill>
              </a:rPr>
              <a:t>                                              </a:t>
            </a:r>
            <a:r>
              <a:rPr lang="tr-TR" sz="2000" b="1" dirty="0" smtClean="0">
                <a:solidFill>
                  <a:srgbClr val="1F497D"/>
                </a:solidFill>
              </a:rPr>
              <a:t>        =                                = 4.705,88 </a:t>
            </a:r>
            <a:r>
              <a:rPr lang="tr-TR" sz="2000" b="1" dirty="0">
                <a:solidFill>
                  <a:srgbClr val="1F497D"/>
                </a:solidFill>
              </a:rPr>
              <a:t>sm3</a:t>
            </a:r>
          </a:p>
          <a:p>
            <a:pPr>
              <a:lnSpc>
                <a:spcPct val="80000"/>
              </a:lnSpc>
              <a:buFont typeface="Arial" charset="0"/>
              <a:buNone/>
            </a:pPr>
            <a:r>
              <a:rPr lang="tr-TR" sz="2000" b="1" dirty="0">
                <a:solidFill>
                  <a:srgbClr val="1F497D"/>
                </a:solidFill>
              </a:rPr>
              <a:t>                                                 </a:t>
            </a:r>
            <a:r>
              <a:rPr lang="tr-TR" sz="2000" b="1" dirty="0" smtClean="0">
                <a:solidFill>
                  <a:srgbClr val="1F497D"/>
                </a:solidFill>
              </a:rPr>
              <a:t>                    17</a:t>
            </a:r>
            <a:endParaRPr lang="tr-TR" sz="2000" b="1" dirty="0">
              <a:solidFill>
                <a:srgbClr val="1F497D"/>
              </a:solidFill>
            </a:endParaRPr>
          </a:p>
          <a:p>
            <a:pPr marL="0" indent="0" algn="just">
              <a:buFont typeface="Arial" pitchFamily="34" charset="0"/>
              <a:buNone/>
            </a:pPr>
            <a:endParaRPr lang="en-US" sz="1300" b="1" dirty="0">
              <a:solidFill>
                <a:srgbClr val="1F497D"/>
              </a:solidFill>
            </a:endParaRPr>
          </a:p>
        </p:txBody>
      </p:sp>
      <p:pic>
        <p:nvPicPr>
          <p:cNvPr id="4" name="Picture 2"/>
          <p:cNvPicPr>
            <a:picLocks noChangeAspect="1" noChangeArrowheads="1"/>
          </p:cNvPicPr>
          <p:nvPr/>
        </p:nvPicPr>
        <p:blipFill>
          <a:blip r:embed="rId2"/>
          <a:srcRect/>
          <a:stretch>
            <a:fillRect/>
          </a:stretch>
        </p:blipFill>
        <p:spPr bwMode="auto">
          <a:xfrm>
            <a:off x="4211960" y="3761421"/>
            <a:ext cx="2781300" cy="85725"/>
          </a:xfrm>
          <a:prstGeom prst="rect">
            <a:avLst/>
          </a:prstGeom>
          <a:noFill/>
          <a:ln w="9525">
            <a:noFill/>
            <a:miter lim="800000"/>
            <a:headEnd/>
            <a:tailEnd/>
          </a:ln>
        </p:spPr>
      </p:pic>
      <p:pic>
        <p:nvPicPr>
          <p:cNvPr id="5" name="Picture 4"/>
          <p:cNvPicPr>
            <a:picLocks noChangeAspect="1" noChangeArrowheads="1"/>
          </p:cNvPicPr>
          <p:nvPr/>
        </p:nvPicPr>
        <p:blipFill>
          <a:blip r:embed="rId3"/>
          <a:srcRect/>
          <a:stretch>
            <a:fillRect/>
          </a:stretch>
        </p:blipFill>
        <p:spPr bwMode="auto">
          <a:xfrm>
            <a:off x="4113535" y="4941168"/>
            <a:ext cx="1489075" cy="117475"/>
          </a:xfrm>
          <a:prstGeom prst="rect">
            <a:avLst/>
          </a:prstGeom>
          <a:noFill/>
          <a:ln w="9525">
            <a:noFill/>
            <a:miter lim="800000"/>
            <a:headEnd/>
            <a:tailEnd/>
          </a:ln>
        </p:spPr>
      </p:pic>
      <p:sp>
        <p:nvSpPr>
          <p:cNvPr id="6"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rgbClr val="1F497D"/>
                </a:solidFill>
                <a:effectLst>
                  <a:outerShdw blurRad="38100" dist="38100" dir="2700000" algn="tl">
                    <a:srgbClr val="000000">
                      <a:alpha val="43137"/>
                    </a:srgbClr>
                  </a:outerShdw>
                </a:effectLst>
              </a:rPr>
              <a:t>Serbest Tüketici &amp; Taşıma Teslim Sözleşmeleri</a:t>
            </a:r>
            <a:endParaRPr lang="tr-TR" sz="1600" b="1" i="1"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1782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Profillerin Hesaplanması</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609600" y="1421161"/>
            <a:ext cx="8229600" cy="3880047"/>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Font typeface="Wingdings" pitchFamily="2" charset="2"/>
              <a:buChar char="Ø"/>
            </a:pPr>
            <a:r>
              <a:rPr lang="tr-TR" sz="3000" b="1" dirty="0" smtClean="0">
                <a:solidFill>
                  <a:srgbClr val="1F497D"/>
                </a:solidFill>
              </a:rPr>
              <a:t> 4.705,88 </a:t>
            </a:r>
            <a:r>
              <a:rPr lang="tr-TR" sz="3000" b="1" dirty="0">
                <a:solidFill>
                  <a:srgbClr val="1F497D"/>
                </a:solidFill>
              </a:rPr>
              <a:t>sm</a:t>
            </a:r>
            <a:r>
              <a:rPr lang="tr-TR" sz="3000" b="1" baseline="30000" dirty="0">
                <a:solidFill>
                  <a:srgbClr val="1F497D"/>
                </a:solidFill>
              </a:rPr>
              <a:t>3</a:t>
            </a:r>
            <a:r>
              <a:rPr lang="tr-TR" sz="3000" b="1" dirty="0">
                <a:solidFill>
                  <a:srgbClr val="1F497D"/>
                </a:solidFill>
              </a:rPr>
              <a:t> </a:t>
            </a:r>
            <a:r>
              <a:rPr lang="tr-TR" sz="3000" b="1" dirty="0" smtClean="0">
                <a:solidFill>
                  <a:srgbClr val="1F497D"/>
                </a:solidFill>
              </a:rPr>
              <a:t>Hafta içine </a:t>
            </a:r>
            <a:r>
              <a:rPr lang="tr-TR" sz="3000" b="1" dirty="0">
                <a:solidFill>
                  <a:srgbClr val="1F497D"/>
                </a:solidFill>
              </a:rPr>
              <a:t>ait Ortalama Tüketim değeridir.</a:t>
            </a:r>
          </a:p>
          <a:p>
            <a:pPr>
              <a:lnSpc>
                <a:spcPct val="80000"/>
              </a:lnSpc>
              <a:buFont typeface="Arial" charset="0"/>
              <a:buNone/>
            </a:pPr>
            <a:r>
              <a:rPr lang="tr-TR" sz="3000" b="1" dirty="0">
                <a:solidFill>
                  <a:srgbClr val="1F497D"/>
                </a:solidFill>
              </a:rPr>
              <a:t> </a:t>
            </a:r>
          </a:p>
          <a:p>
            <a:pPr>
              <a:lnSpc>
                <a:spcPct val="80000"/>
              </a:lnSpc>
              <a:buFont typeface="Wingdings" pitchFamily="2" charset="2"/>
              <a:buChar char="Ø"/>
            </a:pPr>
            <a:r>
              <a:rPr lang="tr-TR" sz="3000" b="1" dirty="0" smtClean="0">
                <a:solidFill>
                  <a:srgbClr val="1F497D"/>
                </a:solidFill>
              </a:rPr>
              <a:t> Profil </a:t>
            </a:r>
            <a:r>
              <a:rPr lang="tr-TR" sz="3000" b="1" dirty="0">
                <a:solidFill>
                  <a:srgbClr val="1F497D"/>
                </a:solidFill>
              </a:rPr>
              <a:t>Çarpanı ise gün bazında aşağıdaki gibi </a:t>
            </a:r>
            <a:r>
              <a:rPr lang="tr-TR" sz="3000" b="1" dirty="0" smtClean="0">
                <a:solidFill>
                  <a:srgbClr val="1F497D"/>
                </a:solidFill>
              </a:rPr>
              <a:t>  hesaplanır</a:t>
            </a:r>
            <a:r>
              <a:rPr lang="tr-TR" sz="3000" b="1" dirty="0">
                <a:solidFill>
                  <a:srgbClr val="1F497D"/>
                </a:solidFill>
              </a:rPr>
              <a:t>; </a:t>
            </a:r>
          </a:p>
          <a:p>
            <a:pPr>
              <a:lnSpc>
                <a:spcPct val="80000"/>
              </a:lnSpc>
              <a:buFont typeface="Arial" charset="0"/>
              <a:buNone/>
            </a:pPr>
            <a:r>
              <a:rPr lang="tr-TR" sz="3000" b="1" dirty="0">
                <a:solidFill>
                  <a:srgbClr val="1F497D"/>
                </a:solidFill>
              </a:rPr>
              <a:t> </a:t>
            </a:r>
          </a:p>
          <a:p>
            <a:pPr>
              <a:lnSpc>
                <a:spcPct val="80000"/>
              </a:lnSpc>
              <a:buFont typeface="Wingdings" pitchFamily="2" charset="2"/>
              <a:buChar char="Ø"/>
            </a:pPr>
            <a:r>
              <a:rPr lang="tr-TR" sz="3000" b="1" dirty="0" smtClean="0">
                <a:solidFill>
                  <a:srgbClr val="1F497D"/>
                </a:solidFill>
              </a:rPr>
              <a:t> Profil </a:t>
            </a:r>
            <a:r>
              <a:rPr lang="tr-TR" sz="3000" b="1" dirty="0">
                <a:solidFill>
                  <a:srgbClr val="1F497D"/>
                </a:solidFill>
              </a:rPr>
              <a:t>Çarpanı =                    </a:t>
            </a:r>
            <a:r>
              <a:rPr lang="tr-TR" sz="3000" b="1" dirty="0" smtClean="0">
                <a:solidFill>
                  <a:srgbClr val="1F497D"/>
                </a:solidFill>
              </a:rPr>
              <a:t>    =   </a:t>
            </a:r>
            <a:r>
              <a:rPr lang="tr-TR" sz="3000" b="1" dirty="0">
                <a:solidFill>
                  <a:srgbClr val="1F497D"/>
                </a:solidFill>
              </a:rPr>
              <a:t>0,0588 olarak </a:t>
            </a:r>
            <a:r>
              <a:rPr lang="tr-TR" sz="3000" b="1" dirty="0" smtClean="0">
                <a:solidFill>
                  <a:srgbClr val="1F497D"/>
                </a:solidFill>
              </a:rPr>
              <a:t>bulunur.</a:t>
            </a:r>
          </a:p>
        </p:txBody>
      </p:sp>
      <p:pic>
        <p:nvPicPr>
          <p:cNvPr id="4" name="Picture 2"/>
          <p:cNvPicPr>
            <a:picLocks noChangeAspect="1" noChangeArrowheads="1"/>
          </p:cNvPicPr>
          <p:nvPr/>
        </p:nvPicPr>
        <p:blipFill>
          <a:blip r:embed="rId2"/>
          <a:srcRect/>
          <a:stretch>
            <a:fillRect/>
          </a:stretch>
        </p:blipFill>
        <p:spPr bwMode="auto">
          <a:xfrm>
            <a:off x="3923928" y="4148197"/>
            <a:ext cx="1512168" cy="120013"/>
          </a:xfrm>
          <a:prstGeom prst="rect">
            <a:avLst/>
          </a:prstGeom>
          <a:noFill/>
          <a:ln w="9525">
            <a:noFill/>
            <a:miter lim="800000"/>
            <a:headEnd/>
            <a:tailEnd/>
          </a:ln>
        </p:spPr>
      </p:pic>
      <p:sp>
        <p:nvSpPr>
          <p:cNvPr id="5"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rgbClr val="1F497D"/>
                </a:solidFill>
                <a:effectLst>
                  <a:outerShdw blurRad="38100" dist="38100" dir="2700000" algn="tl">
                    <a:srgbClr val="000000">
                      <a:alpha val="43137"/>
                    </a:srgbClr>
                  </a:outerShdw>
                </a:effectLst>
              </a:rPr>
              <a:t>Serbest Tüketici &amp; Taşıma Teslim Sözleşmeleri</a:t>
            </a:r>
            <a:endParaRPr lang="tr-TR" sz="1600" b="1" i="1" dirty="0">
              <a:solidFill>
                <a:srgbClr val="1F497D"/>
              </a:solidFill>
              <a:effectLst>
                <a:outerShdw blurRad="38100" dist="38100" dir="2700000" algn="tl">
                  <a:srgbClr val="000000">
                    <a:alpha val="43137"/>
                  </a:srgbClr>
                </a:outerShdw>
              </a:effectLst>
            </a:endParaRPr>
          </a:p>
        </p:txBody>
      </p:sp>
      <p:sp>
        <p:nvSpPr>
          <p:cNvPr id="6" name="Başlık 1"/>
          <p:cNvSpPr txBox="1">
            <a:spLocks/>
          </p:cNvSpPr>
          <p:nvPr/>
        </p:nvSpPr>
        <p:spPr>
          <a:xfrm>
            <a:off x="3707904" y="3663488"/>
            <a:ext cx="1944216"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tr-TR" sz="3000" b="1" dirty="0">
                <a:solidFill>
                  <a:srgbClr val="1F497D"/>
                </a:solidFill>
              </a:rPr>
              <a:t>4.705,88</a:t>
            </a:r>
          </a:p>
        </p:txBody>
      </p:sp>
      <p:sp>
        <p:nvSpPr>
          <p:cNvPr id="7" name="Başlık 1"/>
          <p:cNvSpPr txBox="1">
            <a:spLocks/>
          </p:cNvSpPr>
          <p:nvPr/>
        </p:nvSpPr>
        <p:spPr>
          <a:xfrm>
            <a:off x="3752292" y="4158473"/>
            <a:ext cx="1944216"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tr-TR" sz="3000" b="1" dirty="0" smtClean="0">
                <a:solidFill>
                  <a:srgbClr val="1F497D"/>
                </a:solidFill>
              </a:rPr>
              <a:t>80.000</a:t>
            </a:r>
            <a:endParaRPr lang="tr-TR" sz="3000" b="1" dirty="0">
              <a:solidFill>
                <a:srgbClr val="1F497D"/>
              </a:solidFill>
            </a:endParaRPr>
          </a:p>
        </p:txBody>
      </p:sp>
    </p:spTree>
    <p:extLst>
      <p:ext uri="{BB962C8B-B14F-4D97-AF65-F5344CB8AC3E}">
        <p14:creationId xmlns:p14="http://schemas.microsoft.com/office/powerpoint/2010/main" val="4138407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Son Kaynak Tedarikçisi</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Arial" pitchFamily="34" charset="0"/>
              <a:buNone/>
            </a:pPr>
            <a:endParaRPr lang="en-US" sz="1300" b="1" dirty="0">
              <a:solidFill>
                <a:srgbClr val="1F497D"/>
              </a:solidFill>
            </a:endParaRPr>
          </a:p>
        </p:txBody>
      </p:sp>
      <p:sp>
        <p:nvSpPr>
          <p:cNvPr id="4"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rgbClr val="1F497D"/>
                </a:solidFill>
                <a:effectLst>
                  <a:outerShdw blurRad="38100" dist="38100" dir="2700000" algn="tl">
                    <a:srgbClr val="000000">
                      <a:alpha val="43137"/>
                    </a:srgbClr>
                  </a:outerShdw>
                </a:effectLst>
              </a:rPr>
              <a:t>Serbest Tüketici &amp; Taşıma Teslim Sözleşmeleri</a:t>
            </a:r>
            <a:endParaRPr lang="tr-TR" sz="1600" b="1" i="1" dirty="0">
              <a:solidFill>
                <a:srgbClr val="1F497D"/>
              </a:solidFill>
              <a:effectLst>
                <a:outerShdw blurRad="38100" dist="38100" dir="2700000" algn="tl">
                  <a:srgbClr val="000000">
                    <a:alpha val="43137"/>
                  </a:srgbClr>
                </a:outerShdw>
              </a:effectLst>
            </a:endParaRPr>
          </a:p>
        </p:txBody>
      </p:sp>
      <p:sp>
        <p:nvSpPr>
          <p:cNvPr id="5" name="Metin kutusu 4"/>
          <p:cNvSpPr txBox="1"/>
          <p:nvPr/>
        </p:nvSpPr>
        <p:spPr>
          <a:xfrm>
            <a:off x="473629" y="1037926"/>
            <a:ext cx="1872208" cy="461665"/>
          </a:xfrm>
          <a:prstGeom prst="rect">
            <a:avLst/>
          </a:prstGeom>
          <a:noFill/>
        </p:spPr>
        <p:txBody>
          <a:bodyPr wrap="square" rtlCol="0">
            <a:spAutoFit/>
          </a:bodyPr>
          <a:lstStyle/>
          <a:p>
            <a:r>
              <a:rPr lang="tr-TR" sz="2400" b="1" u="sng" dirty="0" smtClean="0">
                <a:solidFill>
                  <a:srgbClr val="1F497D"/>
                </a:solidFill>
              </a:rPr>
              <a:t>Sorunlar</a:t>
            </a:r>
            <a:endParaRPr lang="tr-TR" sz="2400" b="1" u="sng" dirty="0">
              <a:solidFill>
                <a:srgbClr val="1F497D"/>
              </a:solidFill>
            </a:endParaRPr>
          </a:p>
        </p:txBody>
      </p:sp>
      <p:sp>
        <p:nvSpPr>
          <p:cNvPr id="6" name="Metin kutusu 5"/>
          <p:cNvSpPr txBox="1"/>
          <p:nvPr/>
        </p:nvSpPr>
        <p:spPr>
          <a:xfrm>
            <a:off x="4572000" y="1068480"/>
            <a:ext cx="2412302" cy="461665"/>
          </a:xfrm>
          <a:prstGeom prst="rect">
            <a:avLst/>
          </a:prstGeom>
          <a:noFill/>
        </p:spPr>
        <p:txBody>
          <a:bodyPr wrap="square" rtlCol="0">
            <a:spAutoFit/>
          </a:bodyPr>
          <a:lstStyle/>
          <a:p>
            <a:r>
              <a:rPr lang="tr-TR" sz="2400" b="1" u="sng" dirty="0" smtClean="0">
                <a:solidFill>
                  <a:srgbClr val="1F497D"/>
                </a:solidFill>
              </a:rPr>
              <a:t>Çözüm Önerileri</a:t>
            </a:r>
            <a:endParaRPr lang="tr-TR" sz="2400" b="1" u="sng" dirty="0">
              <a:solidFill>
                <a:srgbClr val="1F497D"/>
              </a:solidFill>
            </a:endParaRPr>
          </a:p>
        </p:txBody>
      </p:sp>
      <p:sp>
        <p:nvSpPr>
          <p:cNvPr id="7" name="Rectangle 7"/>
          <p:cNvSpPr/>
          <p:nvPr/>
        </p:nvSpPr>
        <p:spPr>
          <a:xfrm>
            <a:off x="457201" y="1421161"/>
            <a:ext cx="3538735" cy="3323987"/>
          </a:xfrm>
          <a:prstGeom prst="rect">
            <a:avLst/>
          </a:prstGeom>
        </p:spPr>
        <p:txBody>
          <a:bodyPr wrap="square">
            <a:spAutoFit/>
          </a:bodyPr>
          <a:lstStyle/>
          <a:p>
            <a:pPr algn="just"/>
            <a:r>
              <a:rPr lang="tr-TR" sz="1400" b="1" dirty="0">
                <a:solidFill>
                  <a:srgbClr val="1F497D"/>
                </a:solidFill>
              </a:rPr>
              <a:t>Son Kaynak Tedarikçisi </a:t>
            </a:r>
            <a:r>
              <a:rPr lang="tr-TR" sz="1400" b="1" dirty="0" smtClean="0">
                <a:solidFill>
                  <a:srgbClr val="1F497D"/>
                </a:solidFill>
              </a:rPr>
              <a:t>hakkında geçerli </a:t>
            </a:r>
            <a:r>
              <a:rPr lang="tr-TR" sz="1400" b="1" dirty="0">
                <a:solidFill>
                  <a:srgbClr val="1F497D"/>
                </a:solidFill>
              </a:rPr>
              <a:t>bir </a:t>
            </a:r>
            <a:r>
              <a:rPr lang="tr-TR" sz="1400" b="1" dirty="0" smtClean="0">
                <a:solidFill>
                  <a:srgbClr val="1F497D"/>
                </a:solidFill>
              </a:rPr>
              <a:t>tanım bulunmasa da, 4169 numaralı Kurul Kararı’nda </a:t>
            </a:r>
            <a:r>
              <a:rPr lang="tr-TR" sz="1400" b="1" dirty="0">
                <a:solidFill>
                  <a:srgbClr val="1F497D"/>
                </a:solidFill>
              </a:rPr>
              <a:t>bu </a:t>
            </a:r>
            <a:r>
              <a:rPr lang="tr-TR" sz="1400" b="1" dirty="0" smtClean="0">
                <a:solidFill>
                  <a:srgbClr val="1F497D"/>
                </a:solidFill>
              </a:rPr>
              <a:t>sorumluluk </a:t>
            </a:r>
            <a:r>
              <a:rPr lang="tr-TR" sz="1400" b="1" dirty="0">
                <a:solidFill>
                  <a:srgbClr val="1F497D"/>
                </a:solidFill>
              </a:rPr>
              <a:t>dolaylı olarak Dağıtım Şirketlerine </a:t>
            </a:r>
            <a:r>
              <a:rPr lang="tr-TR" sz="1400" b="1" dirty="0" smtClean="0">
                <a:solidFill>
                  <a:srgbClr val="1F497D"/>
                </a:solidFill>
              </a:rPr>
              <a:t>yüklenmiş ve </a:t>
            </a:r>
            <a:r>
              <a:rPr lang="tr-TR" sz="1400" b="1" dirty="0">
                <a:solidFill>
                  <a:srgbClr val="1F497D"/>
                </a:solidFill>
              </a:rPr>
              <a:t>Tedarikçiye sahip olmayan Serbest Tüketicilere gaz tedariğinin bu şirketler tarafından sağlanması gerektiği belirtilmiştir. Fakat </a:t>
            </a:r>
            <a:r>
              <a:rPr lang="tr-TR" sz="1400" b="1" u="sng" dirty="0">
                <a:solidFill>
                  <a:srgbClr val="1F497D"/>
                </a:solidFill>
              </a:rPr>
              <a:t>dağıtım şirketlerinin bu gazı kimden hangi şartlarla alacağı belirlenmemiştir</a:t>
            </a:r>
            <a:r>
              <a:rPr lang="tr-TR" sz="1400" b="1" dirty="0" smtClean="0">
                <a:solidFill>
                  <a:srgbClr val="1F497D"/>
                </a:solidFill>
              </a:rPr>
              <a:t>.</a:t>
            </a:r>
          </a:p>
          <a:p>
            <a:pPr algn="just"/>
            <a:endParaRPr lang="tr-TR" sz="1400" b="1" dirty="0">
              <a:solidFill>
                <a:srgbClr val="1F497D"/>
              </a:solidFill>
            </a:endParaRPr>
          </a:p>
          <a:p>
            <a:pPr algn="just"/>
            <a:r>
              <a:rPr lang="tr-TR" sz="1400" b="1" i="1" dirty="0" smtClean="0">
                <a:solidFill>
                  <a:srgbClr val="1F497D"/>
                </a:solidFill>
              </a:rPr>
              <a:t>«4169 Madde 8. c) Dağıtım </a:t>
            </a:r>
            <a:r>
              <a:rPr lang="tr-TR" sz="1400" b="1" i="1" dirty="0">
                <a:solidFill>
                  <a:srgbClr val="1F497D"/>
                </a:solidFill>
              </a:rPr>
              <a:t>şirketi, tedarikçi ile doğal gaz alım-satım sözleşmesi bulunmayan serbest tüketicilere doğal gaz arzı sağlamak zorundadır</a:t>
            </a:r>
            <a:r>
              <a:rPr lang="tr-TR" sz="1400" b="1" i="1" dirty="0" smtClean="0">
                <a:solidFill>
                  <a:srgbClr val="1F497D"/>
                </a:solidFill>
              </a:rPr>
              <a:t>.»</a:t>
            </a:r>
            <a:endParaRPr lang="tr-TR" sz="1400" b="1" i="1" dirty="0">
              <a:solidFill>
                <a:srgbClr val="1F497D"/>
              </a:solidFill>
            </a:endParaRPr>
          </a:p>
          <a:p>
            <a:pPr algn="just"/>
            <a:endParaRPr lang="tr-TR" sz="1400" dirty="0">
              <a:solidFill>
                <a:prstClr val="black"/>
              </a:solidFill>
            </a:endParaRPr>
          </a:p>
        </p:txBody>
      </p:sp>
      <p:sp>
        <p:nvSpPr>
          <p:cNvPr id="8" name="Rectangle 8"/>
          <p:cNvSpPr/>
          <p:nvPr/>
        </p:nvSpPr>
        <p:spPr>
          <a:xfrm>
            <a:off x="4572000" y="1453097"/>
            <a:ext cx="4114800" cy="4093428"/>
          </a:xfrm>
          <a:prstGeom prst="rect">
            <a:avLst/>
          </a:prstGeom>
        </p:spPr>
        <p:txBody>
          <a:bodyPr wrap="square">
            <a:spAutoFit/>
          </a:bodyPr>
          <a:lstStyle/>
          <a:p>
            <a:pPr marL="285750" indent="-285750" algn="just">
              <a:buFont typeface="Wingdings" pitchFamily="2" charset="2"/>
              <a:buChar char="Ø"/>
            </a:pPr>
            <a:r>
              <a:rPr lang="tr-TR" sz="1300" b="1" dirty="0" smtClean="0">
                <a:solidFill>
                  <a:srgbClr val="1F497D"/>
                </a:solidFill>
              </a:rPr>
              <a:t>Dağıtım şirketleri, </a:t>
            </a:r>
            <a:r>
              <a:rPr lang="tr-TR" sz="1300" b="1" dirty="0">
                <a:solidFill>
                  <a:srgbClr val="1F497D"/>
                </a:solidFill>
              </a:rPr>
              <a:t>serbest tüketici olduğu halde başka bir tedarikçiden doğal gaz temin edemeyen </a:t>
            </a:r>
            <a:r>
              <a:rPr lang="tr-TR" sz="1300" b="1" dirty="0" smtClean="0">
                <a:solidFill>
                  <a:srgbClr val="1F497D"/>
                </a:solidFill>
              </a:rPr>
              <a:t>tüketicilere, doğal </a:t>
            </a:r>
            <a:r>
              <a:rPr lang="tr-TR" sz="1300" b="1" dirty="0">
                <a:solidFill>
                  <a:srgbClr val="1F497D"/>
                </a:solidFill>
              </a:rPr>
              <a:t>gaz sağlamakla </a:t>
            </a:r>
            <a:r>
              <a:rPr lang="tr-TR" sz="1300" b="1" dirty="0" smtClean="0">
                <a:solidFill>
                  <a:srgbClr val="1F497D"/>
                </a:solidFill>
              </a:rPr>
              <a:t>yükümlü kılınarak bu durum lisansına dercedilir. Dağıtım şirketlerinin Son Kaynak Tedarikçisi piyasadaki mevcut hakim konumu gereği BOTAŞ olmalıdır.</a:t>
            </a:r>
          </a:p>
          <a:p>
            <a:pPr marL="285750" indent="-285750" algn="just">
              <a:buFont typeface="Wingdings" pitchFamily="2" charset="2"/>
              <a:buChar char="§"/>
            </a:pPr>
            <a:endParaRPr lang="tr-TR" sz="1300" b="1" dirty="0" smtClean="0">
              <a:solidFill>
                <a:srgbClr val="1F497D"/>
              </a:solidFill>
            </a:endParaRPr>
          </a:p>
          <a:p>
            <a:pPr marL="285750" indent="-285750" algn="just">
              <a:buFont typeface="Wingdings" pitchFamily="2" charset="2"/>
              <a:buChar char="Ø"/>
            </a:pPr>
            <a:r>
              <a:rPr lang="tr-TR" sz="1300" b="1" dirty="0" smtClean="0">
                <a:solidFill>
                  <a:srgbClr val="1F497D"/>
                </a:solidFill>
              </a:rPr>
              <a:t>Son </a:t>
            </a:r>
            <a:r>
              <a:rPr lang="tr-TR" sz="1300" b="1" dirty="0">
                <a:solidFill>
                  <a:srgbClr val="1F497D"/>
                </a:solidFill>
              </a:rPr>
              <a:t>Kaynak Tedarikçisi sıfatıyla sağlanacak doğal gaz tarifeleri, Kurul tarafından belirlenir. </a:t>
            </a:r>
            <a:endParaRPr lang="tr-TR" sz="1300" b="1" dirty="0" smtClean="0">
              <a:solidFill>
                <a:srgbClr val="1F497D"/>
              </a:solidFill>
            </a:endParaRPr>
          </a:p>
          <a:p>
            <a:pPr marL="285750" indent="-285750" algn="just">
              <a:buFont typeface="Wingdings" pitchFamily="2" charset="2"/>
              <a:buChar char="§"/>
            </a:pPr>
            <a:endParaRPr lang="tr-TR" sz="1300" b="1" dirty="0" smtClean="0">
              <a:solidFill>
                <a:srgbClr val="1F497D"/>
              </a:solidFill>
            </a:endParaRPr>
          </a:p>
          <a:p>
            <a:pPr marL="285750" indent="-285750" algn="just">
              <a:buFont typeface="Wingdings" pitchFamily="2" charset="2"/>
              <a:buChar char="Ø"/>
            </a:pPr>
            <a:r>
              <a:rPr lang="tr-TR" sz="1300" b="1" dirty="0" smtClean="0">
                <a:solidFill>
                  <a:srgbClr val="1F497D"/>
                </a:solidFill>
              </a:rPr>
              <a:t>Doğal </a:t>
            </a:r>
            <a:r>
              <a:rPr lang="tr-TR" sz="1300" b="1" dirty="0">
                <a:solidFill>
                  <a:srgbClr val="1F497D"/>
                </a:solidFill>
              </a:rPr>
              <a:t>gaz piyasasının gelişimi doğrultusunda Kurulca gerekli görülmesi halinde,  Son Kaynak Tedarik yükümlüsü yeni tedarik </a:t>
            </a:r>
            <a:r>
              <a:rPr lang="tr-TR" sz="1300" b="1" dirty="0" smtClean="0">
                <a:solidFill>
                  <a:srgbClr val="1F497D"/>
                </a:solidFill>
              </a:rPr>
              <a:t>şirket(ler)i </a:t>
            </a:r>
            <a:r>
              <a:rPr lang="tr-TR" sz="1300" b="1" dirty="0">
                <a:solidFill>
                  <a:srgbClr val="1F497D"/>
                </a:solidFill>
              </a:rPr>
              <a:t>Kurul tarafından yetkilendirilir. </a:t>
            </a:r>
            <a:endParaRPr lang="tr-TR" sz="1300" b="1" dirty="0" smtClean="0">
              <a:solidFill>
                <a:srgbClr val="1F497D"/>
              </a:solidFill>
            </a:endParaRPr>
          </a:p>
          <a:p>
            <a:pPr marL="285750" indent="-285750" algn="just">
              <a:buFont typeface="Wingdings" pitchFamily="2" charset="2"/>
              <a:buChar char="§"/>
            </a:pPr>
            <a:endParaRPr lang="tr-TR" sz="1300" b="1" dirty="0" smtClean="0">
              <a:solidFill>
                <a:srgbClr val="1F497D"/>
              </a:solidFill>
            </a:endParaRPr>
          </a:p>
          <a:p>
            <a:pPr marL="285750" indent="-285750" algn="just">
              <a:buFont typeface="Wingdings" pitchFamily="2" charset="2"/>
              <a:buChar char="Ø"/>
            </a:pPr>
            <a:r>
              <a:rPr lang="tr-TR" sz="1300" b="1" dirty="0" smtClean="0">
                <a:solidFill>
                  <a:srgbClr val="1F497D"/>
                </a:solidFill>
              </a:rPr>
              <a:t>Son </a:t>
            </a:r>
            <a:r>
              <a:rPr lang="tr-TR" sz="1300" b="1" dirty="0">
                <a:solidFill>
                  <a:srgbClr val="1F497D"/>
                </a:solidFill>
              </a:rPr>
              <a:t>Kaynak Tedarikçisinin yetkilendirilmesine, son kaynak yükümlülüklerine, Son Kaynak Tedarik Tarifelerinin belirlenmesine ve Son Kaynak Tedariki uygulamasına ilişkin usul ve esaslar </a:t>
            </a:r>
            <a:r>
              <a:rPr lang="tr-TR" sz="1300" b="1" dirty="0" smtClean="0">
                <a:solidFill>
                  <a:srgbClr val="1F497D"/>
                </a:solidFill>
              </a:rPr>
              <a:t>yönetmelikle belirlenir.</a:t>
            </a:r>
            <a:endParaRPr lang="en-US" sz="1300" b="1" dirty="0">
              <a:solidFill>
                <a:srgbClr val="1F497D"/>
              </a:solidFill>
            </a:endParaRPr>
          </a:p>
        </p:txBody>
      </p:sp>
      <p:sp>
        <p:nvSpPr>
          <p:cNvPr id="9" name="TextBox 9"/>
          <p:cNvSpPr txBox="1"/>
          <p:nvPr/>
        </p:nvSpPr>
        <p:spPr>
          <a:xfrm>
            <a:off x="1323960" y="5552124"/>
            <a:ext cx="6120680" cy="738664"/>
          </a:xfrm>
          <a:prstGeom prst="rect">
            <a:avLst/>
          </a:prstGeom>
          <a:noFill/>
        </p:spPr>
        <p:txBody>
          <a:bodyPr wrap="square" rtlCol="0">
            <a:spAutoFit/>
          </a:bodyPr>
          <a:lstStyle/>
          <a:p>
            <a:pPr marL="0" lvl="1" algn="ctr"/>
            <a:r>
              <a:rPr lang="tr-TR" sz="1400" b="1" i="1" dirty="0" smtClean="0">
                <a:solidFill>
                  <a:srgbClr val="1F497D"/>
                </a:solidFill>
                <a:effectLst>
                  <a:outerShdw blurRad="38100" dist="38100" dir="2700000" algn="tl">
                    <a:srgbClr val="000000">
                      <a:alpha val="43137"/>
                    </a:srgbClr>
                  </a:outerShdw>
                </a:effectLst>
              </a:rPr>
              <a:t>Mevcut piyasa realitelerine göre dağıtım şirketleri için </a:t>
            </a:r>
          </a:p>
          <a:p>
            <a:pPr marL="0" lvl="1" algn="ctr"/>
            <a:r>
              <a:rPr lang="tr-TR" sz="1400" b="1" i="1" dirty="0" smtClean="0">
                <a:solidFill>
                  <a:srgbClr val="1F497D"/>
                </a:solidFill>
                <a:effectLst>
                  <a:outerShdw blurRad="38100" dist="38100" dir="2700000" algn="tl">
                    <a:srgbClr val="000000">
                      <a:alpha val="43137"/>
                    </a:srgbClr>
                  </a:outerShdw>
                </a:effectLst>
              </a:rPr>
              <a:t>Son Kaynak Tedarikçisi BOTAŞ olmalıdır.</a:t>
            </a:r>
            <a:endParaRPr lang="tr-TR" sz="1400" b="1" i="1" dirty="0">
              <a:solidFill>
                <a:srgbClr val="1F497D"/>
              </a:solidFill>
              <a:effectLst>
                <a:outerShdw blurRad="38100" dist="38100" dir="2700000" algn="tl">
                  <a:srgbClr val="000000">
                    <a:alpha val="43137"/>
                  </a:srgbClr>
                </a:outerShdw>
              </a:effectLst>
            </a:endParaRPr>
          </a:p>
          <a:p>
            <a:pPr algn="ctr"/>
            <a:endParaRPr lang="tr-TR" sz="1400" i="1" dirty="0">
              <a:solidFill>
                <a:srgbClr val="1F497D"/>
              </a:solidFill>
            </a:endParaRPr>
          </a:p>
        </p:txBody>
      </p:sp>
    </p:spTree>
    <p:extLst>
      <p:ext uri="{BB962C8B-B14F-4D97-AF65-F5344CB8AC3E}">
        <p14:creationId xmlns:p14="http://schemas.microsoft.com/office/powerpoint/2010/main" val="38993178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Son Kaynak Tedarikçisi – Gelişim Süreci</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Arial" pitchFamily="34" charset="0"/>
              <a:buNone/>
            </a:pPr>
            <a:endParaRPr lang="en-US" sz="1300" b="1" dirty="0">
              <a:solidFill>
                <a:srgbClr val="1F497D"/>
              </a:solidFill>
            </a:endParaRPr>
          </a:p>
        </p:txBody>
      </p:sp>
      <p:sp>
        <p:nvSpPr>
          <p:cNvPr id="4"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rgbClr val="1F497D"/>
                </a:solidFill>
                <a:effectLst>
                  <a:outerShdw blurRad="38100" dist="38100" dir="2700000" algn="tl">
                    <a:srgbClr val="000000">
                      <a:alpha val="43137"/>
                    </a:srgbClr>
                  </a:outerShdw>
                </a:effectLst>
              </a:rPr>
              <a:t>Serbest Tüketici &amp; Taşıma Teslim Sözleşmeleri</a:t>
            </a:r>
            <a:endParaRPr lang="tr-TR" sz="1600" b="1" i="1" dirty="0">
              <a:solidFill>
                <a:srgbClr val="1F497D"/>
              </a:solidFill>
              <a:effectLst>
                <a:outerShdw blurRad="38100" dist="38100" dir="2700000" algn="tl">
                  <a:srgbClr val="000000">
                    <a:alpha val="43137"/>
                  </a:srgbClr>
                </a:outerShdw>
              </a:effectLst>
            </a:endParaRPr>
          </a:p>
        </p:txBody>
      </p:sp>
      <p:sp>
        <p:nvSpPr>
          <p:cNvPr id="5" name="İçerik Yer Tutucusu 2"/>
          <p:cNvSpPr txBox="1">
            <a:spLocks/>
          </p:cNvSpPr>
          <p:nvPr/>
        </p:nvSpPr>
        <p:spPr>
          <a:xfrm>
            <a:off x="762000" y="15735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Arial" pitchFamily="34" charset="0"/>
              <a:buNone/>
            </a:pPr>
            <a:endParaRPr lang="en-US" sz="1300" b="1" dirty="0">
              <a:solidFill>
                <a:srgbClr val="1F497D"/>
              </a:solidFill>
            </a:endParaRPr>
          </a:p>
        </p:txBody>
      </p:sp>
      <p:sp>
        <p:nvSpPr>
          <p:cNvPr id="6" name="Rectangle 7"/>
          <p:cNvSpPr/>
          <p:nvPr/>
        </p:nvSpPr>
        <p:spPr>
          <a:xfrm>
            <a:off x="609600" y="1421161"/>
            <a:ext cx="3657600" cy="3754874"/>
          </a:xfrm>
          <a:prstGeom prst="rect">
            <a:avLst/>
          </a:prstGeom>
        </p:spPr>
        <p:txBody>
          <a:bodyPr wrap="square">
            <a:spAutoFit/>
          </a:bodyPr>
          <a:lstStyle/>
          <a:p>
            <a:pPr algn="just"/>
            <a:r>
              <a:rPr lang="tr-TR" sz="1600" b="1" u="sng" dirty="0">
                <a:solidFill>
                  <a:srgbClr val="1F497D"/>
                </a:solidFill>
              </a:rPr>
              <a:t>Son Kaynak Tedarikçisi </a:t>
            </a:r>
            <a:r>
              <a:rPr lang="tr-TR" sz="1600" b="1" u="sng" dirty="0" smtClean="0">
                <a:solidFill>
                  <a:srgbClr val="1F497D"/>
                </a:solidFill>
              </a:rPr>
              <a:t>ihtiyacı</a:t>
            </a:r>
          </a:p>
          <a:p>
            <a:pPr algn="just"/>
            <a:endParaRPr lang="tr-TR" sz="1400" b="1" dirty="0" smtClean="0">
              <a:solidFill>
                <a:srgbClr val="1F497D"/>
              </a:solidFill>
            </a:endParaRPr>
          </a:p>
          <a:p>
            <a:pPr marL="285750" indent="-285750" algn="just">
              <a:buFont typeface="Wingdings" pitchFamily="2" charset="2"/>
              <a:buChar char="Ø"/>
            </a:pPr>
            <a:r>
              <a:rPr lang="tr-TR" sz="1400" b="1" dirty="0" smtClean="0">
                <a:solidFill>
                  <a:srgbClr val="1F497D"/>
                </a:solidFill>
              </a:rPr>
              <a:t>Tedarikçinin </a:t>
            </a:r>
            <a:r>
              <a:rPr lang="tr-TR" sz="1400" b="1" dirty="0">
                <a:solidFill>
                  <a:srgbClr val="1F497D"/>
                </a:solidFill>
              </a:rPr>
              <a:t>Plansız Çıkışı (Örnek : Ödeme aczi, iflas </a:t>
            </a:r>
            <a:r>
              <a:rPr lang="tr-TR" sz="1400" b="1" dirty="0" smtClean="0">
                <a:solidFill>
                  <a:srgbClr val="1F497D"/>
                </a:solidFill>
              </a:rPr>
              <a:t>)</a:t>
            </a:r>
          </a:p>
          <a:p>
            <a:pPr algn="just"/>
            <a:endParaRPr lang="tr-TR" sz="1400" b="1" dirty="0" smtClean="0">
              <a:solidFill>
                <a:srgbClr val="1F497D"/>
              </a:solidFill>
            </a:endParaRPr>
          </a:p>
          <a:p>
            <a:pPr marL="285750" indent="-285750" algn="just">
              <a:buFont typeface="Wingdings" pitchFamily="2" charset="2"/>
              <a:buChar char="Ø"/>
            </a:pPr>
            <a:r>
              <a:rPr lang="tr-TR" sz="1400" b="1" dirty="0" smtClean="0">
                <a:solidFill>
                  <a:srgbClr val="1F497D"/>
                </a:solidFill>
              </a:rPr>
              <a:t>Tedarikçinin </a:t>
            </a:r>
            <a:r>
              <a:rPr lang="tr-TR" sz="1400" b="1" dirty="0">
                <a:solidFill>
                  <a:srgbClr val="1F497D"/>
                </a:solidFill>
              </a:rPr>
              <a:t>Planlı Çıkışı (T</a:t>
            </a:r>
            <a:r>
              <a:rPr lang="en-US" sz="1400" b="1" dirty="0">
                <a:solidFill>
                  <a:srgbClr val="1F497D"/>
                </a:solidFill>
              </a:rPr>
              <a:t>e</a:t>
            </a:r>
            <a:r>
              <a:rPr lang="tr-TR" sz="1400" b="1" dirty="0">
                <a:solidFill>
                  <a:srgbClr val="1F497D"/>
                </a:solidFill>
              </a:rPr>
              <a:t>darikçi kendi tercihiyle piyasadan çekilir.</a:t>
            </a:r>
            <a:r>
              <a:rPr lang="en-US" sz="1400" b="1" dirty="0">
                <a:solidFill>
                  <a:srgbClr val="1F497D"/>
                </a:solidFill>
              </a:rPr>
              <a:t> </a:t>
            </a:r>
            <a:r>
              <a:rPr lang="tr-TR" sz="1400" b="1" dirty="0" smtClean="0">
                <a:solidFill>
                  <a:srgbClr val="1F497D"/>
                </a:solidFill>
              </a:rPr>
              <a:t>)</a:t>
            </a:r>
          </a:p>
          <a:p>
            <a:pPr marL="285750" indent="-285750" algn="just">
              <a:buFont typeface="Wingdings" pitchFamily="2" charset="2"/>
              <a:buChar char="Ø"/>
            </a:pPr>
            <a:endParaRPr lang="tr-TR" sz="1400" b="1" dirty="0">
              <a:solidFill>
                <a:srgbClr val="1F497D"/>
              </a:solidFill>
            </a:endParaRPr>
          </a:p>
          <a:p>
            <a:pPr marL="285750" indent="-285750" algn="just">
              <a:buFont typeface="Wingdings" pitchFamily="2" charset="2"/>
              <a:buChar char="Ø"/>
            </a:pPr>
            <a:r>
              <a:rPr lang="tr-TR" sz="1400" b="1" dirty="0" smtClean="0">
                <a:solidFill>
                  <a:srgbClr val="1F497D"/>
                </a:solidFill>
              </a:rPr>
              <a:t>Gaz </a:t>
            </a:r>
            <a:r>
              <a:rPr lang="tr-TR" sz="1400" b="1" dirty="0">
                <a:solidFill>
                  <a:srgbClr val="1F497D"/>
                </a:solidFill>
              </a:rPr>
              <a:t>yılı öncesinde serbest tüketicilerin tedarikçi </a:t>
            </a:r>
            <a:r>
              <a:rPr lang="tr-TR" sz="1400" b="1" dirty="0" smtClean="0">
                <a:solidFill>
                  <a:srgbClr val="1F497D"/>
                </a:solidFill>
              </a:rPr>
              <a:t>bulamaması</a:t>
            </a:r>
          </a:p>
          <a:p>
            <a:pPr marL="285750" indent="-285750" algn="just">
              <a:buFont typeface="Wingdings" pitchFamily="2" charset="2"/>
              <a:buChar char="Ø"/>
            </a:pPr>
            <a:endParaRPr lang="tr-TR" sz="1400" b="1" dirty="0">
              <a:solidFill>
                <a:srgbClr val="1F497D"/>
              </a:solidFill>
            </a:endParaRPr>
          </a:p>
          <a:p>
            <a:pPr marL="285750" indent="-285750" algn="just">
              <a:buFont typeface="Wingdings" pitchFamily="2" charset="2"/>
              <a:buChar char="Ø"/>
            </a:pPr>
            <a:r>
              <a:rPr lang="tr-TR" sz="1400" b="1" dirty="0" smtClean="0">
                <a:solidFill>
                  <a:srgbClr val="1F497D"/>
                </a:solidFill>
              </a:rPr>
              <a:t>Tedarikçilerin </a:t>
            </a:r>
            <a:r>
              <a:rPr lang="tr-TR" sz="1400" b="1" dirty="0">
                <a:solidFill>
                  <a:srgbClr val="1F497D"/>
                </a:solidFill>
              </a:rPr>
              <a:t>Lisans İptalleri </a:t>
            </a:r>
          </a:p>
          <a:p>
            <a:pPr marL="285750" indent="-285750" algn="just">
              <a:buFont typeface="Wingdings" pitchFamily="2" charset="2"/>
              <a:buChar char="Ø"/>
            </a:pPr>
            <a:endParaRPr lang="tr-TR" sz="1400" b="1" dirty="0" smtClean="0">
              <a:solidFill>
                <a:srgbClr val="1F497D"/>
              </a:solidFill>
            </a:endParaRPr>
          </a:p>
          <a:p>
            <a:pPr marL="285750" indent="-285750" algn="just">
              <a:buFont typeface="Wingdings" pitchFamily="2" charset="2"/>
              <a:buChar char="Ø"/>
            </a:pPr>
            <a:r>
              <a:rPr lang="tr-TR" sz="1400" b="1" dirty="0" smtClean="0">
                <a:solidFill>
                  <a:srgbClr val="1F497D"/>
                </a:solidFill>
              </a:rPr>
              <a:t>Plansız </a:t>
            </a:r>
            <a:r>
              <a:rPr lang="tr-TR" sz="1400" b="1" dirty="0">
                <a:solidFill>
                  <a:srgbClr val="1F497D"/>
                </a:solidFill>
              </a:rPr>
              <a:t>Tedarik Bozuklukları/Noksanlığı (Örnek : Mücbir sebep halleri, ithalat problemleri sebebiyle oluşan kontratsal problemler.)</a:t>
            </a:r>
          </a:p>
        </p:txBody>
      </p:sp>
      <p:sp>
        <p:nvSpPr>
          <p:cNvPr id="7" name="Rectangle 8"/>
          <p:cNvSpPr/>
          <p:nvPr/>
        </p:nvSpPr>
        <p:spPr>
          <a:xfrm>
            <a:off x="4680012" y="1421161"/>
            <a:ext cx="4006788" cy="3754874"/>
          </a:xfrm>
          <a:prstGeom prst="rect">
            <a:avLst/>
          </a:prstGeom>
        </p:spPr>
        <p:txBody>
          <a:bodyPr wrap="square">
            <a:spAutoFit/>
          </a:bodyPr>
          <a:lstStyle/>
          <a:p>
            <a:pPr algn="just"/>
            <a:r>
              <a:rPr lang="tr-TR" sz="1600" b="1" u="sng" dirty="0">
                <a:solidFill>
                  <a:srgbClr val="1F497D"/>
                </a:solidFill>
              </a:rPr>
              <a:t>Son Kaynak </a:t>
            </a:r>
            <a:r>
              <a:rPr lang="tr-TR" sz="1600" b="1" u="sng" dirty="0" smtClean="0">
                <a:solidFill>
                  <a:srgbClr val="1F497D"/>
                </a:solidFill>
              </a:rPr>
              <a:t>Tedarikçisinin Görevleri</a:t>
            </a:r>
          </a:p>
          <a:p>
            <a:pPr algn="just"/>
            <a:endParaRPr lang="tr-TR" sz="1400" b="1" dirty="0">
              <a:solidFill>
                <a:srgbClr val="1F497D"/>
              </a:solidFill>
            </a:endParaRPr>
          </a:p>
          <a:p>
            <a:pPr marL="285750" indent="-285750" algn="just">
              <a:buFont typeface="Wingdings" pitchFamily="2" charset="2"/>
              <a:buChar char="Ø"/>
            </a:pPr>
            <a:r>
              <a:rPr lang="tr-TR" sz="1400" b="1" dirty="0" smtClean="0">
                <a:solidFill>
                  <a:srgbClr val="1F497D"/>
                </a:solidFill>
              </a:rPr>
              <a:t>Kullanıcı belirli bir zaman aralığından önce bilgilendirme yapmadığı takdirde SKT’yi tedarikçisi olarak kabul etmiş sayılır.</a:t>
            </a:r>
          </a:p>
          <a:p>
            <a:pPr marL="285750" indent="-285750" algn="just">
              <a:buFont typeface="Wingdings" pitchFamily="2" charset="2"/>
              <a:buChar char="Ø"/>
            </a:pPr>
            <a:endParaRPr lang="tr-TR" sz="1400" b="1" dirty="0">
              <a:solidFill>
                <a:srgbClr val="1F497D"/>
              </a:solidFill>
            </a:endParaRPr>
          </a:p>
          <a:p>
            <a:pPr marL="285750" indent="-285750" algn="just">
              <a:buFont typeface="Wingdings" pitchFamily="2" charset="2"/>
              <a:buChar char="Ø"/>
            </a:pPr>
            <a:r>
              <a:rPr lang="tr-TR" sz="1400" b="1" dirty="0" smtClean="0">
                <a:solidFill>
                  <a:srgbClr val="1F497D"/>
                </a:solidFill>
              </a:rPr>
              <a:t>SKT, tüm oyuncular ile her </a:t>
            </a:r>
            <a:r>
              <a:rPr lang="tr-TR" sz="1400" b="1" dirty="0">
                <a:solidFill>
                  <a:srgbClr val="1F497D"/>
                </a:solidFill>
              </a:rPr>
              <a:t>türlü işbirliğini gerçekleştirecek ve </a:t>
            </a:r>
            <a:r>
              <a:rPr lang="tr-TR" sz="1400" b="1" dirty="0" smtClean="0">
                <a:solidFill>
                  <a:srgbClr val="1F497D"/>
                </a:solidFill>
              </a:rPr>
              <a:t>kullanıcıların doğal </a:t>
            </a:r>
            <a:r>
              <a:rPr lang="tr-TR" sz="1400" b="1" dirty="0">
                <a:solidFill>
                  <a:srgbClr val="1F497D"/>
                </a:solidFill>
              </a:rPr>
              <a:t>gaz arz güvenliğini </a:t>
            </a:r>
            <a:r>
              <a:rPr lang="tr-TR" sz="1400" b="1" dirty="0" smtClean="0">
                <a:solidFill>
                  <a:srgbClr val="1F497D"/>
                </a:solidFill>
              </a:rPr>
              <a:t>sağlayacaktır.</a:t>
            </a:r>
          </a:p>
          <a:p>
            <a:pPr marL="285750" indent="-285750" algn="just">
              <a:buFont typeface="Wingdings" pitchFamily="2" charset="2"/>
              <a:buChar char="Ø"/>
            </a:pPr>
            <a:endParaRPr lang="tr-TR" sz="1400" b="1" dirty="0">
              <a:solidFill>
                <a:srgbClr val="1F497D"/>
              </a:solidFill>
            </a:endParaRPr>
          </a:p>
          <a:p>
            <a:pPr marL="285750" indent="-285750" algn="just">
              <a:buFont typeface="Wingdings" pitchFamily="2" charset="2"/>
              <a:buChar char="Ø"/>
            </a:pPr>
            <a:r>
              <a:rPr lang="tr-TR" sz="1400" b="1" dirty="0" smtClean="0">
                <a:solidFill>
                  <a:srgbClr val="1F497D"/>
                </a:solidFill>
              </a:rPr>
              <a:t>Önceden </a:t>
            </a:r>
            <a:r>
              <a:rPr lang="tr-TR" sz="1400" b="1" dirty="0">
                <a:solidFill>
                  <a:srgbClr val="1F497D"/>
                </a:solidFill>
              </a:rPr>
              <a:t>belirlenmiş bir zaman aralığı (Örnek: 6 ay) boyunca olağan doğal gaz </a:t>
            </a:r>
            <a:r>
              <a:rPr lang="tr-TR" sz="1400" b="1" dirty="0" err="1">
                <a:solidFill>
                  <a:srgbClr val="1F497D"/>
                </a:solidFill>
              </a:rPr>
              <a:t>tedariğini</a:t>
            </a:r>
            <a:r>
              <a:rPr lang="tr-TR" sz="1400" b="1" dirty="0">
                <a:solidFill>
                  <a:srgbClr val="1F497D"/>
                </a:solidFill>
              </a:rPr>
              <a:t> </a:t>
            </a:r>
            <a:r>
              <a:rPr lang="tr-TR" sz="1400" b="1" dirty="0" smtClean="0">
                <a:solidFill>
                  <a:srgbClr val="1F497D"/>
                </a:solidFill>
              </a:rPr>
              <a:t>sürdürecektir.</a:t>
            </a:r>
          </a:p>
          <a:p>
            <a:pPr marL="285750" indent="-285750" algn="just">
              <a:buFont typeface="Wingdings" pitchFamily="2" charset="2"/>
              <a:buChar char="Ø"/>
            </a:pPr>
            <a:endParaRPr lang="tr-TR" sz="1400" b="1" dirty="0">
              <a:solidFill>
                <a:srgbClr val="1F497D"/>
              </a:solidFill>
            </a:endParaRPr>
          </a:p>
          <a:p>
            <a:pPr marL="285750" indent="-285750" algn="just">
              <a:buFont typeface="Wingdings" pitchFamily="2" charset="2"/>
              <a:buChar char="Ø"/>
            </a:pPr>
            <a:r>
              <a:rPr lang="tr-TR" sz="1400" b="1" dirty="0" smtClean="0">
                <a:solidFill>
                  <a:srgbClr val="1F497D"/>
                </a:solidFill>
              </a:rPr>
              <a:t>SKT </a:t>
            </a:r>
            <a:r>
              <a:rPr lang="tr-TR" sz="1400" b="1" dirty="0">
                <a:solidFill>
                  <a:srgbClr val="1F497D"/>
                </a:solidFill>
              </a:rPr>
              <a:t>önceden belirlenen dönem sonlarında kullanıcıya farklı tedarikçilerden doğal gaz tedarik etme opsiyonunu sağlayacaktır.</a:t>
            </a:r>
          </a:p>
        </p:txBody>
      </p:sp>
      <p:sp>
        <p:nvSpPr>
          <p:cNvPr id="8" name="TextBox 10"/>
          <p:cNvSpPr txBox="1"/>
          <p:nvPr/>
        </p:nvSpPr>
        <p:spPr>
          <a:xfrm>
            <a:off x="448994" y="5516906"/>
            <a:ext cx="8229600" cy="584775"/>
          </a:xfrm>
          <a:prstGeom prst="rect">
            <a:avLst/>
          </a:prstGeom>
          <a:noFill/>
        </p:spPr>
        <p:txBody>
          <a:bodyPr wrap="square" rtlCol="0">
            <a:spAutoFit/>
          </a:bodyPr>
          <a:lstStyle>
            <a:defPPr>
              <a:defRPr lang="en-US"/>
            </a:defPPr>
            <a:lvl1pPr algn="ctr">
              <a:defRPr sz="1600" i="1">
                <a:solidFill>
                  <a:schemeClr val="tx2"/>
                </a:solidFill>
              </a:defRPr>
            </a:lvl1pPr>
            <a:lvl2pPr marL="0" lvl="1" algn="ctr">
              <a:defRPr sz="1600" b="1" i="1">
                <a:solidFill>
                  <a:schemeClr val="tx2"/>
                </a:solidFill>
              </a:defRPr>
            </a:lvl2pPr>
          </a:lstStyle>
          <a:p>
            <a:pPr lvl="1"/>
            <a:r>
              <a:rPr lang="tr-TR" dirty="0">
                <a:solidFill>
                  <a:srgbClr val="1F497D"/>
                </a:solidFill>
                <a:effectLst>
                  <a:outerShdw blurRad="38100" dist="38100" dir="2700000" algn="tl">
                    <a:srgbClr val="000000">
                      <a:alpha val="43137"/>
                    </a:srgbClr>
                  </a:outerShdw>
                </a:effectLst>
              </a:rPr>
              <a:t>İkinci aşamada Son Kaynak Tedariğine dair esaslar detaylandırılmalıdır.</a:t>
            </a:r>
          </a:p>
          <a:p>
            <a:endParaRPr lang="tr-TR"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2511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1243</Words>
  <Application>Microsoft Office PowerPoint</Application>
  <PresentationFormat>Ekran Gösterisi (4:3)</PresentationFormat>
  <Paragraphs>153</Paragraphs>
  <Slides>10</Slides>
  <Notes>1</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Eser</dc:creator>
  <cp:lastModifiedBy>HP</cp:lastModifiedBy>
  <cp:revision>62</cp:revision>
  <dcterms:created xsi:type="dcterms:W3CDTF">2013-04-18T10:05:54Z</dcterms:created>
  <dcterms:modified xsi:type="dcterms:W3CDTF">2013-04-28T10:23:15Z</dcterms:modified>
</cp:coreProperties>
</file>