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theme/themeOverride1.xml" ContentType="application/vnd.openxmlformats-officedocument.themeOverride+xml"/>
  <Override PartName="/ppt/charts/chart9.xml" ContentType="application/vnd.openxmlformats-officedocument.drawingml.chart+xml"/>
  <Override PartName="/ppt/theme/themeOverride2.xml" ContentType="application/vnd.openxmlformats-officedocument.themeOverride+xml"/>
  <Override PartName="/ppt/charts/chart10.xml" ContentType="application/vnd.openxmlformats-officedocument.drawingml.chart+xml"/>
  <Override PartName="/ppt/theme/themeOverride3.xml" ContentType="application/vnd.openxmlformats-officedocument.themeOverride+xml"/>
  <Override PartName="/ppt/drawings/drawing1.xml" ContentType="application/vnd.openxmlformats-officedocument.drawingml.chartshapes+xml"/>
  <Override PartName="/ppt/charts/chart11.xml" ContentType="application/vnd.openxmlformats-officedocument.drawingml.chart+xml"/>
  <Override PartName="/ppt/theme/themeOverride4.xml" ContentType="application/vnd.openxmlformats-officedocument.themeOverride+xml"/>
  <Override PartName="/ppt/charts/chart1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164" autoAdjust="0"/>
    <p:restoredTop sz="94676" autoAdjust="0"/>
  </p:normalViewPr>
  <p:slideViewPr>
    <p:cSldViewPr>
      <p:cViewPr>
        <p:scale>
          <a:sx n="70" d="100"/>
          <a:sy n="70" d="100"/>
        </p:scale>
        <p:origin x="-114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2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\\fil2\A\ozdemir\Desktop\akfelgaz\Studies\Basinc\Copy%20of%20bas&#305;n&#231;cezalari.xlsx" TargetMode="External"/><Relationship Id="rId1" Type="http://schemas.openxmlformats.org/officeDocument/2006/relationships/themeOverride" Target="../theme/themeOverride3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\\fil2\A\ozdemir\Desktop\akfelgaz\Studies\Basinc\Copy%20of%20bas&#305;n&#231;cezalari.xlsx" TargetMode="External"/><Relationship Id="rId1" Type="http://schemas.openxmlformats.org/officeDocument/2006/relationships/themeOverride" Target="../theme/themeOverride4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\\tosun\EE\OP\sefa\Desktop\bas&#305;n&#231;\Copy%20of%20pressure.xlsx" TargetMode="External"/><Relationship Id="rId1" Type="http://schemas.openxmlformats.org/officeDocument/2006/relationships/themeOverride" Target="../theme/themeOverride1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\\tosun\EE\OP\sefa\Desktop\bas&#305;n&#231;\Copy%20of%20pressure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tr-TR" sz="1600" u="sng" dirty="0" smtClean="0"/>
              <a:t>Değişiklik</a:t>
            </a:r>
            <a:r>
              <a:rPr lang="tr-TR" sz="1600" u="sng" baseline="0" dirty="0" smtClean="0"/>
              <a:t> Önerileri (2004-2013)</a:t>
            </a:r>
            <a:endParaRPr lang="tr-TR" sz="1600" u="sng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2675098884859921E-2"/>
          <c:y val="0.13613975656479627"/>
          <c:w val="0.93464980223028016"/>
          <c:h val="0.6394496492210738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Toplam Öneri Konusu 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2004-2009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23</c:v>
                </c:pt>
                <c:pt idx="1">
                  <c:v>39</c:v>
                </c:pt>
                <c:pt idx="2">
                  <c:v>19</c:v>
                </c:pt>
                <c:pt idx="3">
                  <c:v>58</c:v>
                </c:pt>
                <c:pt idx="4">
                  <c:v>31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Uygun Görülen Önerilen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Pt>
            <c:idx val="4"/>
            <c:invertIfNegative val="0"/>
            <c:bubble3D val="0"/>
            <c:spPr>
              <a:noFill/>
              <a:ln w="25400">
                <a:solidFill>
                  <a:schemeClr val="accent1"/>
                </a:solidFill>
                <a:prstDash val="sysDash"/>
              </a:ln>
            </c:spPr>
          </c:dPt>
          <c:dLbls>
            <c:dLbl>
              <c:idx val="4"/>
              <c:layout/>
              <c:tx>
                <c:rich>
                  <a:bodyPr/>
                  <a:lstStyle/>
                  <a:p>
                    <a:pPr>
                      <a:defRPr sz="1600" b="1">
                        <a:solidFill>
                          <a:schemeClr val="accent1"/>
                        </a:solidFill>
                      </a:defRPr>
                    </a:pPr>
                    <a:r>
                      <a:rPr lang="tr-TR" sz="1600" b="1" dirty="0" smtClean="0">
                        <a:solidFill>
                          <a:schemeClr val="accent1"/>
                        </a:solidFill>
                      </a:rPr>
                      <a:t>?</a:t>
                    </a:r>
                    <a:endParaRPr lang="en-US" sz="2400" b="1" dirty="0">
                      <a:solidFill>
                        <a:schemeClr val="accent1"/>
                      </a:solidFill>
                    </a:endParaRPr>
                  </a:p>
                </c:rich>
              </c:tx>
              <c:spPr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tr-T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2004-2009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8</c:v>
                </c:pt>
                <c:pt idx="1">
                  <c:v>8</c:v>
                </c:pt>
                <c:pt idx="2">
                  <c:v>0</c:v>
                </c:pt>
                <c:pt idx="3">
                  <c:v>4</c:v>
                </c:pt>
                <c:pt idx="4">
                  <c:v>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8"/>
        <c:axId val="126547456"/>
        <c:axId val="102885056"/>
      </c:barChart>
      <c:catAx>
        <c:axId val="12654745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tr-TR"/>
          </a:p>
        </c:txPr>
        <c:crossAx val="102885056"/>
        <c:crosses val="autoZero"/>
        <c:auto val="1"/>
        <c:lblAlgn val="ctr"/>
        <c:lblOffset val="100"/>
        <c:noMultiLvlLbl val="0"/>
      </c:catAx>
      <c:valAx>
        <c:axId val="102885056"/>
        <c:scaling>
          <c:orientation val="minMax"/>
        </c:scaling>
        <c:delete val="1"/>
        <c:axPos val="l"/>
        <c:majorGridlines>
          <c:spPr>
            <a:ln>
              <a:solidFill>
                <a:schemeClr val="accent1">
                  <a:alpha val="0"/>
                </a:schemeClr>
              </a:solidFill>
            </a:ln>
          </c:spPr>
        </c:majorGridlines>
        <c:numFmt formatCode="General" sourceLinked="1"/>
        <c:majorTickMark val="none"/>
        <c:minorTickMark val="none"/>
        <c:tickLblPos val="nextTo"/>
        <c:crossAx val="12654745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200" b="1"/>
          </a:pPr>
          <a:endParaRPr lang="tr-T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6727227278408385E-2"/>
          <c:y val="0.24114062529667141"/>
          <c:w val="0.90431286998216143"/>
          <c:h val="0.61126977017951623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>
                    <a:latin typeface="Arial Narrow" pitchFamily="34" charset="0"/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Analiz!$AD$3:$AD$6</c:f>
              <c:numCache>
                <c:formatCode>General</c:formatCode>
                <c:ptCount val="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</c:numCache>
            </c:numRef>
          </c:cat>
          <c:val>
            <c:numRef>
              <c:f>Analiz!$AE$3:$AE$6</c:f>
              <c:numCache>
                <c:formatCode>#,##0</c:formatCode>
                <c:ptCount val="4"/>
                <c:pt idx="0">
                  <c:v>4365382.9457599996</c:v>
                </c:pt>
                <c:pt idx="1">
                  <c:v>4129069.7127680001</c:v>
                </c:pt>
                <c:pt idx="2">
                  <c:v>6701521.3935531992</c:v>
                </c:pt>
                <c:pt idx="3">
                  <c:v>6226610.5148694776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1"/>
        <c:axId val="126444544"/>
        <c:axId val="102884480"/>
      </c:barChart>
      <c:catAx>
        <c:axId val="126444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2884480"/>
        <c:crosses val="autoZero"/>
        <c:auto val="1"/>
        <c:lblAlgn val="ctr"/>
        <c:lblOffset val="100"/>
        <c:noMultiLvlLbl val="0"/>
      </c:catAx>
      <c:valAx>
        <c:axId val="102884480"/>
        <c:scaling>
          <c:orientation val="minMax"/>
        </c:scaling>
        <c:delete val="1"/>
        <c:axPos val="l"/>
        <c:majorGridlines>
          <c:spPr>
            <a:ln w="6350">
              <a:solidFill>
                <a:sysClr val="window" lastClr="FFFFFF">
                  <a:lumMod val="75000"/>
                  <a:alpha val="0"/>
                </a:sysClr>
              </a:solidFill>
              <a:prstDash val="sysDash"/>
            </a:ln>
          </c:spPr>
        </c:majorGridlines>
        <c:numFmt formatCode="#,##0\ &quot;TL&quot;" sourceLinked="0"/>
        <c:majorTickMark val="out"/>
        <c:minorTickMark val="none"/>
        <c:tickLblPos val="nextTo"/>
        <c:crossAx val="126444544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  <c:userShapes r:id="rId3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>
                <a:latin typeface="Arial Narrow" pitchFamily="34" charset="0"/>
              </a:defRPr>
            </a:pPr>
            <a:r>
              <a:rPr lang="tr-TR" sz="1400" dirty="0">
                <a:latin typeface="Arial Narrow" pitchFamily="34" charset="0"/>
              </a:rPr>
              <a:t>Basınç </a:t>
            </a:r>
            <a:r>
              <a:rPr lang="tr-TR" sz="1400" dirty="0" smtClean="0">
                <a:latin typeface="Arial Narrow" pitchFamily="34" charset="0"/>
              </a:rPr>
              <a:t>Bedeli/İletim </a:t>
            </a:r>
            <a:r>
              <a:rPr lang="tr-TR" sz="1400" dirty="0">
                <a:latin typeface="Arial Narrow" pitchFamily="34" charset="0"/>
              </a:rPr>
              <a:t>Hizmet Bedeli Oranı (%)</a:t>
            </a:r>
          </a:p>
        </c:rich>
      </c:tx>
      <c:layout>
        <c:manualLayout>
          <c:xMode val="edge"/>
          <c:yMode val="edge"/>
          <c:x val="0.19110731596883584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846688964596445E-2"/>
          <c:y val="0.18588670355181949"/>
          <c:w val="0.82888417939277903"/>
          <c:h val="0.6131309243410857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Analiz!$AE$27</c:f>
              <c:strCache>
                <c:ptCount val="1"/>
                <c:pt idx="0">
                  <c:v>Basınç Cezası/İletim Hizmet Bedeli Oranı (%)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Analiz!$AD$19:$AD$22</c:f>
              <c:numCache>
                <c:formatCode>General</c:formatCode>
                <c:ptCount val="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</c:numCache>
            </c:numRef>
          </c:cat>
          <c:val>
            <c:numRef>
              <c:f>Analiz!$AE$28:$AE$31</c:f>
              <c:numCache>
                <c:formatCode>0%</c:formatCode>
                <c:ptCount val="4"/>
                <c:pt idx="0">
                  <c:v>0.12013319391182678</c:v>
                </c:pt>
                <c:pt idx="1">
                  <c:v>0.10729143878677914</c:v>
                </c:pt>
                <c:pt idx="2">
                  <c:v>0.10747675414206954</c:v>
                </c:pt>
                <c:pt idx="3">
                  <c:v>0.10336790073399257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26446592"/>
        <c:axId val="102886208"/>
      </c:barChart>
      <c:catAx>
        <c:axId val="126446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2886208"/>
        <c:crosses val="autoZero"/>
        <c:auto val="1"/>
        <c:lblAlgn val="ctr"/>
        <c:lblOffset val="100"/>
        <c:noMultiLvlLbl val="0"/>
      </c:catAx>
      <c:valAx>
        <c:axId val="102886208"/>
        <c:scaling>
          <c:orientation val="minMax"/>
        </c:scaling>
        <c:delete val="1"/>
        <c:axPos val="l"/>
        <c:majorGridlines>
          <c:spPr>
            <a:ln w="6350">
              <a:solidFill>
                <a:sysClr val="window" lastClr="FFFFFF">
                  <a:lumMod val="75000"/>
                  <a:alpha val="0"/>
                </a:sysClr>
              </a:solidFill>
              <a:prstDash val="sysDash"/>
            </a:ln>
          </c:spPr>
        </c:majorGridlines>
        <c:numFmt formatCode="0%" sourceLinked="0"/>
        <c:majorTickMark val="out"/>
        <c:minorTickMark val="none"/>
        <c:tickLblPos val="nextTo"/>
        <c:crossAx val="126446592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tr-TR" dirty="0" smtClean="0"/>
              <a:t>Örnek</a:t>
            </a:r>
            <a:r>
              <a:rPr lang="tr-TR" baseline="0" dirty="0" smtClean="0"/>
              <a:t> Taşıtan Profili</a:t>
            </a:r>
            <a:endParaRPr lang="tr-TR" dirty="0"/>
          </a:p>
        </c:rich>
      </c:tx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Program</c:v>
                </c:pt>
              </c:strCache>
            </c:strRef>
          </c:tx>
          <c:invertIfNegative val="0"/>
          <c:cat>
            <c:numRef>
              <c:f>Sheet1!$A$2:$A$32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Sheet1!$B$2:$B$32</c:f>
              <c:numCache>
                <c:formatCode>General</c:formatCode>
                <c:ptCount val="31"/>
                <c:pt idx="0">
                  <c:v>165477</c:v>
                </c:pt>
                <c:pt idx="1">
                  <c:v>189678</c:v>
                </c:pt>
                <c:pt idx="2">
                  <c:v>180781</c:v>
                </c:pt>
                <c:pt idx="3">
                  <c:v>106933</c:v>
                </c:pt>
                <c:pt idx="4">
                  <c:v>106970</c:v>
                </c:pt>
                <c:pt idx="5">
                  <c:v>173504</c:v>
                </c:pt>
                <c:pt idx="6">
                  <c:v>147320</c:v>
                </c:pt>
                <c:pt idx="7">
                  <c:v>102612</c:v>
                </c:pt>
                <c:pt idx="8">
                  <c:v>159397</c:v>
                </c:pt>
                <c:pt idx="9">
                  <c:v>122095</c:v>
                </c:pt>
                <c:pt idx="10">
                  <c:v>139835</c:v>
                </c:pt>
                <c:pt idx="11">
                  <c:v>101098</c:v>
                </c:pt>
                <c:pt idx="12">
                  <c:v>123195</c:v>
                </c:pt>
                <c:pt idx="13">
                  <c:v>103628</c:v>
                </c:pt>
                <c:pt idx="14">
                  <c:v>170857</c:v>
                </c:pt>
                <c:pt idx="15">
                  <c:v>101033</c:v>
                </c:pt>
                <c:pt idx="16">
                  <c:v>145526</c:v>
                </c:pt>
                <c:pt idx="17">
                  <c:v>159418</c:v>
                </c:pt>
                <c:pt idx="18">
                  <c:v>155089</c:v>
                </c:pt>
                <c:pt idx="19">
                  <c:v>145127</c:v>
                </c:pt>
                <c:pt idx="20">
                  <c:v>101029</c:v>
                </c:pt>
                <c:pt idx="21">
                  <c:v>125592</c:v>
                </c:pt>
                <c:pt idx="22">
                  <c:v>184112</c:v>
                </c:pt>
                <c:pt idx="23">
                  <c:v>199406</c:v>
                </c:pt>
                <c:pt idx="24">
                  <c:v>106247</c:v>
                </c:pt>
                <c:pt idx="25">
                  <c:v>122079</c:v>
                </c:pt>
                <c:pt idx="26">
                  <c:v>182433</c:v>
                </c:pt>
                <c:pt idx="27">
                  <c:v>103965</c:v>
                </c:pt>
                <c:pt idx="28">
                  <c:v>133114</c:v>
                </c:pt>
                <c:pt idx="29">
                  <c:v>178077</c:v>
                </c:pt>
                <c:pt idx="30">
                  <c:v>161257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6"/>
        <c:overlap val="100"/>
        <c:axId val="40068096"/>
        <c:axId val="39914880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Gerçekleşme</c:v>
                </c:pt>
              </c:strCache>
            </c:strRef>
          </c:tx>
          <c:spPr>
            <a:ln w="41275">
              <a:solidFill>
                <a:srgbClr val="C00000"/>
              </a:solidFill>
            </a:ln>
          </c:spPr>
          <c:marker>
            <c:symbol val="none"/>
          </c:marker>
          <c:cat>
            <c:numRef>
              <c:f>Sheet1!$A$2:$A$32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Sheet1!$C$2:$C$32</c:f>
              <c:numCache>
                <c:formatCode>General</c:formatCode>
                <c:ptCount val="31"/>
                <c:pt idx="0">
                  <c:v>126825</c:v>
                </c:pt>
                <c:pt idx="1">
                  <c:v>106082</c:v>
                </c:pt>
                <c:pt idx="2">
                  <c:v>159991</c:v>
                </c:pt>
                <c:pt idx="3">
                  <c:v>190207</c:v>
                </c:pt>
                <c:pt idx="4">
                  <c:v>155460</c:v>
                </c:pt>
                <c:pt idx="5">
                  <c:v>164636</c:v>
                </c:pt>
                <c:pt idx="6">
                  <c:v>195779</c:v>
                </c:pt>
                <c:pt idx="7">
                  <c:v>158146</c:v>
                </c:pt>
                <c:pt idx="8">
                  <c:v>177849</c:v>
                </c:pt>
                <c:pt idx="9">
                  <c:v>126360</c:v>
                </c:pt>
                <c:pt idx="10">
                  <c:v>190503</c:v>
                </c:pt>
                <c:pt idx="11">
                  <c:v>132297</c:v>
                </c:pt>
                <c:pt idx="12">
                  <c:v>158605</c:v>
                </c:pt>
                <c:pt idx="13">
                  <c:v>130477</c:v>
                </c:pt>
                <c:pt idx="14">
                  <c:v>192201</c:v>
                </c:pt>
                <c:pt idx="15">
                  <c:v>139937</c:v>
                </c:pt>
                <c:pt idx="16">
                  <c:v>158882</c:v>
                </c:pt>
                <c:pt idx="17">
                  <c:v>161999</c:v>
                </c:pt>
                <c:pt idx="18">
                  <c:v>119592</c:v>
                </c:pt>
                <c:pt idx="19">
                  <c:v>179669</c:v>
                </c:pt>
                <c:pt idx="20">
                  <c:v>172693</c:v>
                </c:pt>
                <c:pt idx="21">
                  <c:v>111457</c:v>
                </c:pt>
                <c:pt idx="22">
                  <c:v>155916</c:v>
                </c:pt>
                <c:pt idx="23">
                  <c:v>152938</c:v>
                </c:pt>
                <c:pt idx="24">
                  <c:v>199693</c:v>
                </c:pt>
                <c:pt idx="25">
                  <c:v>157917</c:v>
                </c:pt>
                <c:pt idx="26">
                  <c:v>150692</c:v>
                </c:pt>
                <c:pt idx="27">
                  <c:v>123613</c:v>
                </c:pt>
                <c:pt idx="28">
                  <c:v>110018</c:v>
                </c:pt>
                <c:pt idx="29">
                  <c:v>158923</c:v>
                </c:pt>
                <c:pt idx="30">
                  <c:v>185989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068096"/>
        <c:axId val="39914880"/>
      </c:lineChart>
      <c:catAx>
        <c:axId val="40068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Arial Narrow" pitchFamily="34" charset="0"/>
              </a:defRPr>
            </a:pPr>
            <a:endParaRPr lang="tr-TR"/>
          </a:p>
        </c:txPr>
        <c:crossAx val="39914880"/>
        <c:crosses val="autoZero"/>
        <c:auto val="1"/>
        <c:lblAlgn val="ctr"/>
        <c:lblOffset val="100"/>
        <c:noMultiLvlLbl val="0"/>
      </c:catAx>
      <c:valAx>
        <c:axId val="39914880"/>
        <c:scaling>
          <c:orientation val="minMax"/>
          <c:max val="200000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#,##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200">
                <a:latin typeface="Arial Narrow" pitchFamily="34" charset="0"/>
              </a:defRPr>
            </a:pPr>
            <a:endParaRPr lang="tr-TR"/>
          </a:p>
        </c:txPr>
        <c:crossAx val="4006809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>
              <a:latin typeface="Arial Narrow" pitchFamily="34" charset="0"/>
            </a:defRPr>
          </a:pPr>
          <a:endParaRPr lang="tr-T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tr-TR" sz="1600" u="sng" dirty="0" smtClean="0"/>
              <a:t>Değişiklik</a:t>
            </a:r>
            <a:r>
              <a:rPr lang="tr-TR" sz="1600" u="sng" baseline="0" dirty="0" smtClean="0"/>
              <a:t> Önerileri 2013</a:t>
            </a:r>
            <a:endParaRPr lang="tr-TR" sz="1600" u="sng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408890983080725E-2"/>
          <c:y val="0.11635334169219295"/>
          <c:w val="0.93182218033838549"/>
          <c:h val="0.7113927817544083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Öneri Konusu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Kapasite</c:v>
                </c:pt>
                <c:pt idx="1">
                  <c:v>Dengeleme</c:v>
                </c:pt>
                <c:pt idx="2">
                  <c:v>Tolerans</c:v>
                </c:pt>
                <c:pt idx="3">
                  <c:v>Gün İçi Revizyon</c:v>
                </c:pt>
                <c:pt idx="4">
                  <c:v>Tahsisatlar</c:v>
                </c:pt>
                <c:pt idx="5">
                  <c:v>F Faktörü</c:v>
                </c:pt>
                <c:pt idx="6">
                  <c:v>Basınç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24</c:v>
                </c:pt>
                <c:pt idx="1">
                  <c:v>17</c:v>
                </c:pt>
                <c:pt idx="2">
                  <c:v>15</c:v>
                </c:pt>
                <c:pt idx="3">
                  <c:v>5</c:v>
                </c:pt>
                <c:pt idx="4">
                  <c:v>4</c:v>
                </c:pt>
                <c:pt idx="5">
                  <c:v>3</c:v>
                </c:pt>
                <c:pt idx="6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8"/>
        <c:axId val="109984256"/>
        <c:axId val="102889664"/>
      </c:barChart>
      <c:catAx>
        <c:axId val="10998425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000" b="1"/>
            </a:pPr>
            <a:endParaRPr lang="tr-TR"/>
          </a:p>
        </c:txPr>
        <c:crossAx val="102889664"/>
        <c:crosses val="autoZero"/>
        <c:auto val="1"/>
        <c:lblAlgn val="ctr"/>
        <c:lblOffset val="100"/>
        <c:noMultiLvlLbl val="0"/>
      </c:catAx>
      <c:valAx>
        <c:axId val="102889664"/>
        <c:scaling>
          <c:orientation val="minMax"/>
        </c:scaling>
        <c:delete val="1"/>
        <c:axPos val="l"/>
        <c:majorGridlines>
          <c:spPr>
            <a:ln>
              <a:solidFill>
                <a:schemeClr val="accent1">
                  <a:alpha val="0"/>
                </a:schemeClr>
              </a:solidFill>
            </a:ln>
          </c:spPr>
        </c:majorGridlines>
        <c:numFmt formatCode="General" sourceLinked="1"/>
        <c:majorTickMark val="none"/>
        <c:minorTickMark val="none"/>
        <c:tickLblPos val="nextTo"/>
        <c:crossAx val="1099842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tr-TR" sz="1600" u="sng" dirty="0" smtClean="0"/>
              <a:t>Değişiklik Önerileri 2013</a:t>
            </a:r>
            <a:endParaRPr lang="en-US" sz="1600" u="sng" dirty="0"/>
          </a:p>
        </c:rich>
      </c:tx>
      <c:layout>
        <c:manualLayout>
          <c:xMode val="edge"/>
          <c:yMode val="edge"/>
          <c:x val="0.22708807739822742"/>
          <c:y val="0.10754225140296064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14967150076499822"/>
                  <c:y val="6.969543701062613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0691201998367154"/>
                  <c:y val="-0.1869934505922106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8.9857165665860064E-2"/>
                  <c:y val="0.1213242566544096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2.1429679511641088E-3"/>
                  <c:y val="6.351055844743537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1.9668878896549852E-3"/>
                  <c:y val="-1.442387160234228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9.1473074651743959E-3"/>
                  <c:y val="-7.746254689649867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7.4811662275044988E-2"/>
                  <c:y val="-1.731955257003964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000" b="1"/>
                </a:pPr>
                <a:endParaRPr lang="tr-T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Sheet1!$A$2:$A$9</c:f>
              <c:strCache>
                <c:ptCount val="8"/>
                <c:pt idx="0">
                  <c:v>Kapasite</c:v>
                </c:pt>
                <c:pt idx="1">
                  <c:v>Dengeleme</c:v>
                </c:pt>
                <c:pt idx="2">
                  <c:v>Tolerans</c:v>
                </c:pt>
                <c:pt idx="3">
                  <c:v>Gün İçi Revizyon</c:v>
                </c:pt>
                <c:pt idx="4">
                  <c:v>F Faktörü</c:v>
                </c:pt>
                <c:pt idx="5">
                  <c:v>Tahsisatlar</c:v>
                </c:pt>
                <c:pt idx="6">
                  <c:v>Basınç</c:v>
                </c:pt>
                <c:pt idx="7">
                  <c:v>Diğer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24</c:v>
                </c:pt>
                <c:pt idx="1">
                  <c:v>17</c:v>
                </c:pt>
                <c:pt idx="2">
                  <c:v>15</c:v>
                </c:pt>
                <c:pt idx="3">
                  <c:v>5</c:v>
                </c:pt>
                <c:pt idx="4">
                  <c:v>3</c:v>
                </c:pt>
                <c:pt idx="5">
                  <c:v>4</c:v>
                </c:pt>
                <c:pt idx="6">
                  <c:v>3</c:v>
                </c:pt>
                <c:pt idx="7">
                  <c:v>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Arial Narrow" pitchFamily="34" charset="0"/>
              </a:defRPr>
            </a:pPr>
            <a:r>
              <a:rPr lang="tr-TR" dirty="0" smtClean="0">
                <a:latin typeface="Arial Narrow" pitchFamily="34" charset="0"/>
              </a:rPr>
              <a:t>Ocak Ayı </a:t>
            </a:r>
            <a:r>
              <a:rPr lang="tr-TR" baseline="0" dirty="0" smtClean="0">
                <a:latin typeface="Arial Narrow" pitchFamily="34" charset="0"/>
              </a:rPr>
              <a:t>Örnek Kapasite Kullanım Simulasyonu</a:t>
            </a:r>
            <a:endParaRPr lang="tr-TR" dirty="0">
              <a:latin typeface="Arial Narrow" pitchFamily="34" charset="0"/>
            </a:endParaRP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Ayrılmış Kapasite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Sheet1!$A$2:$A$32</c:f>
              <c:numCache>
                <c:formatCode>d\-mmm</c:formatCode>
                <c:ptCount val="31"/>
                <c:pt idx="0">
                  <c:v>41275</c:v>
                </c:pt>
                <c:pt idx="1">
                  <c:v>41276</c:v>
                </c:pt>
                <c:pt idx="2">
                  <c:v>41277</c:v>
                </c:pt>
                <c:pt idx="3">
                  <c:v>41278</c:v>
                </c:pt>
                <c:pt idx="4">
                  <c:v>41279</c:v>
                </c:pt>
                <c:pt idx="5">
                  <c:v>41280</c:v>
                </c:pt>
                <c:pt idx="6">
                  <c:v>41281</c:v>
                </c:pt>
                <c:pt idx="7">
                  <c:v>41282</c:v>
                </c:pt>
                <c:pt idx="8">
                  <c:v>41283</c:v>
                </c:pt>
                <c:pt idx="9">
                  <c:v>41284</c:v>
                </c:pt>
                <c:pt idx="10">
                  <c:v>41285</c:v>
                </c:pt>
                <c:pt idx="11">
                  <c:v>41286</c:v>
                </c:pt>
                <c:pt idx="12">
                  <c:v>41287</c:v>
                </c:pt>
                <c:pt idx="13">
                  <c:v>41288</c:v>
                </c:pt>
                <c:pt idx="14">
                  <c:v>41289</c:v>
                </c:pt>
                <c:pt idx="15">
                  <c:v>41290</c:v>
                </c:pt>
                <c:pt idx="16">
                  <c:v>41291</c:v>
                </c:pt>
                <c:pt idx="17">
                  <c:v>41292</c:v>
                </c:pt>
                <c:pt idx="18">
                  <c:v>41293</c:v>
                </c:pt>
                <c:pt idx="19">
                  <c:v>41294</c:v>
                </c:pt>
                <c:pt idx="20">
                  <c:v>41295</c:v>
                </c:pt>
                <c:pt idx="21">
                  <c:v>41296</c:v>
                </c:pt>
                <c:pt idx="22">
                  <c:v>41297</c:v>
                </c:pt>
                <c:pt idx="23">
                  <c:v>41298</c:v>
                </c:pt>
                <c:pt idx="24">
                  <c:v>41299</c:v>
                </c:pt>
                <c:pt idx="25">
                  <c:v>41300</c:v>
                </c:pt>
                <c:pt idx="26">
                  <c:v>41301</c:v>
                </c:pt>
                <c:pt idx="27">
                  <c:v>41302</c:v>
                </c:pt>
                <c:pt idx="28">
                  <c:v>41303</c:v>
                </c:pt>
                <c:pt idx="29">
                  <c:v>41304</c:v>
                </c:pt>
                <c:pt idx="30">
                  <c:v>41305</c:v>
                </c:pt>
              </c:numCache>
            </c:numRef>
          </c:cat>
          <c:val>
            <c:numRef>
              <c:f>Sheet1!$B$2:$B$32</c:f>
              <c:numCache>
                <c:formatCode>General</c:formatCode>
                <c:ptCount val="31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100</c:v>
                </c:pt>
                <c:pt idx="14">
                  <c:v>100</c:v>
                </c:pt>
                <c:pt idx="15">
                  <c:v>100</c:v>
                </c:pt>
                <c:pt idx="16">
                  <c:v>100</c:v>
                </c:pt>
                <c:pt idx="17">
                  <c:v>100</c:v>
                </c:pt>
                <c:pt idx="18">
                  <c:v>100</c:v>
                </c:pt>
                <c:pt idx="19">
                  <c:v>100</c:v>
                </c:pt>
                <c:pt idx="20">
                  <c:v>100</c:v>
                </c:pt>
                <c:pt idx="21">
                  <c:v>100</c:v>
                </c:pt>
                <c:pt idx="22">
                  <c:v>100</c:v>
                </c:pt>
                <c:pt idx="23">
                  <c:v>100</c:v>
                </c:pt>
                <c:pt idx="24">
                  <c:v>100</c:v>
                </c:pt>
                <c:pt idx="25">
                  <c:v>100</c:v>
                </c:pt>
                <c:pt idx="26">
                  <c:v>100</c:v>
                </c:pt>
                <c:pt idx="27">
                  <c:v>100</c:v>
                </c:pt>
                <c:pt idx="28">
                  <c:v>100</c:v>
                </c:pt>
                <c:pt idx="29">
                  <c:v>100</c:v>
                </c:pt>
                <c:pt idx="30">
                  <c:v>100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Çekiş</c:v>
                </c:pt>
              </c:strCache>
            </c:strRef>
          </c:tx>
          <c:spPr>
            <a:ln w="50800"/>
          </c:spPr>
          <c:marker>
            <c:symbol val="none"/>
          </c:marker>
          <c:dPt>
            <c:idx val="11"/>
            <c:marker>
              <c:symbol val="circle"/>
              <c:size val="9"/>
              <c:spPr>
                <a:solidFill>
                  <a:schemeClr val="bg1"/>
                </a:solidFill>
              </c:spPr>
            </c:marker>
            <c:bubble3D val="0"/>
          </c:dPt>
          <c:dPt>
            <c:idx val="12"/>
            <c:marker>
              <c:symbol val="circle"/>
              <c:size val="9"/>
              <c:spPr>
                <a:solidFill>
                  <a:schemeClr val="bg1"/>
                </a:solidFill>
              </c:spPr>
            </c:marker>
            <c:bubble3D val="0"/>
          </c:dPt>
          <c:dPt>
            <c:idx val="36"/>
            <c:marker>
              <c:symbol val="circle"/>
              <c:size val="9"/>
              <c:spPr>
                <a:solidFill>
                  <a:schemeClr val="bg1"/>
                </a:solidFill>
              </c:spPr>
            </c:marker>
            <c:bubble3D val="0"/>
          </c:dPt>
          <c:dPt>
            <c:idx val="37"/>
            <c:marker>
              <c:symbol val="circle"/>
              <c:size val="9"/>
              <c:spPr>
                <a:solidFill>
                  <a:schemeClr val="bg1"/>
                </a:solidFill>
              </c:spPr>
            </c:marker>
            <c:bubble3D val="0"/>
          </c:dPt>
          <c:cat>
            <c:numRef>
              <c:f>Sheet1!$A$2:$A$32</c:f>
              <c:numCache>
                <c:formatCode>d\-mmm</c:formatCode>
                <c:ptCount val="31"/>
                <c:pt idx="0">
                  <c:v>41275</c:v>
                </c:pt>
                <c:pt idx="1">
                  <c:v>41276</c:v>
                </c:pt>
                <c:pt idx="2">
                  <c:v>41277</c:v>
                </c:pt>
                <c:pt idx="3">
                  <c:v>41278</c:v>
                </c:pt>
                <c:pt idx="4">
                  <c:v>41279</c:v>
                </c:pt>
                <c:pt idx="5">
                  <c:v>41280</c:v>
                </c:pt>
                <c:pt idx="6">
                  <c:v>41281</c:v>
                </c:pt>
                <c:pt idx="7">
                  <c:v>41282</c:v>
                </c:pt>
                <c:pt idx="8">
                  <c:v>41283</c:v>
                </c:pt>
                <c:pt idx="9">
                  <c:v>41284</c:v>
                </c:pt>
                <c:pt idx="10">
                  <c:v>41285</c:v>
                </c:pt>
                <c:pt idx="11">
                  <c:v>41286</c:v>
                </c:pt>
                <c:pt idx="12">
                  <c:v>41287</c:v>
                </c:pt>
                <c:pt idx="13">
                  <c:v>41288</c:v>
                </c:pt>
                <c:pt idx="14">
                  <c:v>41289</c:v>
                </c:pt>
                <c:pt idx="15">
                  <c:v>41290</c:v>
                </c:pt>
                <c:pt idx="16">
                  <c:v>41291</c:v>
                </c:pt>
                <c:pt idx="17">
                  <c:v>41292</c:v>
                </c:pt>
                <c:pt idx="18">
                  <c:v>41293</c:v>
                </c:pt>
                <c:pt idx="19">
                  <c:v>41294</c:v>
                </c:pt>
                <c:pt idx="20">
                  <c:v>41295</c:v>
                </c:pt>
                <c:pt idx="21">
                  <c:v>41296</c:v>
                </c:pt>
                <c:pt idx="22">
                  <c:v>41297</c:v>
                </c:pt>
                <c:pt idx="23">
                  <c:v>41298</c:v>
                </c:pt>
                <c:pt idx="24">
                  <c:v>41299</c:v>
                </c:pt>
                <c:pt idx="25">
                  <c:v>41300</c:v>
                </c:pt>
                <c:pt idx="26">
                  <c:v>41301</c:v>
                </c:pt>
                <c:pt idx="27">
                  <c:v>41302</c:v>
                </c:pt>
                <c:pt idx="28">
                  <c:v>41303</c:v>
                </c:pt>
                <c:pt idx="29">
                  <c:v>41304</c:v>
                </c:pt>
                <c:pt idx="30">
                  <c:v>41305</c:v>
                </c:pt>
              </c:numCache>
            </c:numRef>
          </c:cat>
          <c:val>
            <c:numRef>
              <c:f>Sheet1!$C$2:$C$32</c:f>
              <c:numCache>
                <c:formatCode>General</c:formatCode>
                <c:ptCount val="31"/>
                <c:pt idx="0">
                  <c:v>87</c:v>
                </c:pt>
                <c:pt idx="1">
                  <c:v>103</c:v>
                </c:pt>
                <c:pt idx="2">
                  <c:v>83</c:v>
                </c:pt>
                <c:pt idx="3">
                  <c:v>92</c:v>
                </c:pt>
                <c:pt idx="4">
                  <c:v>105</c:v>
                </c:pt>
                <c:pt idx="5">
                  <c:v>90</c:v>
                </c:pt>
                <c:pt idx="6">
                  <c:v>107</c:v>
                </c:pt>
                <c:pt idx="7">
                  <c:v>95</c:v>
                </c:pt>
                <c:pt idx="8">
                  <c:v>86</c:v>
                </c:pt>
                <c:pt idx="9">
                  <c:v>91</c:v>
                </c:pt>
                <c:pt idx="10">
                  <c:v>85</c:v>
                </c:pt>
                <c:pt idx="11">
                  <c:v>135</c:v>
                </c:pt>
                <c:pt idx="12">
                  <c:v>130</c:v>
                </c:pt>
                <c:pt idx="13">
                  <c:v>82</c:v>
                </c:pt>
                <c:pt idx="14">
                  <c:v>105</c:v>
                </c:pt>
                <c:pt idx="15">
                  <c:v>90</c:v>
                </c:pt>
                <c:pt idx="16">
                  <c:v>87</c:v>
                </c:pt>
                <c:pt idx="17">
                  <c:v>98</c:v>
                </c:pt>
                <c:pt idx="18">
                  <c:v>98</c:v>
                </c:pt>
                <c:pt idx="19">
                  <c:v>103</c:v>
                </c:pt>
                <c:pt idx="20">
                  <c:v>80</c:v>
                </c:pt>
                <c:pt idx="21">
                  <c:v>97</c:v>
                </c:pt>
                <c:pt idx="22">
                  <c:v>92</c:v>
                </c:pt>
                <c:pt idx="23">
                  <c:v>84</c:v>
                </c:pt>
                <c:pt idx="24">
                  <c:v>106</c:v>
                </c:pt>
                <c:pt idx="25">
                  <c:v>82</c:v>
                </c:pt>
                <c:pt idx="26">
                  <c:v>92</c:v>
                </c:pt>
                <c:pt idx="27">
                  <c:v>107</c:v>
                </c:pt>
                <c:pt idx="28">
                  <c:v>94</c:v>
                </c:pt>
                <c:pt idx="29">
                  <c:v>98</c:v>
                </c:pt>
                <c:pt idx="30">
                  <c:v>84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3430912"/>
        <c:axId val="102887936"/>
      </c:lineChart>
      <c:dateAx>
        <c:axId val="163430912"/>
        <c:scaling>
          <c:orientation val="minMax"/>
        </c:scaling>
        <c:delete val="0"/>
        <c:axPos val="b"/>
        <c:numFmt formatCode="d\-mmm" sourceLinked="1"/>
        <c:majorTickMark val="none"/>
        <c:minorTickMark val="none"/>
        <c:tickLblPos val="nextTo"/>
        <c:txPr>
          <a:bodyPr/>
          <a:lstStyle/>
          <a:p>
            <a:pPr>
              <a:defRPr sz="1400">
                <a:latin typeface="Arial Narrow" pitchFamily="34" charset="0"/>
              </a:defRPr>
            </a:pPr>
            <a:endParaRPr lang="tr-TR"/>
          </a:p>
        </c:txPr>
        <c:crossAx val="102887936"/>
        <c:crosses val="autoZero"/>
        <c:auto val="1"/>
        <c:lblOffset val="100"/>
        <c:baseTimeUnit val="days"/>
      </c:dateAx>
      <c:valAx>
        <c:axId val="102887936"/>
        <c:scaling>
          <c:orientation val="minMax"/>
        </c:scaling>
        <c:delete val="0"/>
        <c:axPos val="l"/>
        <c:majorGridlines>
          <c:spPr>
            <a:ln>
              <a:solidFill>
                <a:schemeClr val="accent2">
                  <a:alpha val="0"/>
                </a:schemeClr>
              </a:solidFill>
            </a:ln>
          </c:spPr>
        </c:majorGridlines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>
                <a:latin typeface="Arial Narrow" pitchFamily="34" charset="0"/>
              </a:defRPr>
            </a:pPr>
            <a:endParaRPr lang="tr-TR"/>
          </a:p>
        </c:txPr>
        <c:crossAx val="16343091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400">
              <a:latin typeface="Arial Narrow" pitchFamily="34" charset="0"/>
            </a:defRPr>
          </a:pPr>
          <a:endParaRPr lang="tr-T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Arial Narrow" pitchFamily="34" charset="0"/>
              </a:defRPr>
            </a:pPr>
            <a:r>
              <a:rPr lang="tr-TR" dirty="0" smtClean="0">
                <a:latin typeface="Arial Narrow" pitchFamily="34" charset="0"/>
              </a:rPr>
              <a:t>1 Ocak – 31 Mart</a:t>
            </a:r>
            <a:r>
              <a:rPr lang="tr-TR" baseline="0" dirty="0" smtClean="0">
                <a:latin typeface="Arial Narrow" pitchFamily="34" charset="0"/>
              </a:rPr>
              <a:t> Örnek Kapasite Simulasyonu</a:t>
            </a:r>
            <a:endParaRPr lang="tr-TR" dirty="0">
              <a:latin typeface="Arial Narrow" pitchFamily="34" charset="0"/>
            </a:endParaRP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Ayrılmış Kapasite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Sheet1!$A$2:$A$91</c:f>
              <c:numCache>
                <c:formatCode>d\-mmm</c:formatCode>
                <c:ptCount val="90"/>
                <c:pt idx="0">
                  <c:v>41275</c:v>
                </c:pt>
                <c:pt idx="1">
                  <c:v>41276</c:v>
                </c:pt>
                <c:pt idx="2">
                  <c:v>41277</c:v>
                </c:pt>
                <c:pt idx="3">
                  <c:v>41278</c:v>
                </c:pt>
                <c:pt idx="4">
                  <c:v>41279</c:v>
                </c:pt>
                <c:pt idx="5">
                  <c:v>41280</c:v>
                </c:pt>
                <c:pt idx="6">
                  <c:v>41281</c:v>
                </c:pt>
                <c:pt idx="7">
                  <c:v>41282</c:v>
                </c:pt>
                <c:pt idx="8">
                  <c:v>41283</c:v>
                </c:pt>
                <c:pt idx="9">
                  <c:v>41284</c:v>
                </c:pt>
                <c:pt idx="10">
                  <c:v>41285</c:v>
                </c:pt>
                <c:pt idx="11">
                  <c:v>41286</c:v>
                </c:pt>
                <c:pt idx="12">
                  <c:v>41287</c:v>
                </c:pt>
                <c:pt idx="13">
                  <c:v>41288</c:v>
                </c:pt>
                <c:pt idx="14">
                  <c:v>41289</c:v>
                </c:pt>
                <c:pt idx="15">
                  <c:v>41290</c:v>
                </c:pt>
                <c:pt idx="16">
                  <c:v>41291</c:v>
                </c:pt>
                <c:pt idx="17">
                  <c:v>41292</c:v>
                </c:pt>
                <c:pt idx="18">
                  <c:v>41293</c:v>
                </c:pt>
                <c:pt idx="19">
                  <c:v>41294</c:v>
                </c:pt>
                <c:pt idx="20">
                  <c:v>41295</c:v>
                </c:pt>
                <c:pt idx="21">
                  <c:v>41296</c:v>
                </c:pt>
                <c:pt idx="22">
                  <c:v>41297</c:v>
                </c:pt>
                <c:pt idx="23">
                  <c:v>41298</c:v>
                </c:pt>
                <c:pt idx="24">
                  <c:v>41299</c:v>
                </c:pt>
                <c:pt idx="25">
                  <c:v>41300</c:v>
                </c:pt>
                <c:pt idx="26">
                  <c:v>41301</c:v>
                </c:pt>
                <c:pt idx="27">
                  <c:v>41302</c:v>
                </c:pt>
                <c:pt idx="28">
                  <c:v>41303</c:v>
                </c:pt>
                <c:pt idx="29">
                  <c:v>41304</c:v>
                </c:pt>
                <c:pt idx="30">
                  <c:v>41305</c:v>
                </c:pt>
                <c:pt idx="31">
                  <c:v>41306</c:v>
                </c:pt>
                <c:pt idx="32">
                  <c:v>41307</c:v>
                </c:pt>
                <c:pt idx="33">
                  <c:v>41308</c:v>
                </c:pt>
                <c:pt idx="34">
                  <c:v>41309</c:v>
                </c:pt>
                <c:pt idx="35">
                  <c:v>41310</c:v>
                </c:pt>
                <c:pt idx="36">
                  <c:v>41311</c:v>
                </c:pt>
                <c:pt idx="37">
                  <c:v>41312</c:v>
                </c:pt>
                <c:pt idx="38">
                  <c:v>41313</c:v>
                </c:pt>
                <c:pt idx="39">
                  <c:v>41314</c:v>
                </c:pt>
                <c:pt idx="40">
                  <c:v>41315</c:v>
                </c:pt>
                <c:pt idx="41">
                  <c:v>41316</c:v>
                </c:pt>
                <c:pt idx="42">
                  <c:v>41317</c:v>
                </c:pt>
                <c:pt idx="43">
                  <c:v>41318</c:v>
                </c:pt>
                <c:pt idx="44">
                  <c:v>41319</c:v>
                </c:pt>
                <c:pt idx="45">
                  <c:v>41320</c:v>
                </c:pt>
                <c:pt idx="46">
                  <c:v>41321</c:v>
                </c:pt>
                <c:pt idx="47">
                  <c:v>41322</c:v>
                </c:pt>
                <c:pt idx="48">
                  <c:v>41323</c:v>
                </c:pt>
                <c:pt idx="49">
                  <c:v>41324</c:v>
                </c:pt>
                <c:pt idx="50">
                  <c:v>41325</c:v>
                </c:pt>
                <c:pt idx="51">
                  <c:v>41326</c:v>
                </c:pt>
                <c:pt idx="52">
                  <c:v>41327</c:v>
                </c:pt>
                <c:pt idx="53">
                  <c:v>41328</c:v>
                </c:pt>
                <c:pt idx="54">
                  <c:v>41329</c:v>
                </c:pt>
                <c:pt idx="55">
                  <c:v>41330</c:v>
                </c:pt>
                <c:pt idx="56">
                  <c:v>41331</c:v>
                </c:pt>
                <c:pt idx="57">
                  <c:v>41332</c:v>
                </c:pt>
                <c:pt idx="58">
                  <c:v>41333</c:v>
                </c:pt>
                <c:pt idx="59">
                  <c:v>41334</c:v>
                </c:pt>
                <c:pt idx="60">
                  <c:v>41335</c:v>
                </c:pt>
                <c:pt idx="61">
                  <c:v>41336</c:v>
                </c:pt>
                <c:pt idx="62">
                  <c:v>41337</c:v>
                </c:pt>
                <c:pt idx="63">
                  <c:v>41338</c:v>
                </c:pt>
                <c:pt idx="64">
                  <c:v>41339</c:v>
                </c:pt>
                <c:pt idx="65">
                  <c:v>41340</c:v>
                </c:pt>
                <c:pt idx="66">
                  <c:v>41341</c:v>
                </c:pt>
                <c:pt idx="67">
                  <c:v>41342</c:v>
                </c:pt>
                <c:pt idx="68">
                  <c:v>41343</c:v>
                </c:pt>
                <c:pt idx="69">
                  <c:v>41344</c:v>
                </c:pt>
                <c:pt idx="70">
                  <c:v>41345</c:v>
                </c:pt>
                <c:pt idx="71">
                  <c:v>41346</c:v>
                </c:pt>
                <c:pt idx="72">
                  <c:v>41347</c:v>
                </c:pt>
                <c:pt idx="73">
                  <c:v>41348</c:v>
                </c:pt>
                <c:pt idx="74">
                  <c:v>41349</c:v>
                </c:pt>
                <c:pt idx="75">
                  <c:v>41350</c:v>
                </c:pt>
                <c:pt idx="76">
                  <c:v>41351</c:v>
                </c:pt>
                <c:pt idx="77">
                  <c:v>41352</c:v>
                </c:pt>
                <c:pt idx="78">
                  <c:v>41353</c:v>
                </c:pt>
                <c:pt idx="79">
                  <c:v>41354</c:v>
                </c:pt>
                <c:pt idx="80">
                  <c:v>41355</c:v>
                </c:pt>
                <c:pt idx="81">
                  <c:v>41356</c:v>
                </c:pt>
                <c:pt idx="82">
                  <c:v>41357</c:v>
                </c:pt>
                <c:pt idx="83">
                  <c:v>41358</c:v>
                </c:pt>
                <c:pt idx="84">
                  <c:v>41359</c:v>
                </c:pt>
                <c:pt idx="85">
                  <c:v>41360</c:v>
                </c:pt>
                <c:pt idx="86">
                  <c:v>41361</c:v>
                </c:pt>
                <c:pt idx="87">
                  <c:v>41362</c:v>
                </c:pt>
                <c:pt idx="88">
                  <c:v>41363</c:v>
                </c:pt>
                <c:pt idx="89">
                  <c:v>41364</c:v>
                </c:pt>
              </c:numCache>
            </c:numRef>
          </c:cat>
          <c:val>
            <c:numRef>
              <c:f>Sheet1!$B$2:$B$91</c:f>
              <c:numCache>
                <c:formatCode>General</c:formatCode>
                <c:ptCount val="90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100</c:v>
                </c:pt>
                <c:pt idx="14">
                  <c:v>100</c:v>
                </c:pt>
                <c:pt idx="15">
                  <c:v>100</c:v>
                </c:pt>
                <c:pt idx="16">
                  <c:v>100</c:v>
                </c:pt>
                <c:pt idx="17">
                  <c:v>100</c:v>
                </c:pt>
                <c:pt idx="18">
                  <c:v>100</c:v>
                </c:pt>
                <c:pt idx="19">
                  <c:v>100</c:v>
                </c:pt>
                <c:pt idx="20">
                  <c:v>100</c:v>
                </c:pt>
                <c:pt idx="21">
                  <c:v>100</c:v>
                </c:pt>
                <c:pt idx="22">
                  <c:v>100</c:v>
                </c:pt>
                <c:pt idx="23">
                  <c:v>100</c:v>
                </c:pt>
                <c:pt idx="24">
                  <c:v>100</c:v>
                </c:pt>
                <c:pt idx="25">
                  <c:v>100</c:v>
                </c:pt>
                <c:pt idx="26">
                  <c:v>100</c:v>
                </c:pt>
                <c:pt idx="27">
                  <c:v>100</c:v>
                </c:pt>
                <c:pt idx="28">
                  <c:v>100</c:v>
                </c:pt>
                <c:pt idx="29">
                  <c:v>100</c:v>
                </c:pt>
                <c:pt idx="30">
                  <c:v>100</c:v>
                </c:pt>
                <c:pt idx="31">
                  <c:v>100</c:v>
                </c:pt>
                <c:pt idx="32">
                  <c:v>100</c:v>
                </c:pt>
                <c:pt idx="33">
                  <c:v>100</c:v>
                </c:pt>
                <c:pt idx="34">
                  <c:v>100</c:v>
                </c:pt>
                <c:pt idx="35">
                  <c:v>100</c:v>
                </c:pt>
                <c:pt idx="36">
                  <c:v>100</c:v>
                </c:pt>
                <c:pt idx="37">
                  <c:v>100</c:v>
                </c:pt>
                <c:pt idx="38">
                  <c:v>100</c:v>
                </c:pt>
                <c:pt idx="39">
                  <c:v>100</c:v>
                </c:pt>
                <c:pt idx="40">
                  <c:v>100</c:v>
                </c:pt>
                <c:pt idx="41">
                  <c:v>100</c:v>
                </c:pt>
                <c:pt idx="42">
                  <c:v>100</c:v>
                </c:pt>
                <c:pt idx="43">
                  <c:v>100</c:v>
                </c:pt>
                <c:pt idx="44">
                  <c:v>100</c:v>
                </c:pt>
                <c:pt idx="45">
                  <c:v>100</c:v>
                </c:pt>
                <c:pt idx="46">
                  <c:v>100</c:v>
                </c:pt>
                <c:pt idx="47">
                  <c:v>100</c:v>
                </c:pt>
                <c:pt idx="48">
                  <c:v>100</c:v>
                </c:pt>
                <c:pt idx="49">
                  <c:v>100</c:v>
                </c:pt>
                <c:pt idx="50">
                  <c:v>100</c:v>
                </c:pt>
                <c:pt idx="51">
                  <c:v>100</c:v>
                </c:pt>
                <c:pt idx="52">
                  <c:v>100</c:v>
                </c:pt>
                <c:pt idx="53">
                  <c:v>100</c:v>
                </c:pt>
                <c:pt idx="54">
                  <c:v>100</c:v>
                </c:pt>
                <c:pt idx="55">
                  <c:v>100</c:v>
                </c:pt>
                <c:pt idx="56">
                  <c:v>100</c:v>
                </c:pt>
                <c:pt idx="57">
                  <c:v>100</c:v>
                </c:pt>
                <c:pt idx="58">
                  <c:v>100</c:v>
                </c:pt>
                <c:pt idx="59">
                  <c:v>100</c:v>
                </c:pt>
                <c:pt idx="60">
                  <c:v>100</c:v>
                </c:pt>
                <c:pt idx="61">
                  <c:v>100</c:v>
                </c:pt>
                <c:pt idx="62">
                  <c:v>100</c:v>
                </c:pt>
                <c:pt idx="63">
                  <c:v>100</c:v>
                </c:pt>
                <c:pt idx="64">
                  <c:v>100</c:v>
                </c:pt>
                <c:pt idx="65">
                  <c:v>100</c:v>
                </c:pt>
                <c:pt idx="66">
                  <c:v>100</c:v>
                </c:pt>
                <c:pt idx="67">
                  <c:v>100</c:v>
                </c:pt>
                <c:pt idx="68">
                  <c:v>100</c:v>
                </c:pt>
                <c:pt idx="69">
                  <c:v>100</c:v>
                </c:pt>
                <c:pt idx="70">
                  <c:v>100</c:v>
                </c:pt>
                <c:pt idx="71">
                  <c:v>100</c:v>
                </c:pt>
                <c:pt idx="72">
                  <c:v>100</c:v>
                </c:pt>
                <c:pt idx="73">
                  <c:v>100</c:v>
                </c:pt>
                <c:pt idx="74">
                  <c:v>100</c:v>
                </c:pt>
                <c:pt idx="75">
                  <c:v>100</c:v>
                </c:pt>
                <c:pt idx="76">
                  <c:v>100</c:v>
                </c:pt>
                <c:pt idx="77">
                  <c:v>100</c:v>
                </c:pt>
                <c:pt idx="78">
                  <c:v>100</c:v>
                </c:pt>
                <c:pt idx="79">
                  <c:v>100</c:v>
                </c:pt>
                <c:pt idx="80">
                  <c:v>100</c:v>
                </c:pt>
                <c:pt idx="81">
                  <c:v>100</c:v>
                </c:pt>
                <c:pt idx="82">
                  <c:v>100</c:v>
                </c:pt>
                <c:pt idx="83">
                  <c:v>100</c:v>
                </c:pt>
                <c:pt idx="84">
                  <c:v>100</c:v>
                </c:pt>
                <c:pt idx="85">
                  <c:v>100</c:v>
                </c:pt>
                <c:pt idx="86">
                  <c:v>100</c:v>
                </c:pt>
                <c:pt idx="87">
                  <c:v>100</c:v>
                </c:pt>
                <c:pt idx="88">
                  <c:v>100</c:v>
                </c:pt>
                <c:pt idx="89">
                  <c:v>100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Çekiş</c:v>
                </c:pt>
              </c:strCache>
            </c:strRef>
          </c:tx>
          <c:spPr>
            <a:ln w="50800"/>
          </c:spPr>
          <c:marker>
            <c:symbol val="none"/>
          </c:marker>
          <c:dPt>
            <c:idx val="11"/>
            <c:bubble3D val="0"/>
          </c:dPt>
          <c:dPt>
            <c:idx val="12"/>
            <c:bubble3D val="0"/>
          </c:dPt>
          <c:dPt>
            <c:idx val="36"/>
            <c:bubble3D val="0"/>
          </c:dPt>
          <c:dPt>
            <c:idx val="37"/>
            <c:bubble3D val="0"/>
          </c:dPt>
          <c:cat>
            <c:numRef>
              <c:f>Sheet1!$A$2:$A$91</c:f>
              <c:numCache>
                <c:formatCode>d\-mmm</c:formatCode>
                <c:ptCount val="90"/>
                <c:pt idx="0">
                  <c:v>41275</c:v>
                </c:pt>
                <c:pt idx="1">
                  <c:v>41276</c:v>
                </c:pt>
                <c:pt idx="2">
                  <c:v>41277</c:v>
                </c:pt>
                <c:pt idx="3">
                  <c:v>41278</c:v>
                </c:pt>
                <c:pt idx="4">
                  <c:v>41279</c:v>
                </c:pt>
                <c:pt idx="5">
                  <c:v>41280</c:v>
                </c:pt>
                <c:pt idx="6">
                  <c:v>41281</c:v>
                </c:pt>
                <c:pt idx="7">
                  <c:v>41282</c:v>
                </c:pt>
                <c:pt idx="8">
                  <c:v>41283</c:v>
                </c:pt>
                <c:pt idx="9">
                  <c:v>41284</c:v>
                </c:pt>
                <c:pt idx="10">
                  <c:v>41285</c:v>
                </c:pt>
                <c:pt idx="11">
                  <c:v>41286</c:v>
                </c:pt>
                <c:pt idx="12">
                  <c:v>41287</c:v>
                </c:pt>
                <c:pt idx="13">
                  <c:v>41288</c:v>
                </c:pt>
                <c:pt idx="14">
                  <c:v>41289</c:v>
                </c:pt>
                <c:pt idx="15">
                  <c:v>41290</c:v>
                </c:pt>
                <c:pt idx="16">
                  <c:v>41291</c:v>
                </c:pt>
                <c:pt idx="17">
                  <c:v>41292</c:v>
                </c:pt>
                <c:pt idx="18">
                  <c:v>41293</c:v>
                </c:pt>
                <c:pt idx="19">
                  <c:v>41294</c:v>
                </c:pt>
                <c:pt idx="20">
                  <c:v>41295</c:v>
                </c:pt>
                <c:pt idx="21">
                  <c:v>41296</c:v>
                </c:pt>
                <c:pt idx="22">
                  <c:v>41297</c:v>
                </c:pt>
                <c:pt idx="23">
                  <c:v>41298</c:v>
                </c:pt>
                <c:pt idx="24">
                  <c:v>41299</c:v>
                </c:pt>
                <c:pt idx="25">
                  <c:v>41300</c:v>
                </c:pt>
                <c:pt idx="26">
                  <c:v>41301</c:v>
                </c:pt>
                <c:pt idx="27">
                  <c:v>41302</c:v>
                </c:pt>
                <c:pt idx="28">
                  <c:v>41303</c:v>
                </c:pt>
                <c:pt idx="29">
                  <c:v>41304</c:v>
                </c:pt>
                <c:pt idx="30">
                  <c:v>41305</c:v>
                </c:pt>
                <c:pt idx="31">
                  <c:v>41306</c:v>
                </c:pt>
                <c:pt idx="32">
                  <c:v>41307</c:v>
                </c:pt>
                <c:pt idx="33">
                  <c:v>41308</c:v>
                </c:pt>
                <c:pt idx="34">
                  <c:v>41309</c:v>
                </c:pt>
                <c:pt idx="35">
                  <c:v>41310</c:v>
                </c:pt>
                <c:pt idx="36">
                  <c:v>41311</c:v>
                </c:pt>
                <c:pt idx="37">
                  <c:v>41312</c:v>
                </c:pt>
                <c:pt idx="38">
                  <c:v>41313</c:v>
                </c:pt>
                <c:pt idx="39">
                  <c:v>41314</c:v>
                </c:pt>
                <c:pt idx="40">
                  <c:v>41315</c:v>
                </c:pt>
                <c:pt idx="41">
                  <c:v>41316</c:v>
                </c:pt>
                <c:pt idx="42">
                  <c:v>41317</c:v>
                </c:pt>
                <c:pt idx="43">
                  <c:v>41318</c:v>
                </c:pt>
                <c:pt idx="44">
                  <c:v>41319</c:v>
                </c:pt>
                <c:pt idx="45">
                  <c:v>41320</c:v>
                </c:pt>
                <c:pt idx="46">
                  <c:v>41321</c:v>
                </c:pt>
                <c:pt idx="47">
                  <c:v>41322</c:v>
                </c:pt>
                <c:pt idx="48">
                  <c:v>41323</c:v>
                </c:pt>
                <c:pt idx="49">
                  <c:v>41324</c:v>
                </c:pt>
                <c:pt idx="50">
                  <c:v>41325</c:v>
                </c:pt>
                <c:pt idx="51">
                  <c:v>41326</c:v>
                </c:pt>
                <c:pt idx="52">
                  <c:v>41327</c:v>
                </c:pt>
                <c:pt idx="53">
                  <c:v>41328</c:v>
                </c:pt>
                <c:pt idx="54">
                  <c:v>41329</c:v>
                </c:pt>
                <c:pt idx="55">
                  <c:v>41330</c:v>
                </c:pt>
                <c:pt idx="56">
                  <c:v>41331</c:v>
                </c:pt>
                <c:pt idx="57">
                  <c:v>41332</c:v>
                </c:pt>
                <c:pt idx="58">
                  <c:v>41333</c:v>
                </c:pt>
                <c:pt idx="59">
                  <c:v>41334</c:v>
                </c:pt>
                <c:pt idx="60">
                  <c:v>41335</c:v>
                </c:pt>
                <c:pt idx="61">
                  <c:v>41336</c:v>
                </c:pt>
                <c:pt idx="62">
                  <c:v>41337</c:v>
                </c:pt>
                <c:pt idx="63">
                  <c:v>41338</c:v>
                </c:pt>
                <c:pt idx="64">
                  <c:v>41339</c:v>
                </c:pt>
                <c:pt idx="65">
                  <c:v>41340</c:v>
                </c:pt>
                <c:pt idx="66">
                  <c:v>41341</c:v>
                </c:pt>
                <c:pt idx="67">
                  <c:v>41342</c:v>
                </c:pt>
                <c:pt idx="68">
                  <c:v>41343</c:v>
                </c:pt>
                <c:pt idx="69">
                  <c:v>41344</c:v>
                </c:pt>
                <c:pt idx="70">
                  <c:v>41345</c:v>
                </c:pt>
                <c:pt idx="71">
                  <c:v>41346</c:v>
                </c:pt>
                <c:pt idx="72">
                  <c:v>41347</c:v>
                </c:pt>
                <c:pt idx="73">
                  <c:v>41348</c:v>
                </c:pt>
                <c:pt idx="74">
                  <c:v>41349</c:v>
                </c:pt>
                <c:pt idx="75">
                  <c:v>41350</c:v>
                </c:pt>
                <c:pt idx="76">
                  <c:v>41351</c:v>
                </c:pt>
                <c:pt idx="77">
                  <c:v>41352</c:v>
                </c:pt>
                <c:pt idx="78">
                  <c:v>41353</c:v>
                </c:pt>
                <c:pt idx="79">
                  <c:v>41354</c:v>
                </c:pt>
                <c:pt idx="80">
                  <c:v>41355</c:v>
                </c:pt>
                <c:pt idx="81">
                  <c:v>41356</c:v>
                </c:pt>
                <c:pt idx="82">
                  <c:v>41357</c:v>
                </c:pt>
                <c:pt idx="83">
                  <c:v>41358</c:v>
                </c:pt>
                <c:pt idx="84">
                  <c:v>41359</c:v>
                </c:pt>
                <c:pt idx="85">
                  <c:v>41360</c:v>
                </c:pt>
                <c:pt idx="86">
                  <c:v>41361</c:v>
                </c:pt>
                <c:pt idx="87">
                  <c:v>41362</c:v>
                </c:pt>
                <c:pt idx="88">
                  <c:v>41363</c:v>
                </c:pt>
                <c:pt idx="89">
                  <c:v>41364</c:v>
                </c:pt>
              </c:numCache>
            </c:numRef>
          </c:cat>
          <c:val>
            <c:numRef>
              <c:f>Sheet1!$C$2:$C$91</c:f>
              <c:numCache>
                <c:formatCode>General</c:formatCode>
                <c:ptCount val="90"/>
                <c:pt idx="0">
                  <c:v>90</c:v>
                </c:pt>
                <c:pt idx="1">
                  <c:v>92</c:v>
                </c:pt>
                <c:pt idx="2">
                  <c:v>103</c:v>
                </c:pt>
                <c:pt idx="3">
                  <c:v>91</c:v>
                </c:pt>
                <c:pt idx="4">
                  <c:v>105</c:v>
                </c:pt>
                <c:pt idx="5">
                  <c:v>93</c:v>
                </c:pt>
                <c:pt idx="6">
                  <c:v>97</c:v>
                </c:pt>
                <c:pt idx="7">
                  <c:v>96</c:v>
                </c:pt>
                <c:pt idx="8">
                  <c:v>93</c:v>
                </c:pt>
                <c:pt idx="9">
                  <c:v>95</c:v>
                </c:pt>
                <c:pt idx="10">
                  <c:v>92</c:v>
                </c:pt>
                <c:pt idx="11">
                  <c:v>92</c:v>
                </c:pt>
                <c:pt idx="12">
                  <c:v>97</c:v>
                </c:pt>
                <c:pt idx="13">
                  <c:v>104</c:v>
                </c:pt>
                <c:pt idx="14">
                  <c:v>97</c:v>
                </c:pt>
                <c:pt idx="15">
                  <c:v>90</c:v>
                </c:pt>
                <c:pt idx="16">
                  <c:v>98</c:v>
                </c:pt>
                <c:pt idx="17">
                  <c:v>99</c:v>
                </c:pt>
                <c:pt idx="18">
                  <c:v>93</c:v>
                </c:pt>
                <c:pt idx="19">
                  <c:v>93</c:v>
                </c:pt>
                <c:pt idx="20">
                  <c:v>106</c:v>
                </c:pt>
                <c:pt idx="21">
                  <c:v>92</c:v>
                </c:pt>
                <c:pt idx="22">
                  <c:v>93</c:v>
                </c:pt>
                <c:pt idx="23">
                  <c:v>94</c:v>
                </c:pt>
                <c:pt idx="24">
                  <c:v>97</c:v>
                </c:pt>
                <c:pt idx="25">
                  <c:v>103</c:v>
                </c:pt>
                <c:pt idx="26">
                  <c:v>95</c:v>
                </c:pt>
                <c:pt idx="27">
                  <c:v>91</c:v>
                </c:pt>
                <c:pt idx="28">
                  <c:v>96</c:v>
                </c:pt>
                <c:pt idx="29">
                  <c:v>98</c:v>
                </c:pt>
                <c:pt idx="30">
                  <c:v>96</c:v>
                </c:pt>
                <c:pt idx="31">
                  <c:v>91</c:v>
                </c:pt>
                <c:pt idx="32">
                  <c:v>91</c:v>
                </c:pt>
                <c:pt idx="33">
                  <c:v>91</c:v>
                </c:pt>
                <c:pt idx="34">
                  <c:v>90</c:v>
                </c:pt>
                <c:pt idx="35">
                  <c:v>93</c:v>
                </c:pt>
                <c:pt idx="36">
                  <c:v>98</c:v>
                </c:pt>
                <c:pt idx="37">
                  <c:v>94</c:v>
                </c:pt>
                <c:pt idx="38">
                  <c:v>103</c:v>
                </c:pt>
                <c:pt idx="39">
                  <c:v>96</c:v>
                </c:pt>
                <c:pt idx="40">
                  <c:v>91</c:v>
                </c:pt>
                <c:pt idx="41">
                  <c:v>91</c:v>
                </c:pt>
                <c:pt idx="42">
                  <c:v>99</c:v>
                </c:pt>
                <c:pt idx="43">
                  <c:v>97</c:v>
                </c:pt>
                <c:pt idx="44">
                  <c:v>97</c:v>
                </c:pt>
                <c:pt idx="45">
                  <c:v>98</c:v>
                </c:pt>
                <c:pt idx="46">
                  <c:v>98</c:v>
                </c:pt>
                <c:pt idx="47">
                  <c:v>105</c:v>
                </c:pt>
                <c:pt idx="48">
                  <c:v>94</c:v>
                </c:pt>
                <c:pt idx="49">
                  <c:v>95</c:v>
                </c:pt>
                <c:pt idx="50">
                  <c:v>99</c:v>
                </c:pt>
                <c:pt idx="51">
                  <c:v>95</c:v>
                </c:pt>
                <c:pt idx="52">
                  <c:v>98</c:v>
                </c:pt>
                <c:pt idx="53">
                  <c:v>106</c:v>
                </c:pt>
                <c:pt idx="54">
                  <c:v>97</c:v>
                </c:pt>
                <c:pt idx="55">
                  <c:v>97</c:v>
                </c:pt>
                <c:pt idx="56">
                  <c:v>96</c:v>
                </c:pt>
                <c:pt idx="57">
                  <c:v>97</c:v>
                </c:pt>
                <c:pt idx="58">
                  <c:v>97</c:v>
                </c:pt>
                <c:pt idx="59">
                  <c:v>90</c:v>
                </c:pt>
                <c:pt idx="60">
                  <c:v>99</c:v>
                </c:pt>
                <c:pt idx="61">
                  <c:v>103</c:v>
                </c:pt>
                <c:pt idx="62">
                  <c:v>93</c:v>
                </c:pt>
                <c:pt idx="63">
                  <c:v>98</c:v>
                </c:pt>
                <c:pt idx="64">
                  <c:v>105</c:v>
                </c:pt>
                <c:pt idx="65">
                  <c:v>95</c:v>
                </c:pt>
                <c:pt idx="66">
                  <c:v>95</c:v>
                </c:pt>
                <c:pt idx="67">
                  <c:v>95</c:v>
                </c:pt>
                <c:pt idx="68">
                  <c:v>107</c:v>
                </c:pt>
                <c:pt idx="69">
                  <c:v>94</c:v>
                </c:pt>
                <c:pt idx="70">
                  <c:v>94</c:v>
                </c:pt>
                <c:pt idx="71">
                  <c:v>103</c:v>
                </c:pt>
                <c:pt idx="72">
                  <c:v>92</c:v>
                </c:pt>
                <c:pt idx="73">
                  <c:v>93</c:v>
                </c:pt>
                <c:pt idx="74">
                  <c:v>103</c:v>
                </c:pt>
                <c:pt idx="75">
                  <c:v>98</c:v>
                </c:pt>
                <c:pt idx="76">
                  <c:v>98</c:v>
                </c:pt>
                <c:pt idx="77">
                  <c:v>98</c:v>
                </c:pt>
                <c:pt idx="78">
                  <c:v>96</c:v>
                </c:pt>
                <c:pt idx="79">
                  <c:v>94</c:v>
                </c:pt>
                <c:pt idx="80">
                  <c:v>104</c:v>
                </c:pt>
                <c:pt idx="81">
                  <c:v>92</c:v>
                </c:pt>
                <c:pt idx="82">
                  <c:v>91</c:v>
                </c:pt>
                <c:pt idx="83">
                  <c:v>98</c:v>
                </c:pt>
                <c:pt idx="84">
                  <c:v>94</c:v>
                </c:pt>
                <c:pt idx="85">
                  <c:v>96</c:v>
                </c:pt>
                <c:pt idx="86">
                  <c:v>108</c:v>
                </c:pt>
                <c:pt idx="87">
                  <c:v>99</c:v>
                </c:pt>
                <c:pt idx="88">
                  <c:v>95</c:v>
                </c:pt>
                <c:pt idx="89">
                  <c:v>105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442560"/>
        <c:axId val="34148288"/>
      </c:lineChart>
      <c:dateAx>
        <c:axId val="37442560"/>
        <c:scaling>
          <c:orientation val="minMax"/>
        </c:scaling>
        <c:delete val="0"/>
        <c:axPos val="b"/>
        <c:numFmt formatCode="d\-mmm" sourceLinked="1"/>
        <c:majorTickMark val="none"/>
        <c:minorTickMark val="none"/>
        <c:tickLblPos val="nextTo"/>
        <c:txPr>
          <a:bodyPr/>
          <a:lstStyle/>
          <a:p>
            <a:pPr>
              <a:defRPr sz="1400">
                <a:latin typeface="Arial Narrow" pitchFamily="34" charset="0"/>
              </a:defRPr>
            </a:pPr>
            <a:endParaRPr lang="tr-TR"/>
          </a:p>
        </c:txPr>
        <c:crossAx val="34148288"/>
        <c:crosses val="autoZero"/>
        <c:auto val="1"/>
        <c:lblOffset val="100"/>
        <c:baseTimeUnit val="days"/>
      </c:dateAx>
      <c:valAx>
        <c:axId val="34148288"/>
        <c:scaling>
          <c:orientation val="minMax"/>
          <c:min val="75"/>
        </c:scaling>
        <c:delete val="0"/>
        <c:axPos val="l"/>
        <c:majorGridlines>
          <c:spPr>
            <a:ln>
              <a:solidFill>
                <a:schemeClr val="accent2">
                  <a:alpha val="0"/>
                </a:schemeClr>
              </a:solidFill>
            </a:ln>
          </c:spPr>
        </c:majorGridlines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>
                <a:latin typeface="Arial Narrow" pitchFamily="34" charset="0"/>
              </a:defRPr>
            </a:pPr>
            <a:endParaRPr lang="tr-TR"/>
          </a:p>
        </c:txPr>
        <c:crossAx val="3744256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400">
              <a:latin typeface="Arial Narrow" pitchFamily="34" charset="0"/>
            </a:defRPr>
          </a:pPr>
          <a:endParaRPr lang="tr-T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>
                <a:latin typeface="Arial Narrow" pitchFamily="34" charset="0"/>
              </a:defRPr>
            </a:pPr>
            <a:r>
              <a:rPr lang="tr-TR" sz="1600" dirty="0" smtClean="0">
                <a:latin typeface="Arial Narrow" pitchFamily="34" charset="0"/>
              </a:rPr>
              <a:t>Taşıtan</a:t>
            </a:r>
            <a:r>
              <a:rPr lang="tr-TR" sz="1600" baseline="0" dirty="0" smtClean="0">
                <a:latin typeface="Arial Narrow" pitchFamily="34" charset="0"/>
              </a:rPr>
              <a:t>ın Talebi Dışında Olmaksızın Gaz Girişinin Düşürülmesi</a:t>
            </a:r>
            <a:endParaRPr lang="tr-TR" sz="1600" dirty="0">
              <a:latin typeface="Arial Narrow" pitchFamily="34" charset="0"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Günlük Dengesizlik</c:v>
                </c:pt>
              </c:strCache>
            </c:strRef>
          </c:tx>
          <c:invertIfNegative val="0"/>
          <c:cat>
            <c:numRef>
              <c:f>Sheet1!$A$2:$A$32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Sheet1!$B$2:$B$32</c:f>
              <c:numCache>
                <c:formatCode>General</c:formatCode>
                <c:ptCount val="31"/>
                <c:pt idx="0">
                  <c:v>-50000</c:v>
                </c:pt>
                <c:pt idx="1">
                  <c:v>-50000</c:v>
                </c:pt>
                <c:pt idx="2">
                  <c:v>-50000</c:v>
                </c:pt>
                <c:pt idx="3">
                  <c:v>-50000</c:v>
                </c:pt>
                <c:pt idx="4">
                  <c:v>-50000</c:v>
                </c:pt>
                <c:pt idx="5">
                  <c:v>-50000</c:v>
                </c:pt>
                <c:pt idx="6">
                  <c:v>-50000</c:v>
                </c:pt>
                <c:pt idx="7">
                  <c:v>-50000</c:v>
                </c:pt>
                <c:pt idx="8">
                  <c:v>-50000</c:v>
                </c:pt>
                <c:pt idx="9">
                  <c:v>-50000</c:v>
                </c:pt>
                <c:pt idx="10">
                  <c:v>-50000</c:v>
                </c:pt>
                <c:pt idx="11">
                  <c:v>10000</c:v>
                </c:pt>
                <c:pt idx="12">
                  <c:v>10000</c:v>
                </c:pt>
                <c:pt idx="13">
                  <c:v>10000</c:v>
                </c:pt>
                <c:pt idx="14">
                  <c:v>10000</c:v>
                </c:pt>
                <c:pt idx="15">
                  <c:v>10000</c:v>
                </c:pt>
                <c:pt idx="16">
                  <c:v>10000</c:v>
                </c:pt>
                <c:pt idx="17">
                  <c:v>10000</c:v>
                </c:pt>
                <c:pt idx="18">
                  <c:v>10000</c:v>
                </c:pt>
                <c:pt idx="19">
                  <c:v>10000</c:v>
                </c:pt>
                <c:pt idx="20">
                  <c:v>10000</c:v>
                </c:pt>
                <c:pt idx="21">
                  <c:v>10000</c:v>
                </c:pt>
                <c:pt idx="22">
                  <c:v>10000</c:v>
                </c:pt>
                <c:pt idx="23">
                  <c:v>10000</c:v>
                </c:pt>
                <c:pt idx="24">
                  <c:v>10000</c:v>
                </c:pt>
                <c:pt idx="25">
                  <c:v>10000</c:v>
                </c:pt>
                <c:pt idx="26">
                  <c:v>10000</c:v>
                </c:pt>
                <c:pt idx="27">
                  <c:v>10000</c:v>
                </c:pt>
                <c:pt idx="28">
                  <c:v>10000</c:v>
                </c:pt>
                <c:pt idx="29">
                  <c:v>10000</c:v>
                </c:pt>
                <c:pt idx="30">
                  <c:v>10000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7"/>
        <c:overlap val="-25"/>
        <c:axId val="169534976"/>
        <c:axId val="126348672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Kümülatif Pozisyon</c:v>
                </c:pt>
              </c:strCache>
            </c:strRef>
          </c:tx>
          <c:spPr>
            <a:ln w="50800">
              <a:solidFill>
                <a:srgbClr val="C00000"/>
              </a:solidFill>
            </a:ln>
          </c:spPr>
          <c:marker>
            <c:symbol val="none"/>
          </c:marker>
          <c:cat>
            <c:numRef>
              <c:f>Sheet1!$A$2:$A$32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Sheet1!$C$2:$C$32</c:f>
              <c:numCache>
                <c:formatCode>General</c:formatCode>
                <c:ptCount val="31"/>
                <c:pt idx="0">
                  <c:v>-50000</c:v>
                </c:pt>
                <c:pt idx="1">
                  <c:v>-100000</c:v>
                </c:pt>
                <c:pt idx="2">
                  <c:v>-150000</c:v>
                </c:pt>
                <c:pt idx="3">
                  <c:v>-200000</c:v>
                </c:pt>
                <c:pt idx="4">
                  <c:v>-250000</c:v>
                </c:pt>
                <c:pt idx="5">
                  <c:v>-300000</c:v>
                </c:pt>
                <c:pt idx="6">
                  <c:v>-350000</c:v>
                </c:pt>
                <c:pt idx="7">
                  <c:v>-400000</c:v>
                </c:pt>
                <c:pt idx="8">
                  <c:v>-450000</c:v>
                </c:pt>
                <c:pt idx="9">
                  <c:v>-500000</c:v>
                </c:pt>
                <c:pt idx="10">
                  <c:v>-550000</c:v>
                </c:pt>
                <c:pt idx="11">
                  <c:v>-540000</c:v>
                </c:pt>
                <c:pt idx="12">
                  <c:v>-530000</c:v>
                </c:pt>
                <c:pt idx="13">
                  <c:v>-520000</c:v>
                </c:pt>
                <c:pt idx="14">
                  <c:v>-510000</c:v>
                </c:pt>
                <c:pt idx="15">
                  <c:v>-500000</c:v>
                </c:pt>
                <c:pt idx="16">
                  <c:v>-490000</c:v>
                </c:pt>
                <c:pt idx="17">
                  <c:v>-480000</c:v>
                </c:pt>
                <c:pt idx="18">
                  <c:v>-470000</c:v>
                </c:pt>
                <c:pt idx="19">
                  <c:v>-460000</c:v>
                </c:pt>
                <c:pt idx="20">
                  <c:v>-450000</c:v>
                </c:pt>
                <c:pt idx="21">
                  <c:v>-440000</c:v>
                </c:pt>
                <c:pt idx="22">
                  <c:v>-430000</c:v>
                </c:pt>
                <c:pt idx="23">
                  <c:v>-420000</c:v>
                </c:pt>
                <c:pt idx="24">
                  <c:v>-410000</c:v>
                </c:pt>
                <c:pt idx="25">
                  <c:v>-400000</c:v>
                </c:pt>
                <c:pt idx="26">
                  <c:v>-390000</c:v>
                </c:pt>
                <c:pt idx="27">
                  <c:v>-380000</c:v>
                </c:pt>
                <c:pt idx="28">
                  <c:v>-370000</c:v>
                </c:pt>
                <c:pt idx="29">
                  <c:v>-360000</c:v>
                </c:pt>
                <c:pt idx="30">
                  <c:v>-350000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9536512"/>
        <c:axId val="126349824"/>
      </c:lineChart>
      <c:catAx>
        <c:axId val="169534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Arial Narrow" pitchFamily="34" charset="0"/>
              </a:defRPr>
            </a:pPr>
            <a:endParaRPr lang="tr-TR"/>
          </a:p>
        </c:txPr>
        <c:crossAx val="126348672"/>
        <c:crosses val="autoZero"/>
        <c:auto val="1"/>
        <c:lblAlgn val="ctr"/>
        <c:lblOffset val="100"/>
        <c:noMultiLvlLbl val="0"/>
      </c:catAx>
      <c:valAx>
        <c:axId val="126348672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#,##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200">
                <a:latin typeface="Arial Narrow" pitchFamily="34" charset="0"/>
              </a:defRPr>
            </a:pPr>
            <a:endParaRPr lang="tr-TR"/>
          </a:p>
        </c:txPr>
        <c:crossAx val="169534976"/>
        <c:crosses val="autoZero"/>
        <c:crossBetween val="between"/>
      </c:valAx>
      <c:valAx>
        <c:axId val="126349824"/>
        <c:scaling>
          <c:orientation val="minMax"/>
        </c:scaling>
        <c:delete val="0"/>
        <c:axPos val="r"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 Narrow" pitchFamily="34" charset="0"/>
              </a:defRPr>
            </a:pPr>
            <a:endParaRPr lang="tr-TR"/>
          </a:p>
        </c:txPr>
        <c:crossAx val="169536512"/>
        <c:crosses val="max"/>
        <c:crossBetween val="between"/>
      </c:valAx>
      <c:catAx>
        <c:axId val="1695365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26349824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  <c:txPr>
        <a:bodyPr/>
        <a:lstStyle/>
        <a:p>
          <a:pPr>
            <a:defRPr sz="1200">
              <a:latin typeface="Arial Narrow" pitchFamily="34" charset="0"/>
            </a:defRPr>
          </a:pPr>
          <a:endParaRPr lang="tr-T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tr-TR" dirty="0" smtClean="0"/>
              <a:t>Yazın Pozitif Kalmak – Kışın Negatif Kalmak</a:t>
            </a:r>
            <a:endParaRPr lang="tr-TR" dirty="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Pozitif Ceza Yaz</c:v>
                </c:pt>
              </c:strCache>
            </c:strRef>
          </c:tx>
          <c:spPr>
            <a:ln w="41275"/>
          </c:spPr>
          <c:marker>
            <c:symbol val="none"/>
          </c:marker>
          <c:dPt>
            <c:idx val="3"/>
            <c:marker>
              <c:symbol val="circle"/>
              <c:size val="10"/>
              <c:spPr>
                <a:solidFill>
                  <a:schemeClr val="bg1"/>
                </a:solidFill>
              </c:spPr>
            </c:marker>
            <c:bubble3D val="0"/>
          </c:dPt>
          <c:dPt>
            <c:idx val="25"/>
            <c:marker>
              <c:symbol val="circle"/>
              <c:size val="10"/>
              <c:spPr>
                <a:solidFill>
                  <a:schemeClr val="bg1"/>
                </a:solidFill>
              </c:spPr>
            </c:marker>
            <c:bubble3D val="0"/>
          </c:dPt>
          <c:dLbls>
            <c:dLbl>
              <c:idx val="3"/>
              <c:layout>
                <c:manualLayout>
                  <c:x val="-3.6111111111111108E-2"/>
                  <c:y val="-5.0216814431449736E-2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latin typeface="Arial Narrow" pitchFamily="34" charset="0"/>
                    </a:defRPr>
                  </a:pPr>
                  <a:endParaRPr lang="tr-T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5"/>
              <c:layout>
                <c:manualLayout>
                  <c:x val="-1.2500000000000001E-2"/>
                  <c:y val="-5.5796436071594895E-2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latin typeface="Arial Narrow" pitchFamily="34" charset="0"/>
                    </a:defRPr>
                  </a:pPr>
                  <a:endParaRPr lang="tr-T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Sheet1!$A$2:$A$27</c:f>
              <c:numCache>
                <c:formatCode>General</c:formatCode>
                <c:ptCount val="26"/>
                <c:pt idx="0">
                  <c:v>0.5</c:v>
                </c:pt>
                <c:pt idx="1">
                  <c:v>1</c:v>
                </c:pt>
                <c:pt idx="2">
                  <c:v>1.5</c:v>
                </c:pt>
                <c:pt idx="3">
                  <c:v>2</c:v>
                </c:pt>
                <c:pt idx="4">
                  <c:v>2.5</c:v>
                </c:pt>
                <c:pt idx="5">
                  <c:v>3</c:v>
                </c:pt>
                <c:pt idx="6">
                  <c:v>3.5</c:v>
                </c:pt>
                <c:pt idx="7">
                  <c:v>4</c:v>
                </c:pt>
                <c:pt idx="8">
                  <c:v>4.5</c:v>
                </c:pt>
                <c:pt idx="9">
                  <c:v>5</c:v>
                </c:pt>
                <c:pt idx="10">
                  <c:v>5.5</c:v>
                </c:pt>
                <c:pt idx="11">
                  <c:v>6</c:v>
                </c:pt>
                <c:pt idx="12">
                  <c:v>6.5</c:v>
                </c:pt>
                <c:pt idx="13">
                  <c:v>7</c:v>
                </c:pt>
                <c:pt idx="14">
                  <c:v>7.5</c:v>
                </c:pt>
                <c:pt idx="15">
                  <c:v>8</c:v>
                </c:pt>
                <c:pt idx="16">
                  <c:v>8.5</c:v>
                </c:pt>
                <c:pt idx="17">
                  <c:v>9</c:v>
                </c:pt>
                <c:pt idx="18">
                  <c:v>9.5</c:v>
                </c:pt>
                <c:pt idx="19">
                  <c:v>10</c:v>
                </c:pt>
                <c:pt idx="20">
                  <c:v>10.5</c:v>
                </c:pt>
                <c:pt idx="21">
                  <c:v>11</c:v>
                </c:pt>
                <c:pt idx="22">
                  <c:v>11.5</c:v>
                </c:pt>
                <c:pt idx="23">
                  <c:v>12</c:v>
                </c:pt>
                <c:pt idx="24">
                  <c:v>12.5</c:v>
                </c:pt>
                <c:pt idx="25">
                  <c:v>13</c:v>
                </c:pt>
              </c:numCache>
            </c:numRef>
          </c:cat>
          <c:val>
            <c:numRef>
              <c:f>Sheet1!$B$2:$B$27</c:f>
              <c:numCache>
                <c:formatCode>General</c:formatCode>
                <c:ptCount val="26"/>
                <c:pt idx="0">
                  <c:v>0.04</c:v>
                </c:pt>
                <c:pt idx="1">
                  <c:v>0.08</c:v>
                </c:pt>
                <c:pt idx="2">
                  <c:v>0.12</c:v>
                </c:pt>
                <c:pt idx="3">
                  <c:v>0.16</c:v>
                </c:pt>
                <c:pt idx="4">
                  <c:v>0.2</c:v>
                </c:pt>
                <c:pt idx="5">
                  <c:v>0.24</c:v>
                </c:pt>
                <c:pt idx="6">
                  <c:v>0.28000000000000003</c:v>
                </c:pt>
                <c:pt idx="7">
                  <c:v>0.32</c:v>
                </c:pt>
                <c:pt idx="8">
                  <c:v>0.36</c:v>
                </c:pt>
                <c:pt idx="9">
                  <c:v>0.4</c:v>
                </c:pt>
                <c:pt idx="10">
                  <c:v>0.44</c:v>
                </c:pt>
                <c:pt idx="11">
                  <c:v>0.48</c:v>
                </c:pt>
                <c:pt idx="12">
                  <c:v>0.52</c:v>
                </c:pt>
                <c:pt idx="13">
                  <c:v>0.56000000000000005</c:v>
                </c:pt>
                <c:pt idx="14">
                  <c:v>0.6</c:v>
                </c:pt>
                <c:pt idx="15">
                  <c:v>0.64</c:v>
                </c:pt>
                <c:pt idx="16">
                  <c:v>0.68</c:v>
                </c:pt>
                <c:pt idx="17">
                  <c:v>0.72</c:v>
                </c:pt>
                <c:pt idx="18">
                  <c:v>0.76</c:v>
                </c:pt>
                <c:pt idx="19">
                  <c:v>0.8</c:v>
                </c:pt>
                <c:pt idx="20">
                  <c:v>0.84</c:v>
                </c:pt>
                <c:pt idx="21">
                  <c:v>0.88</c:v>
                </c:pt>
                <c:pt idx="22">
                  <c:v>0.92</c:v>
                </c:pt>
                <c:pt idx="23">
                  <c:v>0.96</c:v>
                </c:pt>
                <c:pt idx="24">
                  <c:v>1</c:v>
                </c:pt>
                <c:pt idx="25">
                  <c:v>1.04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Negatif Ceza Kış</c:v>
                </c:pt>
              </c:strCache>
            </c:strRef>
          </c:tx>
          <c:spPr>
            <a:ln w="41275"/>
          </c:spPr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0.5</c:v>
                </c:pt>
                <c:pt idx="1">
                  <c:v>1</c:v>
                </c:pt>
                <c:pt idx="2">
                  <c:v>1.5</c:v>
                </c:pt>
                <c:pt idx="3">
                  <c:v>2</c:v>
                </c:pt>
                <c:pt idx="4">
                  <c:v>2.5</c:v>
                </c:pt>
                <c:pt idx="5">
                  <c:v>3</c:v>
                </c:pt>
                <c:pt idx="6">
                  <c:v>3.5</c:v>
                </c:pt>
                <c:pt idx="7">
                  <c:v>4</c:v>
                </c:pt>
                <c:pt idx="8">
                  <c:v>4.5</c:v>
                </c:pt>
                <c:pt idx="9">
                  <c:v>5</c:v>
                </c:pt>
                <c:pt idx="10">
                  <c:v>5.5</c:v>
                </c:pt>
                <c:pt idx="11">
                  <c:v>6</c:v>
                </c:pt>
                <c:pt idx="12">
                  <c:v>6.5</c:v>
                </c:pt>
                <c:pt idx="13">
                  <c:v>7</c:v>
                </c:pt>
                <c:pt idx="14">
                  <c:v>7.5</c:v>
                </c:pt>
                <c:pt idx="15">
                  <c:v>8</c:v>
                </c:pt>
                <c:pt idx="16">
                  <c:v>8.5</c:v>
                </c:pt>
                <c:pt idx="17">
                  <c:v>9</c:v>
                </c:pt>
                <c:pt idx="18">
                  <c:v>9.5</c:v>
                </c:pt>
                <c:pt idx="19">
                  <c:v>10</c:v>
                </c:pt>
                <c:pt idx="20">
                  <c:v>10.5</c:v>
                </c:pt>
                <c:pt idx="21">
                  <c:v>11</c:v>
                </c:pt>
                <c:pt idx="22">
                  <c:v>11.5</c:v>
                </c:pt>
                <c:pt idx="23">
                  <c:v>12</c:v>
                </c:pt>
                <c:pt idx="24">
                  <c:v>12.5</c:v>
                </c:pt>
                <c:pt idx="25">
                  <c:v>13</c:v>
                </c:pt>
              </c:numCache>
            </c:numRef>
          </c:cat>
          <c:val>
            <c:numRef>
              <c:f>Sheet1!$C$2:$C$27</c:f>
              <c:numCache>
                <c:formatCode>General</c:formatCode>
                <c:ptCount val="26"/>
                <c:pt idx="0">
                  <c:v>0.08</c:v>
                </c:pt>
                <c:pt idx="1">
                  <c:v>0.08</c:v>
                </c:pt>
                <c:pt idx="2">
                  <c:v>0.08</c:v>
                </c:pt>
                <c:pt idx="3">
                  <c:v>0.08</c:v>
                </c:pt>
                <c:pt idx="4">
                  <c:v>0.08</c:v>
                </c:pt>
                <c:pt idx="5">
                  <c:v>0.08</c:v>
                </c:pt>
                <c:pt idx="6">
                  <c:v>0.08</c:v>
                </c:pt>
                <c:pt idx="7">
                  <c:v>0.08</c:v>
                </c:pt>
                <c:pt idx="8">
                  <c:v>0.08</c:v>
                </c:pt>
                <c:pt idx="9">
                  <c:v>0.08</c:v>
                </c:pt>
                <c:pt idx="10">
                  <c:v>0.08</c:v>
                </c:pt>
                <c:pt idx="11">
                  <c:v>0.08</c:v>
                </c:pt>
                <c:pt idx="12">
                  <c:v>0.08</c:v>
                </c:pt>
                <c:pt idx="13">
                  <c:v>0.08</c:v>
                </c:pt>
                <c:pt idx="14">
                  <c:v>0.08</c:v>
                </c:pt>
                <c:pt idx="15">
                  <c:v>0.08</c:v>
                </c:pt>
                <c:pt idx="16">
                  <c:v>0.08</c:v>
                </c:pt>
                <c:pt idx="17">
                  <c:v>0.08</c:v>
                </c:pt>
                <c:pt idx="18">
                  <c:v>0.08</c:v>
                </c:pt>
                <c:pt idx="19">
                  <c:v>0.08</c:v>
                </c:pt>
                <c:pt idx="20">
                  <c:v>0.08</c:v>
                </c:pt>
                <c:pt idx="21">
                  <c:v>0.08</c:v>
                </c:pt>
                <c:pt idx="22">
                  <c:v>0.08</c:v>
                </c:pt>
                <c:pt idx="23">
                  <c:v>0.08</c:v>
                </c:pt>
                <c:pt idx="24">
                  <c:v>0.08</c:v>
                </c:pt>
                <c:pt idx="25">
                  <c:v>0.08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046080"/>
        <c:axId val="39912576"/>
      </c:lineChart>
      <c:catAx>
        <c:axId val="40046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Arial Narrow" pitchFamily="34" charset="0"/>
              </a:defRPr>
            </a:pPr>
            <a:endParaRPr lang="tr-TR"/>
          </a:p>
        </c:txPr>
        <c:crossAx val="39912576"/>
        <c:crosses val="autoZero"/>
        <c:auto val="1"/>
        <c:lblAlgn val="ctr"/>
        <c:lblOffset val="100"/>
        <c:noMultiLvlLbl val="0"/>
      </c:catAx>
      <c:valAx>
        <c:axId val="39912576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200">
                <a:latin typeface="Arial Narrow" pitchFamily="34" charset="0"/>
              </a:defRPr>
            </a:pPr>
            <a:endParaRPr lang="tr-TR"/>
          </a:p>
        </c:txPr>
        <c:crossAx val="40046080"/>
        <c:crosses val="autoZero"/>
        <c:crossBetween val="between"/>
        <c:majorUnit val="8.0000000000000016E-2"/>
      </c:valAx>
    </c:plotArea>
    <c:legend>
      <c:legendPos val="b"/>
      <c:layout/>
      <c:overlay val="0"/>
      <c:txPr>
        <a:bodyPr/>
        <a:lstStyle/>
        <a:p>
          <a:pPr>
            <a:defRPr sz="1200">
              <a:latin typeface="Arial Narrow" pitchFamily="34" charset="0"/>
            </a:defRPr>
          </a:pPr>
          <a:endParaRPr lang="tr-T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607174103237096E-2"/>
          <c:y val="6.5333208787344915E-2"/>
          <c:w val="0.86317218383805694"/>
          <c:h val="0.71887047122029113"/>
        </c:manualLayout>
      </c:layout>
      <c:barChart>
        <c:barDir val="col"/>
        <c:grouping val="clustered"/>
        <c:varyColors val="0"/>
        <c:ser>
          <c:idx val="0"/>
          <c:order val="0"/>
          <c:tx>
            <c:v>Cezanın Maliyete Oranı</c:v>
          </c:tx>
          <c:spPr>
            <a:solidFill>
              <a:srgbClr val="4F81BD"/>
            </a:solidFill>
            <a:scene3d>
              <a:camera prst="orthographicFront"/>
              <a:lightRig rig="threePt" dir="t">
                <a:rot lat="0" lon="0" rev="1200000"/>
              </a:lightRig>
            </a:scene3d>
            <a:sp3d/>
          </c:spPr>
          <c:invertIfNegative val="0"/>
          <c:dLbls>
            <c:txPr>
              <a:bodyPr/>
              <a:lstStyle/>
              <a:p>
                <a:pPr>
                  <a:defRPr>
                    <a:latin typeface="Arial Narrow" pitchFamily="34" charset="0"/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Sheet1!$AA$2:$AA$19</c:f>
              <c:numCache>
                <c:formatCode>General</c:formatCode>
                <c:ptCount val="18"/>
                <c:pt idx="0">
                  <c:v>0.5</c:v>
                </c:pt>
                <c:pt idx="1">
                  <c:v>1</c:v>
                </c:pt>
                <c:pt idx="2">
                  <c:v>1.5</c:v>
                </c:pt>
                <c:pt idx="3">
                  <c:v>2</c:v>
                </c:pt>
                <c:pt idx="4">
                  <c:v>2.5</c:v>
                </c:pt>
                <c:pt idx="5">
                  <c:v>3</c:v>
                </c:pt>
                <c:pt idx="6">
                  <c:v>4</c:v>
                </c:pt>
                <c:pt idx="7">
                  <c:v>5</c:v>
                </c:pt>
                <c:pt idx="8">
                  <c:v>6</c:v>
                </c:pt>
                <c:pt idx="9">
                  <c:v>7</c:v>
                </c:pt>
                <c:pt idx="10">
                  <c:v>8</c:v>
                </c:pt>
                <c:pt idx="11">
                  <c:v>9</c:v>
                </c:pt>
                <c:pt idx="12">
                  <c:v>10</c:v>
                </c:pt>
                <c:pt idx="13">
                  <c:v>11</c:v>
                </c:pt>
                <c:pt idx="14">
                  <c:v>12</c:v>
                </c:pt>
                <c:pt idx="15">
                  <c:v>13</c:v>
                </c:pt>
                <c:pt idx="16">
                  <c:v>14</c:v>
                </c:pt>
                <c:pt idx="17">
                  <c:v>15</c:v>
                </c:pt>
              </c:numCache>
            </c:numRef>
          </c:cat>
          <c:val>
            <c:numRef>
              <c:f>Sheet1!$AC$2:$AC$19</c:f>
              <c:numCache>
                <c:formatCode>_-* #,##0\ _T_L_-;\-* #,##0\ _T_L_-;_-* "-"??\ _T_L_-;_-@_-</c:formatCode>
                <c:ptCount val="18"/>
                <c:pt idx="0">
                  <c:v>66</c:v>
                </c:pt>
                <c:pt idx="1">
                  <c:v>33</c:v>
                </c:pt>
                <c:pt idx="2">
                  <c:v>22</c:v>
                </c:pt>
                <c:pt idx="3">
                  <c:v>16</c:v>
                </c:pt>
                <c:pt idx="4">
                  <c:v>13</c:v>
                </c:pt>
                <c:pt idx="5">
                  <c:v>11.20979</c:v>
                </c:pt>
                <c:pt idx="6">
                  <c:v>8.2941760000000002</c:v>
                </c:pt>
                <c:pt idx="7">
                  <c:v>6</c:v>
                </c:pt>
                <c:pt idx="8">
                  <c:v>5.3773199902357467</c:v>
                </c:pt>
                <c:pt idx="9">
                  <c:v>4</c:v>
                </c:pt>
                <c:pt idx="10">
                  <c:v>4</c:v>
                </c:pt>
                <c:pt idx="11">
                  <c:v>3</c:v>
                </c:pt>
                <c:pt idx="12">
                  <c:v>3.4305437585139673</c:v>
                </c:pt>
                <c:pt idx="13">
                  <c:v>2</c:v>
                </c:pt>
                <c:pt idx="14">
                  <c:v>2</c:v>
                </c:pt>
                <c:pt idx="15">
                  <c:v>2.454968520568332</c:v>
                </c:pt>
                <c:pt idx="16">
                  <c:v>2.2293465252397313</c:v>
                </c:pt>
                <c:pt idx="17">
                  <c:v>2.0357129809785879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3"/>
        <c:axId val="110282240"/>
        <c:axId val="86808192"/>
      </c:barChart>
      <c:catAx>
        <c:axId val="1102822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>
                    <a:latin typeface="Arial Narrow" pitchFamily="34" charset="0"/>
                  </a:defRPr>
                </a:pPr>
                <a:r>
                  <a:rPr lang="tr-TR">
                    <a:latin typeface="Arial Narrow" pitchFamily="34" charset="0"/>
                  </a:rPr>
                  <a:t>Basınç Farkı (bar)</a:t>
                </a:r>
              </a:p>
            </c:rich>
          </c:tx>
          <c:layout>
            <c:manualLayout>
              <c:xMode val="edge"/>
              <c:yMode val="edge"/>
              <c:x val="0.75544089431044192"/>
              <c:y val="0.90355123306647045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>
                <a:latin typeface="Arial Narrow" pitchFamily="34" charset="0"/>
              </a:defRPr>
            </a:pPr>
            <a:endParaRPr lang="tr-TR"/>
          </a:p>
        </c:txPr>
        <c:crossAx val="86808192"/>
        <c:crosses val="autoZero"/>
        <c:auto val="1"/>
        <c:lblAlgn val="ctr"/>
        <c:lblOffset val="100"/>
        <c:noMultiLvlLbl val="0"/>
      </c:catAx>
      <c:valAx>
        <c:axId val="86808192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>
                    <a:latin typeface="Arial Narrow" pitchFamily="34" charset="0"/>
                  </a:defRPr>
                </a:pPr>
                <a:r>
                  <a:rPr lang="tr-TR" dirty="0" smtClean="0">
                    <a:latin typeface="Arial Narrow" pitchFamily="34" charset="0"/>
                  </a:rPr>
                  <a:t>Basınç Bedeli</a:t>
                </a:r>
                <a:r>
                  <a:rPr lang="tr-TR" baseline="0" dirty="0" smtClean="0">
                    <a:latin typeface="Arial Narrow" pitchFamily="34" charset="0"/>
                  </a:rPr>
                  <a:t> </a:t>
                </a:r>
                <a:r>
                  <a:rPr lang="tr-TR" dirty="0" smtClean="0">
                    <a:latin typeface="Arial Narrow" pitchFamily="34" charset="0"/>
                  </a:rPr>
                  <a:t>/Maliyet </a:t>
                </a:r>
                <a:r>
                  <a:rPr lang="tr-TR" dirty="0">
                    <a:latin typeface="Arial Narrow" pitchFamily="34" charset="0"/>
                  </a:rPr>
                  <a:t>Oranı</a:t>
                </a:r>
              </a:p>
            </c:rich>
          </c:tx>
          <c:layout>
            <c:manualLayout>
              <c:xMode val="edge"/>
              <c:yMode val="edge"/>
              <c:x val="0.15509336083462016"/>
              <c:y val="6.6785746772171806E-2"/>
            </c:manualLayout>
          </c:layout>
          <c:overlay val="0"/>
        </c:title>
        <c:numFmt formatCode="_-* #,##0\ _T_L_-;\-* #,##0\ _T_L_-;_-* &quot;-&quot;??\ _T_L_-;_-@_-" sourceLinked="1"/>
        <c:majorTickMark val="none"/>
        <c:minorTickMark val="none"/>
        <c:tickLblPos val="nextTo"/>
        <c:txPr>
          <a:bodyPr/>
          <a:lstStyle/>
          <a:p>
            <a:pPr>
              <a:defRPr>
                <a:latin typeface="Arial Narrow" pitchFamily="34" charset="0"/>
              </a:defRPr>
            </a:pPr>
            <a:endParaRPr lang="tr-TR"/>
          </a:p>
        </c:txPr>
        <c:crossAx val="11028224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607174103237096E-2"/>
          <c:y val="0.11713674802098918"/>
          <c:w val="0.86614585259190413"/>
          <c:h val="0.66706688077196308"/>
        </c:manualLayout>
      </c:layout>
      <c:barChart>
        <c:barDir val="col"/>
        <c:grouping val="clustered"/>
        <c:varyColors val="0"/>
        <c:ser>
          <c:idx val="0"/>
          <c:order val="0"/>
          <c:tx>
            <c:v>Bedel Ödenen Gün Adedi</c:v>
          </c:tx>
          <c:spPr>
            <a:solidFill>
              <a:srgbClr val="C00000"/>
            </a:solidFill>
            <a:scene3d>
              <a:camera prst="orthographicFront"/>
              <a:lightRig rig="threePt" dir="t">
                <a:rot lat="0" lon="0" rev="1200000"/>
              </a:lightRig>
            </a:scene3d>
            <a:sp3d/>
          </c:spPr>
          <c:invertIfNegative val="0"/>
          <c:dLbls>
            <c:txPr>
              <a:bodyPr/>
              <a:lstStyle/>
              <a:p>
                <a:pPr>
                  <a:defRPr>
                    <a:latin typeface="Arial Narrow" pitchFamily="34" charset="0"/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Sheet1!$Z$2:$Z$19</c:f>
              <c:numCache>
                <c:formatCode>General</c:formatCode>
                <c:ptCount val="18"/>
                <c:pt idx="0">
                  <c:v>0.5</c:v>
                </c:pt>
                <c:pt idx="1">
                  <c:v>1</c:v>
                </c:pt>
                <c:pt idx="2">
                  <c:v>1.5</c:v>
                </c:pt>
                <c:pt idx="3">
                  <c:v>2</c:v>
                </c:pt>
                <c:pt idx="4">
                  <c:v>2.5</c:v>
                </c:pt>
                <c:pt idx="5">
                  <c:v>3</c:v>
                </c:pt>
                <c:pt idx="6">
                  <c:v>4</c:v>
                </c:pt>
                <c:pt idx="7">
                  <c:v>5</c:v>
                </c:pt>
                <c:pt idx="8">
                  <c:v>6</c:v>
                </c:pt>
                <c:pt idx="9">
                  <c:v>7</c:v>
                </c:pt>
                <c:pt idx="10">
                  <c:v>8</c:v>
                </c:pt>
                <c:pt idx="11">
                  <c:v>9</c:v>
                </c:pt>
                <c:pt idx="12">
                  <c:v>10</c:v>
                </c:pt>
                <c:pt idx="13">
                  <c:v>11</c:v>
                </c:pt>
                <c:pt idx="14">
                  <c:v>12</c:v>
                </c:pt>
                <c:pt idx="15">
                  <c:v>13</c:v>
                </c:pt>
                <c:pt idx="16">
                  <c:v>14</c:v>
                </c:pt>
                <c:pt idx="17">
                  <c:v>15</c:v>
                </c:pt>
              </c:numCache>
            </c:numRef>
          </c:cat>
          <c:val>
            <c:numRef>
              <c:f>Sheet1!$AA$2:$AA$19</c:f>
              <c:numCache>
                <c:formatCode>General</c:formatCode>
                <c:ptCount val="18"/>
                <c:pt idx="0">
                  <c:v>85</c:v>
                </c:pt>
                <c:pt idx="1">
                  <c:v>35</c:v>
                </c:pt>
                <c:pt idx="2">
                  <c:v>26</c:v>
                </c:pt>
                <c:pt idx="3">
                  <c:v>28</c:v>
                </c:pt>
                <c:pt idx="4">
                  <c:v>15</c:v>
                </c:pt>
                <c:pt idx="5">
                  <c:v>9</c:v>
                </c:pt>
                <c:pt idx="6">
                  <c:v>18</c:v>
                </c:pt>
                <c:pt idx="7">
                  <c:v>13</c:v>
                </c:pt>
                <c:pt idx="8">
                  <c:v>7</c:v>
                </c:pt>
                <c:pt idx="9">
                  <c:v>7</c:v>
                </c:pt>
                <c:pt idx="10">
                  <c:v>9</c:v>
                </c:pt>
                <c:pt idx="11">
                  <c:v>3</c:v>
                </c:pt>
                <c:pt idx="12">
                  <c:v>0</c:v>
                </c:pt>
                <c:pt idx="13">
                  <c:v>1</c:v>
                </c:pt>
                <c:pt idx="14">
                  <c:v>1</c:v>
                </c:pt>
                <c:pt idx="15">
                  <c:v>0</c:v>
                </c:pt>
                <c:pt idx="16">
                  <c:v>3</c:v>
                </c:pt>
                <c:pt idx="17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10283776"/>
        <c:axId val="86809920"/>
      </c:barChart>
      <c:catAx>
        <c:axId val="1102837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>
                    <a:latin typeface="Arial Narrow" pitchFamily="34" charset="0"/>
                  </a:defRPr>
                </a:pPr>
                <a:r>
                  <a:rPr lang="tr-TR" dirty="0">
                    <a:latin typeface="Arial Narrow" pitchFamily="34" charset="0"/>
                  </a:rPr>
                  <a:t>Basınç </a:t>
                </a:r>
                <a:r>
                  <a:rPr lang="tr-TR" dirty="0" smtClean="0">
                    <a:latin typeface="Arial Narrow" pitchFamily="34" charset="0"/>
                  </a:rPr>
                  <a:t>Farkı (bar)</a:t>
                </a:r>
                <a:endParaRPr lang="tr-TR" dirty="0">
                  <a:latin typeface="Arial Narrow" pitchFamily="34" charset="0"/>
                </a:endParaRPr>
              </a:p>
            </c:rich>
          </c:tx>
          <c:layout>
            <c:manualLayout>
              <c:xMode val="edge"/>
              <c:yMode val="edge"/>
              <c:x val="0.74020238169923014"/>
              <c:y val="0.9029947505171757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>
                <a:latin typeface="Arial Narrow" pitchFamily="34" charset="0"/>
              </a:defRPr>
            </a:pPr>
            <a:endParaRPr lang="tr-TR"/>
          </a:p>
        </c:txPr>
        <c:crossAx val="86809920"/>
        <c:crosses val="autoZero"/>
        <c:auto val="1"/>
        <c:lblAlgn val="ctr"/>
        <c:lblOffset val="100"/>
        <c:noMultiLvlLbl val="0"/>
      </c:catAx>
      <c:valAx>
        <c:axId val="86809920"/>
        <c:scaling>
          <c:orientation val="minMax"/>
          <c:max val="10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>
                    <a:latin typeface="Arial Narrow" pitchFamily="34" charset="0"/>
                  </a:defRPr>
                </a:pPr>
                <a:r>
                  <a:rPr lang="tr-TR">
                    <a:latin typeface="Arial Narrow" pitchFamily="34" charset="0"/>
                  </a:rPr>
                  <a:t>Adet</a:t>
                </a:r>
              </a:p>
            </c:rich>
          </c:tx>
          <c:layout>
            <c:manualLayout>
              <c:xMode val="edge"/>
              <c:yMode val="edge"/>
              <c:x val="1.9444444444444445E-2"/>
              <c:y val="1.4981982077024607E-2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>
                <a:latin typeface="Arial Narrow" pitchFamily="34" charset="0"/>
              </a:defRPr>
            </a:pPr>
            <a:endParaRPr lang="tr-TR"/>
          </a:p>
        </c:txPr>
        <c:crossAx val="11028377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50110887821326444"/>
          <c:y val="0.13717626338635203"/>
          <c:w val="0.32234476907082887"/>
          <c:h val="7.0809221820980345E-2"/>
        </c:manualLayout>
      </c:layout>
      <c:overlay val="0"/>
      <c:txPr>
        <a:bodyPr/>
        <a:lstStyle/>
        <a:p>
          <a:pPr>
            <a:defRPr>
              <a:latin typeface="Arial Narrow" pitchFamily="34" charset="0"/>
            </a:defRPr>
          </a:pPr>
          <a:endParaRPr lang="tr-TR"/>
        </a:p>
      </c:txPr>
    </c:legend>
    <c:plotVisOnly val="1"/>
    <c:dispBlanksAs val="gap"/>
    <c:showDLblsOverMax val="0"/>
  </c:chart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0.30339</cdr:x>
      <cdr:y>0</cdr:y>
    </cdr:from>
    <cdr:to>
      <cdr:x>0.73629</cdr:x>
      <cdr:y>0.16085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335083" y="0"/>
          <a:ext cx="190499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tr-TR" sz="1400" b="1" dirty="0" smtClean="0">
              <a:latin typeface="Arial Narrow" pitchFamily="34" charset="0"/>
            </a:rPr>
            <a:t>Toplam Bedel (TL)</a:t>
          </a:r>
          <a:endParaRPr lang="tr-TR" sz="1400" b="1" dirty="0">
            <a:latin typeface="Arial Narrow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03A19F-A2E1-4139-8A27-37CC8CE7885F}" type="datetimeFigureOut">
              <a:rPr lang="tr-TR" smtClean="0"/>
              <a:t>24.04.2013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31F779-786C-4D4E-A54E-CCAE7F30FC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2485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69A33-1A33-46B3-8C98-090CD4D5C9FC}" type="datetimeFigureOut">
              <a:rPr lang="tr-TR" smtClean="0"/>
              <a:t>24.04.2013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4C36C-7560-46E7-A91F-3305C24929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3698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69A33-1A33-46B3-8C98-090CD4D5C9FC}" type="datetimeFigureOut">
              <a:rPr lang="tr-TR" smtClean="0"/>
              <a:t>24.04.2013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4C36C-7560-46E7-A91F-3305C24929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8147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69A33-1A33-46B3-8C98-090CD4D5C9FC}" type="datetimeFigureOut">
              <a:rPr lang="tr-TR" smtClean="0"/>
              <a:t>24.04.2013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4C36C-7560-46E7-A91F-3305C24929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8975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69A33-1A33-46B3-8C98-090CD4D5C9FC}" type="datetimeFigureOut">
              <a:rPr lang="tr-TR" smtClean="0"/>
              <a:t>24.04.2013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4C36C-7560-46E7-A91F-3305C24929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5878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69A33-1A33-46B3-8C98-090CD4D5C9FC}" type="datetimeFigureOut">
              <a:rPr lang="tr-TR" smtClean="0"/>
              <a:t>24.04.2013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4C36C-7560-46E7-A91F-3305C24929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7489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69A33-1A33-46B3-8C98-090CD4D5C9FC}" type="datetimeFigureOut">
              <a:rPr lang="tr-TR" smtClean="0"/>
              <a:t>24.04.2013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4C36C-7560-46E7-A91F-3305C24929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7552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69A33-1A33-46B3-8C98-090CD4D5C9FC}" type="datetimeFigureOut">
              <a:rPr lang="tr-TR" smtClean="0"/>
              <a:t>24.04.2013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4C36C-7560-46E7-A91F-3305C24929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6886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69A33-1A33-46B3-8C98-090CD4D5C9FC}" type="datetimeFigureOut">
              <a:rPr lang="tr-TR" smtClean="0"/>
              <a:t>24.04.2013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4C36C-7560-46E7-A91F-3305C24929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9110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69A33-1A33-46B3-8C98-090CD4D5C9FC}" type="datetimeFigureOut">
              <a:rPr lang="tr-TR" smtClean="0"/>
              <a:t>24.04.2013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4C36C-7560-46E7-A91F-3305C24929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2626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69A33-1A33-46B3-8C98-090CD4D5C9FC}" type="datetimeFigureOut">
              <a:rPr lang="tr-TR" smtClean="0"/>
              <a:t>24.04.2013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4C36C-7560-46E7-A91F-3305C24929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0945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69A33-1A33-46B3-8C98-090CD4D5C9FC}" type="datetimeFigureOut">
              <a:rPr lang="tr-TR" smtClean="0"/>
              <a:t>24.04.2013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4C36C-7560-46E7-A91F-3305C24929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4586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69A33-1A33-46B3-8C98-090CD4D5C9FC}" type="datetimeFigureOut">
              <a:rPr lang="tr-TR" smtClean="0"/>
              <a:t>24.04.2013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4C36C-7560-46E7-A91F-3305C24929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2941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1"/>
          <p:cNvSpPr txBox="1">
            <a:spLocks/>
          </p:cNvSpPr>
          <p:nvPr/>
        </p:nvSpPr>
        <p:spPr>
          <a:xfrm>
            <a:off x="0" y="0"/>
            <a:ext cx="9144000" cy="609329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sz="3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760166" y="2584983"/>
            <a:ext cx="762369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5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ŞİD DEĞİŞİKLİK ÖNERİLERİ</a:t>
            </a:r>
          </a:p>
        </p:txBody>
      </p:sp>
    </p:spTree>
    <p:extLst>
      <p:ext uri="{BB962C8B-B14F-4D97-AF65-F5344CB8AC3E}">
        <p14:creationId xmlns:p14="http://schemas.microsoft.com/office/powerpoint/2010/main" val="245084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 txBox="1">
            <a:spLocks/>
          </p:cNvSpPr>
          <p:nvPr/>
        </p:nvSpPr>
        <p:spPr>
          <a:xfrm>
            <a:off x="457200" y="44624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8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Tolerans – Depolama Giriş/Çıkış Noktaları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395536" y="1487270"/>
            <a:ext cx="8532440" cy="4101970"/>
            <a:chOff x="611560" y="1916832"/>
            <a:chExt cx="8532440" cy="3660794"/>
          </a:xfrm>
        </p:grpSpPr>
        <p:grpSp>
          <p:nvGrpSpPr>
            <p:cNvPr id="4" name="Group 3"/>
            <p:cNvGrpSpPr/>
            <p:nvPr/>
          </p:nvGrpSpPr>
          <p:grpSpPr>
            <a:xfrm>
              <a:off x="752994" y="2967673"/>
              <a:ext cx="3530974" cy="1125109"/>
              <a:chOff x="1258214" y="3212976"/>
              <a:chExt cx="2256587" cy="719038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1258214" y="3212976"/>
                <a:ext cx="2256587" cy="719038"/>
                <a:chOff x="350584" y="4380501"/>
                <a:chExt cx="2256587" cy="719038"/>
              </a:xfrm>
            </p:grpSpPr>
            <p:sp>
              <p:nvSpPr>
                <p:cNvPr id="43" name="Flowchart: Manual Operation 42"/>
                <p:cNvSpPr/>
                <p:nvPr/>
              </p:nvSpPr>
              <p:spPr>
                <a:xfrm rot="10800000">
                  <a:off x="1002409" y="4380501"/>
                  <a:ext cx="924272" cy="719038"/>
                </a:xfrm>
                <a:prstGeom prst="flowChartManualOperation">
                  <a:avLst/>
                </a:prstGeom>
                <a:solidFill>
                  <a:srgbClr val="00206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r-TR" dirty="0"/>
                </a:p>
              </p:txBody>
            </p:sp>
            <p:sp>
              <p:nvSpPr>
                <p:cNvPr id="44" name="Oval 43"/>
                <p:cNvSpPr/>
                <p:nvPr/>
              </p:nvSpPr>
              <p:spPr>
                <a:xfrm>
                  <a:off x="1785000" y="4672327"/>
                  <a:ext cx="172490" cy="170292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r-TR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350584" y="4675327"/>
                  <a:ext cx="1152128" cy="2163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tr-TR" sz="1600" dirty="0" smtClean="0">
                      <a:latin typeface="Arial Narrow" pitchFamily="34" charset="0"/>
                    </a:rPr>
                    <a:t>Depo Çıkış</a:t>
                  </a:r>
                  <a:endParaRPr lang="tr-TR" sz="1600" dirty="0">
                    <a:latin typeface="Arial Narrow" pitchFamily="34" charset="0"/>
                  </a:endParaRPr>
                </a:p>
              </p:txBody>
            </p:sp>
            <p:sp>
              <p:nvSpPr>
                <p:cNvPr id="60" name="TextBox 59"/>
                <p:cNvSpPr txBox="1"/>
                <p:nvPr/>
              </p:nvSpPr>
              <p:spPr>
                <a:xfrm>
                  <a:off x="1987295" y="4675327"/>
                  <a:ext cx="619876" cy="2163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tr-TR" sz="1600" dirty="0" smtClean="0">
                      <a:latin typeface="Arial Narrow" pitchFamily="34" charset="0"/>
                    </a:rPr>
                    <a:t>Depo Giriş</a:t>
                  </a:r>
                  <a:endParaRPr lang="tr-TR" sz="1600" dirty="0">
                    <a:latin typeface="Arial Narrow" pitchFamily="34" charset="0"/>
                  </a:endParaRPr>
                </a:p>
              </p:txBody>
            </p:sp>
            <p:sp>
              <p:nvSpPr>
                <p:cNvPr id="63" name="Oval 62"/>
                <p:cNvSpPr/>
                <p:nvPr/>
              </p:nvSpPr>
              <p:spPr>
                <a:xfrm>
                  <a:off x="1000074" y="4672327"/>
                  <a:ext cx="172490" cy="170292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r-TR"/>
                </a:p>
              </p:txBody>
            </p:sp>
          </p:grpSp>
          <p:sp>
            <p:nvSpPr>
              <p:cNvPr id="64" name="TextBox 63"/>
              <p:cNvSpPr txBox="1"/>
              <p:nvPr/>
            </p:nvSpPr>
            <p:spPr>
              <a:xfrm>
                <a:off x="2146325" y="3445363"/>
                <a:ext cx="770227" cy="2360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dirty="0" smtClean="0">
                    <a:solidFill>
                      <a:schemeClr val="bg1"/>
                    </a:solidFill>
                    <a:latin typeface="Arial Narrow" pitchFamily="34" charset="0"/>
                  </a:rPr>
                  <a:t>Depo</a:t>
                </a:r>
                <a:endParaRPr lang="tr-TR" b="1" dirty="0">
                  <a:solidFill>
                    <a:schemeClr val="bg1"/>
                  </a:solidFill>
                  <a:latin typeface="Arial Narrow" pitchFamily="34" charset="0"/>
                </a:endParaRPr>
              </a:p>
            </p:txBody>
          </p:sp>
        </p:grpSp>
        <p:sp>
          <p:nvSpPr>
            <p:cNvPr id="7" name="Right Arrow 6"/>
            <p:cNvSpPr/>
            <p:nvPr/>
          </p:nvSpPr>
          <p:spPr>
            <a:xfrm>
              <a:off x="752994" y="2967673"/>
              <a:ext cx="1019936" cy="55482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200" dirty="0" smtClean="0">
                  <a:latin typeface="Arial Narrow" pitchFamily="34" charset="0"/>
                </a:rPr>
                <a:t>Enjeksiyon</a:t>
              </a:r>
              <a:endParaRPr lang="tr-TR" sz="1200" dirty="0">
                <a:latin typeface="Arial Narrow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11560" y="1916832"/>
              <a:ext cx="4104456" cy="7416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tr-TR" sz="1600" dirty="0" smtClean="0">
                  <a:latin typeface="Arial Narrow" pitchFamily="34" charset="0"/>
                </a:rPr>
                <a:t>Teslim basıncı veya diğer teknik nedenlerden ötürü enjeksiyon veya geri üretim yaptıramayan taşıtan dengesizliğe düşmektedir.</a:t>
              </a:r>
              <a:endParaRPr lang="tr-TR" sz="1600" dirty="0">
                <a:latin typeface="Arial Narrow" pitchFamily="34" charset="0"/>
              </a:endParaRPr>
            </a:p>
          </p:txBody>
        </p:sp>
        <p:sp>
          <p:nvSpPr>
            <p:cNvPr id="65" name="Right Arrow 64"/>
            <p:cNvSpPr/>
            <p:nvPr/>
          </p:nvSpPr>
          <p:spPr>
            <a:xfrm>
              <a:off x="3336040" y="2946186"/>
              <a:ext cx="1019936" cy="55482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200" dirty="0" smtClean="0">
                  <a:latin typeface="Arial Narrow" pitchFamily="34" charset="0"/>
                </a:rPr>
                <a:t>Geri Üretim</a:t>
              </a:r>
              <a:endParaRPr lang="tr-TR" sz="1200" dirty="0">
                <a:latin typeface="Arial Narrow" pitchFamily="34" charset="0"/>
              </a:endParaRPr>
            </a:p>
          </p:txBody>
        </p:sp>
        <p:sp>
          <p:nvSpPr>
            <p:cNvPr id="66" name="Right Arrow 65"/>
            <p:cNvSpPr/>
            <p:nvPr/>
          </p:nvSpPr>
          <p:spPr>
            <a:xfrm rot="19727439">
              <a:off x="4850678" y="2323155"/>
              <a:ext cx="1019936" cy="55482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200" b="1" dirty="0" smtClean="0">
                  <a:latin typeface="Arial Narrow" pitchFamily="34" charset="0"/>
                </a:rPr>
                <a:t>Öneri 1</a:t>
              </a:r>
              <a:endParaRPr lang="tr-TR" sz="1200" b="1" dirty="0">
                <a:latin typeface="Arial Narrow" pitchFamily="34" charset="0"/>
              </a:endParaRPr>
            </a:p>
          </p:txBody>
        </p:sp>
        <p:sp>
          <p:nvSpPr>
            <p:cNvPr id="67" name="Right Arrow 66"/>
            <p:cNvSpPr/>
            <p:nvPr/>
          </p:nvSpPr>
          <p:spPr>
            <a:xfrm rot="1221100">
              <a:off x="4875063" y="3785970"/>
              <a:ext cx="1019936" cy="55482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200" b="1" dirty="0" smtClean="0">
                  <a:latin typeface="Arial Narrow" pitchFamily="34" charset="0"/>
                </a:rPr>
                <a:t>Öneri 2</a:t>
              </a:r>
              <a:endParaRPr lang="tr-TR" sz="1200" b="1" dirty="0">
                <a:latin typeface="Arial Narrow" pitchFamily="34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611560" y="4254187"/>
              <a:ext cx="4104456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tr-TR" sz="1600" dirty="0" smtClean="0">
                  <a:latin typeface="Arial Narrow" pitchFamily="34" charset="0"/>
                </a:rPr>
                <a:t>Özellikle yaz aylarında enjeksiyon yapılamadığında veya taşıtanın talebinden fazla geri üretim yapıldığında «K» katasayısından dolayı taşıtanlar ciddi maliyetlere katlanmak durumunda kalabilmektedirler.</a:t>
              </a:r>
              <a:endParaRPr lang="tr-TR" sz="1600" dirty="0">
                <a:latin typeface="Arial Narrow" pitchFamily="34" charset="0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5959643" y="1916832"/>
              <a:ext cx="3184357" cy="11811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tr-TR" sz="1600" dirty="0" smtClean="0">
                  <a:latin typeface="Arial Narrow" pitchFamily="34" charset="0"/>
                </a:rPr>
                <a:t>Depolama giriş ve çıkış noktarlarında taşıtanın talebinden fazla veya eksik gaz </a:t>
              </a:r>
              <a:r>
                <a:rPr lang="tr-TR" sz="1600" dirty="0" smtClean="0">
                  <a:latin typeface="Arial Narrow" pitchFamily="34" charset="0"/>
                </a:rPr>
                <a:t>enjeksiyonu yapılması veya geri üretim yapılması</a:t>
              </a:r>
              <a:r>
                <a:rPr lang="tr-TR" sz="1600" dirty="0" smtClean="0">
                  <a:latin typeface="Arial Narrow" pitchFamily="34" charset="0"/>
                </a:rPr>
                <a:t> </a:t>
              </a:r>
              <a:r>
                <a:rPr lang="tr-TR" sz="1600" dirty="0" smtClean="0">
                  <a:latin typeface="Arial Narrow" pitchFamily="34" charset="0"/>
                </a:rPr>
                <a:t>durumlarında </a:t>
              </a:r>
              <a:r>
                <a:rPr lang="tr-TR" sz="1600" dirty="0" smtClean="0">
                  <a:latin typeface="Arial Narrow" pitchFamily="34" charset="0"/>
                </a:rPr>
                <a:t>ilgili miktarlar </a:t>
              </a:r>
              <a:r>
                <a:rPr lang="tr-TR" sz="1600" dirty="0" smtClean="0">
                  <a:latin typeface="Arial Narrow" pitchFamily="34" charset="0"/>
                </a:rPr>
                <a:t>tolerans içi sayılmalıdır.</a:t>
              </a:r>
              <a:endParaRPr lang="tr-TR" sz="1600" dirty="0">
                <a:latin typeface="Arial Narrow" pitchFamily="34" charset="0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5940152" y="3791942"/>
              <a:ext cx="3184357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tr-TR" sz="1600" dirty="0" smtClean="0">
                  <a:latin typeface="Arial Narrow" pitchFamily="34" charset="0"/>
                </a:rPr>
                <a:t>Depo KUE’de belirtilen Teslim Basıncı’nın altında teslimler yapılıp enjeksiyon yapılamadığında veya eksik yapıldığında ilgili miktarlar tolerans içi olarak değerlendirilmelidir.</a:t>
              </a:r>
              <a:endParaRPr lang="tr-TR" sz="1600" dirty="0">
                <a:latin typeface="Arial Narrow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84404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 txBox="1">
            <a:spLocks/>
          </p:cNvSpPr>
          <p:nvPr/>
        </p:nvSpPr>
        <p:spPr>
          <a:xfrm>
            <a:off x="457200" y="44624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8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Pozitif Dengesizliklerdeki F Faktörü</a:t>
            </a: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764842432"/>
              </p:ext>
            </p:extLst>
          </p:nvPr>
        </p:nvGraphicFramePr>
        <p:xfrm>
          <a:off x="0" y="908720"/>
          <a:ext cx="914400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-72008" y="1052736"/>
            <a:ext cx="13316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latin typeface="Arial Narrow" pitchFamily="34" charset="0"/>
              </a:rPr>
              <a:t>F Faktörü</a:t>
            </a:r>
            <a:endParaRPr lang="tr-TR" sz="1400" b="1" dirty="0">
              <a:latin typeface="Arial Narrow" pitchFamily="34" charset="0"/>
            </a:endParaRPr>
          </a:p>
        </p:txBody>
      </p:sp>
      <p:sp>
        <p:nvSpPr>
          <p:cNvPr id="10" name="Oval Callout 9"/>
          <p:cNvSpPr/>
          <p:nvPr/>
        </p:nvSpPr>
        <p:spPr>
          <a:xfrm>
            <a:off x="971600" y="2636912"/>
            <a:ext cx="2088232" cy="144016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latin typeface="Arial Narrow" pitchFamily="34" charset="0"/>
              </a:rPr>
              <a:t>Taşıtanların Önerisi F’nin 0,16 ile limitlenmesi</a:t>
            </a:r>
            <a:endParaRPr lang="tr-TR" dirty="0"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136904" y="5353471"/>
            <a:ext cx="1007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latin typeface="Arial Narrow" pitchFamily="34" charset="0"/>
              </a:rPr>
              <a:t>K katsayısı</a:t>
            </a:r>
            <a:endParaRPr lang="tr-TR" sz="1400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44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 txBox="1">
            <a:spLocks/>
          </p:cNvSpPr>
          <p:nvPr/>
        </p:nvSpPr>
        <p:spPr>
          <a:xfrm>
            <a:off x="457200" y="44624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8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Basınç Bedeli</a:t>
            </a:r>
          </a:p>
        </p:txBody>
      </p:sp>
      <p:graphicFrame>
        <p:nvGraphicFramePr>
          <p:cNvPr id="16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4918576"/>
              </p:ext>
            </p:extLst>
          </p:nvPr>
        </p:nvGraphicFramePr>
        <p:xfrm>
          <a:off x="4800600" y="764704"/>
          <a:ext cx="4375068" cy="24515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17" name="Group 16"/>
          <p:cNvGrpSpPr/>
          <p:nvPr/>
        </p:nvGrpSpPr>
        <p:grpSpPr>
          <a:xfrm>
            <a:off x="62926" y="861540"/>
            <a:ext cx="4813874" cy="2341564"/>
            <a:chOff x="827584" y="1700808"/>
            <a:chExt cx="7272808" cy="3243264"/>
          </a:xfrm>
        </p:grpSpPr>
        <p:graphicFrame>
          <p:nvGraphicFramePr>
            <p:cNvPr id="18" name="Chart 17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530882429"/>
                </p:ext>
              </p:extLst>
            </p:nvPr>
          </p:nvGraphicFramePr>
          <p:xfrm>
            <a:off x="827584" y="1700808"/>
            <a:ext cx="7272808" cy="324326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9" name="Rectangle 18"/>
            <p:cNvSpPr/>
            <p:nvPr/>
          </p:nvSpPr>
          <p:spPr>
            <a:xfrm>
              <a:off x="1408143" y="2065368"/>
              <a:ext cx="2087326" cy="2100353"/>
            </a:xfrm>
            <a:prstGeom prst="rect">
              <a:avLst/>
            </a:prstGeom>
            <a:noFill/>
            <a:ln w="25400" cap="rnd" cmpd="dbl" algn="ctr">
              <a:solidFill>
                <a:schemeClr val="tx2"/>
              </a:solidFill>
              <a:prstDash val="sysDash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</a:endParaRPr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>
              <a:off x="3495469" y="2684247"/>
              <a:ext cx="434803" cy="0"/>
            </a:xfrm>
            <a:prstGeom prst="straightConnector1">
              <a:avLst/>
            </a:prstGeom>
            <a:noFill/>
            <a:ln w="9525" cap="flat" cmpd="sng" algn="ctr">
              <a:solidFill>
                <a:schemeClr val="tx2"/>
              </a:solidFill>
              <a:prstDash val="solid"/>
              <a:tailEnd type="arrow"/>
            </a:ln>
            <a:effectLst/>
          </p:spPr>
        </p:cxnSp>
        <p:sp>
          <p:nvSpPr>
            <p:cNvPr id="21" name="TextBox 20"/>
            <p:cNvSpPr txBox="1"/>
            <p:nvPr/>
          </p:nvSpPr>
          <p:spPr>
            <a:xfrm>
              <a:off x="3894310" y="2483219"/>
              <a:ext cx="2727257" cy="11510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itchFamily="34" charset="0"/>
                </a:rPr>
                <a:t>Nisan 2009 – Şubat 2013 tarihleri arasında, 3 Bar aralığında tam 198 kere cezaya maruz kalınmıştır.</a:t>
              </a:r>
            </a:p>
          </p:txBody>
        </p:sp>
      </p:grpSp>
      <p:graphicFrame>
        <p:nvGraphicFramePr>
          <p:cNvPr id="22" name="Chart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7832967"/>
              </p:ext>
            </p:extLst>
          </p:nvPr>
        </p:nvGraphicFramePr>
        <p:xfrm>
          <a:off x="246208" y="3501008"/>
          <a:ext cx="4400550" cy="1790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3" name="Chart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2039574"/>
              </p:ext>
            </p:extLst>
          </p:nvPr>
        </p:nvGraphicFramePr>
        <p:xfrm>
          <a:off x="4457700" y="3512021"/>
          <a:ext cx="4646876" cy="18939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0" y="5413015"/>
            <a:ext cx="9144000" cy="50405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/>
              <a:t>Önerilen Basınç Bedeli = 0,00026 x DGF </a:t>
            </a:r>
            <a:r>
              <a:rPr lang="tr-TR" b="1" dirty="0"/>
              <a:t>X ∆P</a:t>
            </a:r>
          </a:p>
        </p:txBody>
      </p:sp>
    </p:spTree>
    <p:extLst>
      <p:ext uri="{BB962C8B-B14F-4D97-AF65-F5344CB8AC3E}">
        <p14:creationId xmlns:p14="http://schemas.microsoft.com/office/powerpoint/2010/main" val="3273626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 txBox="1">
            <a:spLocks/>
          </p:cNvSpPr>
          <p:nvPr/>
        </p:nvSpPr>
        <p:spPr>
          <a:xfrm>
            <a:off x="457200" y="44624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8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Depolama – Program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4193861207"/>
              </p:ext>
            </p:extLst>
          </p:nvPr>
        </p:nvGraphicFramePr>
        <p:xfrm>
          <a:off x="0" y="1916832"/>
          <a:ext cx="9144000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457200" y="1052736"/>
            <a:ext cx="8291264" cy="1080120"/>
            <a:chOff x="457200" y="908720"/>
            <a:chExt cx="8291264" cy="1080120"/>
          </a:xfrm>
        </p:grpSpPr>
        <p:sp>
          <p:nvSpPr>
            <p:cNvPr id="5" name="TextBox 4"/>
            <p:cNvSpPr txBox="1"/>
            <p:nvPr/>
          </p:nvSpPr>
          <p:spPr>
            <a:xfrm>
              <a:off x="457200" y="911622"/>
              <a:ext cx="339472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tr-TR" sz="1600" dirty="0" smtClean="0">
                  <a:latin typeface="Arial Narrow" pitchFamily="34" charset="0"/>
                </a:rPr>
                <a:t>KUE </a:t>
              </a:r>
              <a:r>
                <a:rPr lang="tr-TR" sz="1600" dirty="0">
                  <a:latin typeface="Arial Narrow" pitchFamily="34" charset="0"/>
                </a:rPr>
                <a:t>Madde </a:t>
              </a:r>
              <a:r>
                <a:rPr lang="tr-TR" sz="1600" dirty="0" smtClean="0">
                  <a:latin typeface="Arial Narrow" pitchFamily="34" charset="0"/>
                </a:rPr>
                <a:t>6.5.2’de </a:t>
              </a:r>
              <a:r>
                <a:rPr lang="tr-TR" sz="1600" dirty="0">
                  <a:latin typeface="Arial Narrow" pitchFamily="34" charset="0"/>
                </a:rPr>
                <a:t>Gün İçi Revize Programlar İletim Şirketi’nin onayına bağlanmaktadır.</a:t>
              </a:r>
            </a:p>
            <a:p>
              <a:pPr algn="just"/>
              <a:endParaRPr lang="tr-TR" sz="1600" dirty="0">
                <a:latin typeface="Arial Narrow" pitchFamily="34" charset="0"/>
              </a:endParaRPr>
            </a:p>
          </p:txBody>
        </p:sp>
        <p:sp>
          <p:nvSpPr>
            <p:cNvPr id="14" name="Right Arrow 13"/>
            <p:cNvSpPr/>
            <p:nvPr/>
          </p:nvSpPr>
          <p:spPr>
            <a:xfrm>
              <a:off x="4128128" y="908720"/>
              <a:ext cx="1019936" cy="62168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200" b="1" dirty="0" smtClean="0">
                  <a:latin typeface="Arial Narrow" pitchFamily="34" charset="0"/>
                </a:rPr>
                <a:t>Öneri</a:t>
              </a:r>
              <a:endParaRPr lang="tr-TR" sz="1200" b="1" dirty="0">
                <a:latin typeface="Arial Narrow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353744" y="908720"/>
              <a:ext cx="339472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tr-TR" sz="1600" dirty="0" smtClean="0">
                  <a:latin typeface="Arial Narrow" pitchFamily="34" charset="0"/>
                </a:rPr>
                <a:t>Taşıtanlar depo giriş ve çıkış noktaları için G günü saat 16:00’a kadar TMDB yapabilmelidirler.</a:t>
              </a:r>
              <a:endParaRPr lang="tr-TR" sz="1600" dirty="0">
                <a:latin typeface="Arial Narrow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5864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3419872" y="980728"/>
            <a:ext cx="3600400" cy="4896544"/>
          </a:xfrm>
          <a:prstGeom prst="ellipse">
            <a:avLst/>
          </a:prstGeom>
          <a:solidFill>
            <a:schemeClr val="bg1">
              <a:lumMod val="85000"/>
              <a:alpha val="31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Başlık 1"/>
          <p:cNvSpPr txBox="1">
            <a:spLocks/>
          </p:cNvSpPr>
          <p:nvPr/>
        </p:nvSpPr>
        <p:spPr>
          <a:xfrm>
            <a:off x="457200" y="44624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8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Çoklu Çıkış Noktası Tahsisatı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5612636" y="2012148"/>
            <a:ext cx="831572" cy="3001028"/>
            <a:chOff x="5026905" y="1535855"/>
            <a:chExt cx="831572" cy="3001028"/>
          </a:xfrm>
        </p:grpSpPr>
        <p:pic>
          <p:nvPicPr>
            <p:cNvPr id="2050" name="Picture 2" descr="C:\Users\ahmet.polatkan\Desktop\502px-factory-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6906" y="1535855"/>
              <a:ext cx="831571" cy="725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2" descr="C:\Users\ahmet.polatkan\Desktop\502px-factory-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6906" y="3811329"/>
              <a:ext cx="831571" cy="725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2" descr="C:\Users\ahmet.polatkan\Desktop\502px-factory-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6906" y="3003775"/>
              <a:ext cx="831571" cy="725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" descr="C:\Users\ahmet.polatkan\Desktop\502px-factory-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6905" y="2261409"/>
              <a:ext cx="831571" cy="725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Oval 15"/>
          <p:cNvSpPr/>
          <p:nvPr/>
        </p:nvSpPr>
        <p:spPr>
          <a:xfrm>
            <a:off x="3563888" y="3324131"/>
            <a:ext cx="485926" cy="537548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3" name="Straight Arrow Connector 12"/>
          <p:cNvCxnSpPr>
            <a:stCxn id="16" idx="7"/>
            <a:endCxn id="18" idx="3"/>
          </p:cNvCxnSpPr>
          <p:nvPr/>
        </p:nvCxnSpPr>
        <p:spPr>
          <a:xfrm flipV="1">
            <a:off x="3978652" y="2615049"/>
            <a:ext cx="1486272" cy="78780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5445161" y="2487624"/>
            <a:ext cx="134951" cy="149288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1" name="Straight Arrow Connector 20"/>
          <p:cNvCxnSpPr>
            <a:stCxn id="16" idx="6"/>
            <a:endCxn id="22" idx="2"/>
          </p:cNvCxnSpPr>
          <p:nvPr/>
        </p:nvCxnSpPr>
        <p:spPr>
          <a:xfrm flipV="1">
            <a:off x="4049814" y="3282348"/>
            <a:ext cx="1395347" cy="310557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5445161" y="3207704"/>
            <a:ext cx="134951" cy="149288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6" name="TextBox 25"/>
          <p:cNvSpPr txBox="1"/>
          <p:nvPr/>
        </p:nvSpPr>
        <p:spPr>
          <a:xfrm>
            <a:off x="4352682" y="1187624"/>
            <a:ext cx="16757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latin typeface="Arial Narrow" pitchFamily="34" charset="0"/>
              </a:rPr>
              <a:t>Dağıtım Bölgesi</a:t>
            </a:r>
            <a:endParaRPr lang="tr-TR" sz="1600" b="1" dirty="0">
              <a:latin typeface="Arial Narrow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148064" y="1700808"/>
            <a:ext cx="16757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b="1" dirty="0" smtClean="0">
                <a:latin typeface="Arial Narrow" pitchFamily="34" charset="0"/>
              </a:rPr>
              <a:t>Tüketiciler</a:t>
            </a:r>
            <a:endParaRPr lang="tr-TR" sz="1400" b="1" dirty="0">
              <a:latin typeface="Arial Narrow" pitchFamily="34" charset="0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5436096" y="3927784"/>
            <a:ext cx="134951" cy="149288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1" name="Oval 30"/>
          <p:cNvSpPr/>
          <p:nvPr/>
        </p:nvSpPr>
        <p:spPr>
          <a:xfrm>
            <a:off x="5436096" y="4719872"/>
            <a:ext cx="134951" cy="149288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32" name="Straight Arrow Connector 31"/>
          <p:cNvCxnSpPr>
            <a:stCxn id="16" idx="6"/>
            <a:endCxn id="30" idx="2"/>
          </p:cNvCxnSpPr>
          <p:nvPr/>
        </p:nvCxnSpPr>
        <p:spPr>
          <a:xfrm>
            <a:off x="4049814" y="3592905"/>
            <a:ext cx="1386282" cy="409523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16" idx="5"/>
            <a:endCxn id="31" idx="1"/>
          </p:cNvCxnSpPr>
          <p:nvPr/>
        </p:nvCxnSpPr>
        <p:spPr>
          <a:xfrm>
            <a:off x="3978652" y="3782957"/>
            <a:ext cx="1477207" cy="95877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3040277" y="2852936"/>
            <a:ext cx="16757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b="1" dirty="0" smtClean="0">
                <a:latin typeface="Arial Narrow" pitchFamily="34" charset="0"/>
              </a:rPr>
              <a:t>Çoklu Çıkış</a:t>
            </a:r>
          </a:p>
          <a:p>
            <a:pPr algn="ctr"/>
            <a:r>
              <a:rPr lang="tr-TR" sz="1400" b="1" dirty="0" smtClean="0">
                <a:latin typeface="Arial Narrow" pitchFamily="34" charset="0"/>
              </a:rPr>
              <a:t>Noktası</a:t>
            </a:r>
            <a:endParaRPr lang="tr-TR" sz="1400" b="1" dirty="0">
              <a:latin typeface="Arial Narrow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5496" y="1628800"/>
            <a:ext cx="1296144" cy="676249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latin typeface="Arial Narrow" pitchFamily="34" charset="0"/>
              </a:rPr>
              <a:t>Taşıtan A</a:t>
            </a:r>
            <a:endParaRPr lang="tr-TR" dirty="0">
              <a:latin typeface="Arial Narrow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5496" y="4336927"/>
            <a:ext cx="1296144" cy="676249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latin typeface="Arial Narrow" pitchFamily="34" charset="0"/>
              </a:rPr>
              <a:t>Taşıtan B</a:t>
            </a:r>
            <a:endParaRPr lang="tr-TR" dirty="0">
              <a:latin typeface="Arial Narrow" pitchFamily="34" charset="0"/>
            </a:endParaRPr>
          </a:p>
        </p:txBody>
      </p:sp>
      <p:cxnSp>
        <p:nvCxnSpPr>
          <p:cNvPr id="48" name="Straight Arrow Connector 47"/>
          <p:cNvCxnSpPr>
            <a:stCxn id="46" idx="3"/>
            <a:endCxn id="16" idx="2"/>
          </p:cNvCxnSpPr>
          <p:nvPr/>
        </p:nvCxnSpPr>
        <p:spPr>
          <a:xfrm>
            <a:off x="1331640" y="1966925"/>
            <a:ext cx="2232248" cy="162598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47" idx="3"/>
            <a:endCxn id="16" idx="2"/>
          </p:cNvCxnSpPr>
          <p:nvPr/>
        </p:nvCxnSpPr>
        <p:spPr>
          <a:xfrm flipV="1">
            <a:off x="1331640" y="3592905"/>
            <a:ext cx="2232248" cy="108214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4624453" y="2031231"/>
            <a:ext cx="16757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200" b="1" dirty="0" smtClean="0">
                <a:latin typeface="Arial Narrow" pitchFamily="34" charset="0"/>
              </a:rPr>
              <a:t>Müşteri </a:t>
            </a:r>
          </a:p>
          <a:p>
            <a:pPr algn="ctr"/>
            <a:r>
              <a:rPr lang="tr-TR" sz="1200" b="1" dirty="0" smtClean="0">
                <a:latin typeface="Arial Narrow" pitchFamily="34" charset="0"/>
              </a:rPr>
              <a:t>Sayaçları</a:t>
            </a:r>
            <a:endParaRPr lang="tr-TR" sz="1200" b="1" dirty="0">
              <a:latin typeface="Arial Narrow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424653" y="2359913"/>
            <a:ext cx="3795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b="1" dirty="0" smtClean="0">
                <a:latin typeface="Arial Narrow" pitchFamily="34" charset="0"/>
              </a:rPr>
              <a:t>A1</a:t>
            </a:r>
            <a:endParaRPr lang="tr-TR" sz="1200" b="1" dirty="0">
              <a:latin typeface="Arial Narrow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444208" y="2996952"/>
            <a:ext cx="3795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b="1" dirty="0" smtClean="0">
                <a:latin typeface="Arial Narrow" pitchFamily="34" charset="0"/>
              </a:rPr>
              <a:t>A2</a:t>
            </a:r>
            <a:endParaRPr lang="tr-TR" sz="1200" b="1" dirty="0">
              <a:latin typeface="Arial Narrow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444208" y="3728065"/>
            <a:ext cx="3795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b="1" dirty="0" smtClean="0">
                <a:latin typeface="Arial Narrow" pitchFamily="34" charset="0"/>
              </a:rPr>
              <a:t>B</a:t>
            </a:r>
            <a:r>
              <a:rPr lang="tr-TR" sz="1200" b="1" dirty="0">
                <a:latin typeface="Arial Narrow" pitchFamily="34" charset="0"/>
              </a:rPr>
              <a:t>1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6372200" y="4509120"/>
            <a:ext cx="3795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b="1" dirty="0">
                <a:latin typeface="Arial Narrow" pitchFamily="34" charset="0"/>
              </a:rPr>
              <a:t>B</a:t>
            </a:r>
            <a:r>
              <a:rPr lang="tr-TR" sz="1200" b="1" dirty="0" smtClean="0">
                <a:latin typeface="Arial Narrow" pitchFamily="34" charset="0"/>
              </a:rPr>
              <a:t>2</a:t>
            </a:r>
            <a:endParaRPr lang="tr-TR" sz="1200" b="1" dirty="0">
              <a:latin typeface="Arial Narrow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516216" y="1700808"/>
            <a:ext cx="16757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b="1" dirty="0" smtClean="0">
                <a:latin typeface="Arial Narrow" pitchFamily="34" charset="0"/>
              </a:rPr>
              <a:t>Gerçekleşmeler</a:t>
            </a:r>
            <a:endParaRPr lang="tr-TR" sz="1400" b="1" dirty="0">
              <a:latin typeface="Arial Narrow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751795" y="2344523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dirty="0" smtClean="0">
                <a:latin typeface="Arial Narrow" pitchFamily="34" charset="0"/>
              </a:rPr>
              <a:t>130</a:t>
            </a:r>
            <a:endParaRPr lang="tr-TR" sz="1400" dirty="0">
              <a:latin typeface="Arial Narrow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751795" y="3068960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dirty="0" smtClean="0">
                <a:latin typeface="Arial Narrow" pitchFamily="34" charset="0"/>
              </a:rPr>
              <a:t>40</a:t>
            </a:r>
            <a:endParaRPr lang="tr-TR" sz="1400" dirty="0">
              <a:latin typeface="Arial Narrow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751795" y="3789040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dirty="0" smtClean="0">
                <a:latin typeface="Arial Narrow" pitchFamily="34" charset="0"/>
              </a:rPr>
              <a:t>250</a:t>
            </a:r>
            <a:endParaRPr lang="tr-TR" sz="1400" dirty="0">
              <a:latin typeface="Arial Narrow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751795" y="4509120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dirty="0" smtClean="0">
                <a:latin typeface="Arial Narrow" pitchFamily="34" charset="0"/>
              </a:rPr>
              <a:t>60</a:t>
            </a:r>
            <a:endParaRPr lang="tr-TR" sz="1400" dirty="0">
              <a:latin typeface="Arial Narrow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192753" y="1811717"/>
            <a:ext cx="11521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latin typeface="Arial Narrow" pitchFamily="34" charset="0"/>
              </a:rPr>
              <a:t>Program:</a:t>
            </a:r>
          </a:p>
          <a:p>
            <a:r>
              <a:rPr lang="tr-TR" sz="1400" b="1" dirty="0" smtClean="0">
                <a:latin typeface="Arial Narrow" pitchFamily="34" charset="0"/>
              </a:rPr>
              <a:t>A1:100</a:t>
            </a:r>
          </a:p>
          <a:p>
            <a:r>
              <a:rPr lang="tr-TR" sz="1400" b="1" dirty="0" smtClean="0">
                <a:latin typeface="Arial Narrow" pitchFamily="34" charset="0"/>
              </a:rPr>
              <a:t>A2: 50</a:t>
            </a:r>
            <a:endParaRPr lang="tr-TR" sz="1400" b="1" dirty="0">
              <a:latin typeface="Arial Narrow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051720" y="4562544"/>
            <a:ext cx="11521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latin typeface="Arial Narrow" pitchFamily="34" charset="0"/>
              </a:rPr>
              <a:t>Program:</a:t>
            </a:r>
          </a:p>
          <a:p>
            <a:r>
              <a:rPr lang="tr-TR" sz="1400" b="1" dirty="0" smtClean="0">
                <a:latin typeface="Arial Narrow" pitchFamily="34" charset="0"/>
              </a:rPr>
              <a:t>B1:200</a:t>
            </a:r>
          </a:p>
          <a:p>
            <a:r>
              <a:rPr lang="tr-TR" sz="1400" b="1" dirty="0">
                <a:latin typeface="Arial Narrow" pitchFamily="34" charset="0"/>
              </a:rPr>
              <a:t>B</a:t>
            </a:r>
            <a:r>
              <a:rPr lang="tr-TR" sz="1400" b="1" dirty="0" smtClean="0">
                <a:latin typeface="Arial Narrow" pitchFamily="34" charset="0"/>
              </a:rPr>
              <a:t>2: 50</a:t>
            </a:r>
            <a:endParaRPr lang="tr-TR" sz="1400" b="1" dirty="0">
              <a:latin typeface="Arial Narrow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648789" y="1700808"/>
            <a:ext cx="16757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rgbClr val="FF0000"/>
                </a:solidFill>
                <a:latin typeface="Arial Narrow" pitchFamily="34" charset="0"/>
              </a:rPr>
              <a:t>Tahsisat</a:t>
            </a:r>
            <a:endParaRPr lang="tr-TR" sz="1400" b="1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7884368" y="2344523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dirty="0" smtClean="0">
                <a:solidFill>
                  <a:srgbClr val="FF0000"/>
                </a:solidFill>
                <a:latin typeface="Arial Narrow" pitchFamily="34" charset="0"/>
              </a:rPr>
              <a:t>120</a:t>
            </a:r>
            <a:endParaRPr lang="tr-TR" sz="1400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7884368" y="3068960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dirty="0" smtClean="0">
                <a:solidFill>
                  <a:srgbClr val="FF0000"/>
                </a:solidFill>
                <a:latin typeface="Arial Narrow" pitchFamily="34" charset="0"/>
              </a:rPr>
              <a:t>60</a:t>
            </a:r>
            <a:endParaRPr lang="tr-TR" sz="1400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7884368" y="3789040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dirty="0" smtClean="0">
                <a:solidFill>
                  <a:srgbClr val="FF0000"/>
                </a:solidFill>
                <a:latin typeface="Arial Narrow" pitchFamily="34" charset="0"/>
              </a:rPr>
              <a:t>240</a:t>
            </a:r>
            <a:endParaRPr lang="tr-TR" sz="1400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7884368" y="4509120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dirty="0" smtClean="0">
                <a:solidFill>
                  <a:srgbClr val="FF0000"/>
                </a:solidFill>
                <a:latin typeface="Arial Narrow" pitchFamily="34" charset="0"/>
              </a:rPr>
              <a:t>60</a:t>
            </a:r>
            <a:endParaRPr lang="tr-TR" sz="1400" dirty="0">
              <a:solidFill>
                <a:srgbClr val="FF0000"/>
              </a:solidFill>
              <a:latin typeface="Arial Narrow" pitchFamily="34" charset="0"/>
            </a:endParaRPr>
          </a:p>
        </p:txBody>
      </p:sp>
      <p:grpSp>
        <p:nvGrpSpPr>
          <p:cNvPr id="76" name="Group 75"/>
          <p:cNvGrpSpPr/>
          <p:nvPr/>
        </p:nvGrpSpPr>
        <p:grpSpPr>
          <a:xfrm>
            <a:off x="6804248" y="4725144"/>
            <a:ext cx="1008112" cy="216024"/>
            <a:chOff x="3275856" y="2132856"/>
            <a:chExt cx="1008112" cy="216024"/>
          </a:xfrm>
        </p:grpSpPr>
        <p:sp>
          <p:nvSpPr>
            <p:cNvPr id="77" name="Plus 76"/>
            <p:cNvSpPr/>
            <p:nvPr/>
          </p:nvSpPr>
          <p:spPr>
            <a:xfrm>
              <a:off x="3275856" y="2132856"/>
              <a:ext cx="144016" cy="144016"/>
            </a:xfrm>
            <a:prstGeom prst="mathPl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cxnSp>
          <p:nvCxnSpPr>
            <p:cNvPr id="78" name="Straight Connector 77"/>
            <p:cNvCxnSpPr/>
            <p:nvPr/>
          </p:nvCxnSpPr>
          <p:spPr>
            <a:xfrm>
              <a:off x="3347864" y="2348880"/>
              <a:ext cx="936104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Group 78"/>
          <p:cNvGrpSpPr/>
          <p:nvPr/>
        </p:nvGrpSpPr>
        <p:grpSpPr>
          <a:xfrm>
            <a:off x="7956376" y="4725144"/>
            <a:ext cx="1008112" cy="216024"/>
            <a:chOff x="3275856" y="2132856"/>
            <a:chExt cx="1008112" cy="216024"/>
          </a:xfrm>
        </p:grpSpPr>
        <p:sp>
          <p:nvSpPr>
            <p:cNvPr id="80" name="Plus 79"/>
            <p:cNvSpPr/>
            <p:nvPr/>
          </p:nvSpPr>
          <p:spPr>
            <a:xfrm>
              <a:off x="3275856" y="2132856"/>
              <a:ext cx="144016" cy="144016"/>
            </a:xfrm>
            <a:prstGeom prst="mathPl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cxnSp>
          <p:nvCxnSpPr>
            <p:cNvPr id="81" name="Straight Connector 80"/>
            <p:cNvCxnSpPr/>
            <p:nvPr/>
          </p:nvCxnSpPr>
          <p:spPr>
            <a:xfrm>
              <a:off x="3347864" y="2348880"/>
              <a:ext cx="936104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" name="TextBox 81"/>
          <p:cNvSpPr txBox="1"/>
          <p:nvPr/>
        </p:nvSpPr>
        <p:spPr>
          <a:xfrm>
            <a:off x="6732240" y="5085184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b="1" dirty="0" smtClean="0">
                <a:latin typeface="Arial Narrow" pitchFamily="34" charset="0"/>
              </a:rPr>
              <a:t>480</a:t>
            </a:r>
            <a:endParaRPr lang="tr-TR" sz="1400" b="1" dirty="0">
              <a:latin typeface="Arial Narrow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7884368" y="5065439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rgbClr val="FF0000"/>
                </a:solidFill>
                <a:latin typeface="Arial Narrow" pitchFamily="34" charset="0"/>
              </a:rPr>
              <a:t>480</a:t>
            </a:r>
            <a:endParaRPr lang="tr-TR" sz="1400" b="1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85" name="Curved Down Arrow 84"/>
          <p:cNvSpPr/>
          <p:nvPr/>
        </p:nvSpPr>
        <p:spPr>
          <a:xfrm>
            <a:off x="2555776" y="764704"/>
            <a:ext cx="6059016" cy="97500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86" name="Curved Up Arrow 85"/>
          <p:cNvSpPr/>
          <p:nvPr/>
        </p:nvSpPr>
        <p:spPr>
          <a:xfrm>
            <a:off x="2257926" y="5348528"/>
            <a:ext cx="6347048" cy="915474"/>
          </a:xfrm>
          <a:prstGeom prst="curvedUpArrow">
            <a:avLst>
              <a:gd name="adj1" fmla="val 29929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87" name="Oval Callout 86"/>
          <p:cNvSpPr/>
          <p:nvPr/>
        </p:nvSpPr>
        <p:spPr>
          <a:xfrm>
            <a:off x="111801" y="2492896"/>
            <a:ext cx="2371967" cy="1534931"/>
          </a:xfrm>
          <a:prstGeom prst="wedgeEllipseCallou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b="1" dirty="0" smtClean="0">
                <a:latin typeface="Arial Narrow" pitchFamily="34" charset="0"/>
              </a:rPr>
              <a:t>Dağıtım şirketi G+2’ye kadar sayaç değerlerini bildirir ve son tahsisatlar müşterilerin toplamı olarak yansır.</a:t>
            </a:r>
            <a:endParaRPr lang="tr-TR" sz="1400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17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 txBox="1">
            <a:spLocks/>
          </p:cNvSpPr>
          <p:nvPr/>
        </p:nvSpPr>
        <p:spPr>
          <a:xfrm>
            <a:off x="457200" y="44624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8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Uyuşmazlıklar</a:t>
            </a:r>
            <a:endParaRPr lang="tr-TR" sz="2800" b="1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tr-TR" sz="2800" b="1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971600" y="2636912"/>
            <a:ext cx="7200800" cy="2304256"/>
            <a:chOff x="755576" y="2996952"/>
            <a:chExt cx="7200800" cy="2304256"/>
          </a:xfrm>
        </p:grpSpPr>
        <p:sp>
          <p:nvSpPr>
            <p:cNvPr id="15" name="Right Brace 14"/>
            <p:cNvSpPr/>
            <p:nvPr/>
          </p:nvSpPr>
          <p:spPr>
            <a:xfrm rot="16200000">
              <a:off x="3914298" y="738330"/>
              <a:ext cx="1158499" cy="5675743"/>
            </a:xfrm>
            <a:prstGeom prst="rightBrac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755576" y="4049196"/>
              <a:ext cx="7200800" cy="1252012"/>
              <a:chOff x="611560" y="2627620"/>
              <a:chExt cx="7200800" cy="1252012"/>
            </a:xfrm>
          </p:grpSpPr>
          <p:cxnSp>
            <p:nvCxnSpPr>
              <p:cNvPr id="4" name="Straight Arrow Connector 3"/>
              <p:cNvCxnSpPr/>
              <p:nvPr/>
            </p:nvCxnSpPr>
            <p:spPr>
              <a:xfrm>
                <a:off x="1475656" y="2924944"/>
                <a:ext cx="6336704" cy="0"/>
              </a:xfrm>
              <a:prstGeom prst="straightConnector1">
                <a:avLst/>
              </a:prstGeom>
              <a:ln w="412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" name="Oval 4"/>
              <p:cNvSpPr/>
              <p:nvPr/>
            </p:nvSpPr>
            <p:spPr>
              <a:xfrm>
                <a:off x="1403648" y="2793140"/>
                <a:ext cx="216024" cy="252028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3719571" y="2798930"/>
                <a:ext cx="216024" cy="252028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7115395" y="2793140"/>
                <a:ext cx="216024" cy="252028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1907704" y="2627620"/>
                <a:ext cx="13681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dirty="0" smtClean="0">
                    <a:latin typeface="Arial Narrow" pitchFamily="34" charset="0"/>
                  </a:rPr>
                  <a:t>30 Gün</a:t>
                </a:r>
                <a:endParaRPr lang="tr-TR" dirty="0">
                  <a:latin typeface="Arial Narrow" pitchFamily="34" charset="0"/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611560" y="3140968"/>
                <a:ext cx="18002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1400" dirty="0" smtClean="0">
                    <a:latin typeface="Arial Narrow" pitchFamily="34" charset="0"/>
                  </a:rPr>
                  <a:t>Taşıtan uyuşmazlık ile ilgili EPDK’ya başvurur</a:t>
                </a:r>
                <a:endParaRPr lang="tr-TR" sz="1400" dirty="0">
                  <a:latin typeface="Arial Narrow" pitchFamily="34" charset="0"/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3059832" y="3140968"/>
                <a:ext cx="216024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tr-TR" sz="1400" dirty="0" smtClean="0">
                    <a:latin typeface="Arial Narrow" pitchFamily="34" charset="0"/>
                  </a:rPr>
                  <a:t>EPDK’nın azami 30 gün içerisinde alacağı karar taraflar arasında bağlayıcıdır.</a:t>
                </a:r>
                <a:endParaRPr lang="tr-TR" sz="1400" dirty="0">
                  <a:latin typeface="Arial Narrow" pitchFamily="34" charset="0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860032" y="2627620"/>
                <a:ext cx="13681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dirty="0">
                    <a:latin typeface="Arial Narrow" pitchFamily="34" charset="0"/>
                  </a:rPr>
                  <a:t>6</a:t>
                </a:r>
                <a:r>
                  <a:rPr lang="tr-TR" dirty="0" smtClean="0">
                    <a:latin typeface="Arial Narrow" pitchFamily="34" charset="0"/>
                  </a:rPr>
                  <a:t>0 Gün</a:t>
                </a:r>
                <a:endParaRPr lang="tr-TR" dirty="0">
                  <a:latin typeface="Arial Narrow" pitchFamily="34" charset="0"/>
                </a:endParaRPr>
              </a:p>
            </p:txBody>
          </p:sp>
        </p:grpSp>
      </p:grpSp>
      <p:sp>
        <p:nvSpPr>
          <p:cNvPr id="17" name="TextBox 16"/>
          <p:cNvSpPr txBox="1"/>
          <p:nvPr/>
        </p:nvSpPr>
        <p:spPr>
          <a:xfrm>
            <a:off x="1259632" y="1196752"/>
            <a:ext cx="68407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dirty="0">
                <a:latin typeface="Arial Narrow" pitchFamily="34" charset="0"/>
              </a:rPr>
              <a:t>ŞİD’in uygulanmasından dolayı oluşan uyuşmazlıkların Kurul’a </a:t>
            </a:r>
            <a:r>
              <a:rPr lang="tr-TR" dirty="0" smtClean="0">
                <a:latin typeface="Arial Narrow" pitchFamily="34" charset="0"/>
              </a:rPr>
              <a:t>çıkması </a:t>
            </a:r>
            <a:r>
              <a:rPr lang="tr-TR" dirty="0">
                <a:latin typeface="Arial Narrow" pitchFamily="34" charset="0"/>
              </a:rPr>
              <a:t>uzun süreler almaktadır. Bu durumda ŞİD madde 16’da belirtilen </a:t>
            </a:r>
            <a:r>
              <a:rPr lang="tr-TR" dirty="0" smtClean="0">
                <a:latin typeface="Arial Narrow" pitchFamily="34" charset="0"/>
              </a:rPr>
              <a:t>Kurul’un 30 gün içerisinde karara bağlayacağı </a:t>
            </a:r>
            <a:r>
              <a:rPr lang="tr-TR" dirty="0">
                <a:latin typeface="Arial Narrow" pitchFamily="34" charset="0"/>
              </a:rPr>
              <a:t>vurgusu anlamını yitirmektedir. Geçmiş </a:t>
            </a:r>
            <a:r>
              <a:rPr lang="tr-TR" dirty="0" smtClean="0">
                <a:latin typeface="Arial Narrow" pitchFamily="34" charset="0"/>
              </a:rPr>
              <a:t>tecrübelere bakıldığında, </a:t>
            </a:r>
            <a:r>
              <a:rPr lang="tr-TR" dirty="0">
                <a:latin typeface="Arial Narrow" pitchFamily="34" charset="0"/>
              </a:rPr>
              <a:t>bu sürenin Taşıyıcı ve Taşıtanların mağdur edilmeyeceği uygun bir zamanla limitlenmesi gereği doğmaktadır.</a:t>
            </a:r>
          </a:p>
        </p:txBody>
      </p:sp>
    </p:spTree>
    <p:extLst>
      <p:ext uri="{BB962C8B-B14F-4D97-AF65-F5344CB8AC3E}">
        <p14:creationId xmlns:p14="http://schemas.microsoft.com/office/powerpoint/2010/main" val="43335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 txBox="1">
            <a:spLocks/>
          </p:cNvSpPr>
          <p:nvPr/>
        </p:nvSpPr>
        <p:spPr>
          <a:xfrm>
            <a:off x="457200" y="44624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8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Diğer Konular</a:t>
            </a:r>
            <a:endParaRPr lang="tr-TR" sz="2800" b="1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1520" y="908720"/>
            <a:ext cx="8856984" cy="460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600" dirty="0" smtClean="0">
                <a:latin typeface="Arial Narrow" pitchFamily="34" charset="0"/>
              </a:rPr>
              <a:t>Taşıtanlar tarafından ŞİD değişiklik önerilerinin verildiği diğer konular aşağıdaki gibidir:</a:t>
            </a:r>
            <a:endParaRPr lang="en-US" sz="1600" dirty="0" smtClean="0">
              <a:latin typeface="Arial Narrow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tr-TR" sz="1600" dirty="0">
              <a:latin typeface="Arial Narrow" pitchFamily="34" charset="0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tr-TR" sz="1600" b="1" dirty="0" smtClean="0">
                <a:latin typeface="Arial Narrow" pitchFamily="34" charset="0"/>
              </a:rPr>
              <a:t>Son kaynak tedarikçisi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tr-TR" sz="1600" b="1" dirty="0" smtClean="0">
                <a:latin typeface="Arial Narrow" pitchFamily="34" charset="0"/>
              </a:rPr>
              <a:t>İş günü tanımı (herhangi bir başvuru/işlem için son tarihin iş günü haricinde bir güne denk gelmesi)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tr-TR" sz="1600" b="1" dirty="0" smtClean="0">
                <a:latin typeface="Arial Narrow" pitchFamily="34" charset="0"/>
              </a:rPr>
              <a:t>Planlanmamış bakımlar sebebiyle Taşıtanların maruz kalacağı cezalar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tr-TR" sz="1600" b="1" dirty="0" smtClean="0">
                <a:latin typeface="Arial Narrow" pitchFamily="34" charset="0"/>
              </a:rPr>
              <a:t>Taşıma Miktar Bildirimlerinin saatlerinin revizesi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tr-TR" sz="1600" b="1" dirty="0" smtClean="0">
                <a:latin typeface="Arial Narrow" pitchFamily="34" charset="0"/>
              </a:rPr>
              <a:t>Teslim sözleşmelerine Dağıtım Şirketlerinin taraf olması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tr-TR" sz="1600" b="1" dirty="0" smtClean="0">
                <a:latin typeface="Arial Narrow" pitchFamily="34" charset="0"/>
              </a:rPr>
              <a:t>Düzenleme ücretlerinin belirlenmesinde kullanılan toleransların artırılması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tr-TR" sz="1600" b="1" dirty="0" smtClean="0">
                <a:latin typeface="Arial Narrow" pitchFamily="34" charset="0"/>
              </a:rPr>
              <a:t>EBT’de yayınlanan son tahsisatlar ile dağıtım şirketlerinin taşıtanlara bildirdiği tahsisatların uyuşmazlığı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tr-TR" sz="1600" b="1" dirty="0" smtClean="0">
                <a:latin typeface="Arial Narrow" pitchFamily="34" charset="0"/>
              </a:rPr>
              <a:t>Taşıyıcının uygun olmayan gaz ile ilgili sorumluluklarının belirlenmesi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tr-TR" sz="1600" b="1" dirty="0" smtClean="0">
                <a:latin typeface="Arial Narrow" pitchFamily="34" charset="0"/>
              </a:rPr>
              <a:t>Kaynama Gazı Çıkış Noktası tabiri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tr-TR" sz="1600" b="1" dirty="0" smtClean="0">
                <a:latin typeface="Arial Narrow" pitchFamily="34" charset="0"/>
              </a:rPr>
              <a:t>Faturalama ve Ödeme tarihlerinin EPDK bildirimleri ile örtüşmemesi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tr-TR" sz="1600" b="1" dirty="0" smtClean="0">
                <a:latin typeface="Arial Narrow" pitchFamily="34" charset="0"/>
              </a:rPr>
              <a:t>Zor Gün yönetimi ile ilgili öneriler</a:t>
            </a:r>
            <a:endParaRPr lang="tr-TR" sz="1600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23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 txBox="1">
            <a:spLocks/>
          </p:cNvSpPr>
          <p:nvPr/>
        </p:nvSpPr>
        <p:spPr>
          <a:xfrm>
            <a:off x="457200" y="44624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8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Detaylı Sunulacak ŞİD Önerileri</a:t>
            </a:r>
          </a:p>
        </p:txBody>
      </p:sp>
      <p:sp>
        <p:nvSpPr>
          <p:cNvPr id="4" name="Rectangle 3"/>
          <p:cNvSpPr/>
          <p:nvPr/>
        </p:nvSpPr>
        <p:spPr>
          <a:xfrm>
            <a:off x="395536" y="1305342"/>
            <a:ext cx="856895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600" dirty="0" smtClean="0">
                <a:latin typeface="Arial Narrow" pitchFamily="34" charset="0"/>
              </a:rPr>
              <a:t>Aşağıda belirtilmiş konular Programın 2. günü </a:t>
            </a:r>
            <a:r>
              <a:rPr lang="en-US" sz="1600" dirty="0" smtClean="0">
                <a:latin typeface="Arial Narrow" pitchFamily="34" charset="0"/>
              </a:rPr>
              <a:t>“</a:t>
            </a:r>
            <a:r>
              <a:rPr lang="tr-TR" sz="1600" dirty="0" smtClean="0">
                <a:latin typeface="Arial Narrow" pitchFamily="34" charset="0"/>
              </a:rPr>
              <a:t>Dengeleme</a:t>
            </a:r>
            <a:r>
              <a:rPr lang="en-US" sz="1600" dirty="0" smtClean="0">
                <a:latin typeface="Arial Narrow" pitchFamily="34" charset="0"/>
              </a:rPr>
              <a:t>” </a:t>
            </a:r>
            <a:r>
              <a:rPr lang="en-US" sz="1600" dirty="0" err="1" smtClean="0">
                <a:latin typeface="Arial Narrow" pitchFamily="34" charset="0"/>
              </a:rPr>
              <a:t>konusu</a:t>
            </a:r>
            <a:r>
              <a:rPr lang="en-US" sz="1600" dirty="0" smtClean="0">
                <a:latin typeface="Arial Narrow" pitchFamily="34" charset="0"/>
              </a:rPr>
              <a:t> alt</a:t>
            </a:r>
            <a:r>
              <a:rPr lang="tr-TR" sz="1600" dirty="0" smtClean="0">
                <a:latin typeface="Arial Narrow" pitchFamily="34" charset="0"/>
              </a:rPr>
              <a:t>ı</a:t>
            </a:r>
            <a:r>
              <a:rPr lang="en-US" sz="1600" dirty="0" err="1" smtClean="0">
                <a:latin typeface="Arial Narrow" pitchFamily="34" charset="0"/>
              </a:rPr>
              <a:t>nda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detayl</a:t>
            </a:r>
            <a:r>
              <a:rPr lang="tr-TR" sz="1600" dirty="0" smtClean="0">
                <a:latin typeface="Arial Narrow" pitchFamily="34" charset="0"/>
              </a:rPr>
              <a:t>ı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ele</a:t>
            </a:r>
            <a:r>
              <a:rPr lang="en-US" sz="1600" dirty="0" smtClean="0">
                <a:latin typeface="Arial Narrow" pitchFamily="34" charset="0"/>
              </a:rPr>
              <a:t> al</a:t>
            </a:r>
            <a:r>
              <a:rPr lang="tr-TR" sz="1600" dirty="0" smtClean="0">
                <a:latin typeface="Arial Narrow" pitchFamily="34" charset="0"/>
              </a:rPr>
              <a:t>ı</a:t>
            </a:r>
            <a:r>
              <a:rPr lang="en-US" sz="1600" dirty="0" err="1" smtClean="0">
                <a:latin typeface="Arial Narrow" pitchFamily="34" charset="0"/>
              </a:rPr>
              <a:t>nacakt</a:t>
            </a:r>
            <a:r>
              <a:rPr lang="tr-TR" sz="1600" dirty="0" smtClean="0">
                <a:latin typeface="Arial Narrow" pitchFamily="34" charset="0"/>
              </a:rPr>
              <a:t>ır:</a:t>
            </a:r>
            <a:endParaRPr lang="en-US" sz="1600" dirty="0" smtClean="0">
              <a:latin typeface="Arial Narrow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tr-TR" sz="1600" dirty="0">
              <a:latin typeface="Arial Narrow" pitchFamily="34" charset="0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tr-TR" sz="1600" b="1" dirty="0" smtClean="0">
                <a:latin typeface="Arial Narrow" pitchFamily="34" charset="0"/>
              </a:rPr>
              <a:t>İletim Şebekesi Stoğu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tr-TR" sz="1600" b="1" dirty="0" smtClean="0">
                <a:latin typeface="Arial Narrow" pitchFamily="34" charset="0"/>
              </a:rPr>
              <a:t>Dahili Kullanım Gazı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tr-TR" sz="1600" b="1" dirty="0" smtClean="0">
                <a:latin typeface="Arial Narrow" pitchFamily="34" charset="0"/>
              </a:rPr>
              <a:t>Dengeleme Gazı Sözleşmeleri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tr-TR" sz="1600" b="1" dirty="0" smtClean="0">
                <a:latin typeface="Arial Narrow" pitchFamily="34" charset="0"/>
              </a:rPr>
              <a:t>Dengeleme Gazı Fiyat Teklifleri</a:t>
            </a:r>
            <a:endParaRPr lang="tr-TR" sz="1600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18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 txBox="1">
            <a:spLocks/>
          </p:cNvSpPr>
          <p:nvPr/>
        </p:nvSpPr>
        <p:spPr>
          <a:xfrm>
            <a:off x="457200" y="44624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8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ŞİD Değişiklikleri Değerlendirmesi (2004 – 2013)</a:t>
            </a:r>
          </a:p>
          <a:p>
            <a:pPr algn="l"/>
            <a:endParaRPr lang="tr-TR" sz="2800" b="1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57200" y="1268761"/>
            <a:ext cx="8229600" cy="468052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tr-TR" sz="2000" b="1" dirty="0">
              <a:solidFill>
                <a:schemeClr val="tx2"/>
              </a:solidFill>
            </a:endParaRP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609600" y="1268761"/>
            <a:ext cx="8229600" cy="483292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tr-TR" sz="2000" b="1" dirty="0">
              <a:solidFill>
                <a:schemeClr val="tx2"/>
              </a:solidFill>
            </a:endParaRP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409904680"/>
              </p:ext>
            </p:extLst>
          </p:nvPr>
        </p:nvGraphicFramePr>
        <p:xfrm>
          <a:off x="457200" y="759511"/>
          <a:ext cx="4929709" cy="31278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0340829"/>
              </p:ext>
            </p:extLst>
          </p:nvPr>
        </p:nvGraphicFramePr>
        <p:xfrm>
          <a:off x="5962973" y="1335575"/>
          <a:ext cx="2664296" cy="1014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148"/>
                <a:gridCol w="1332148"/>
              </a:tblGrid>
              <a:tr h="253725">
                <a:tc gridSpan="2">
                  <a:txBody>
                    <a:bodyPr/>
                    <a:lstStyle/>
                    <a:p>
                      <a:r>
                        <a:rPr lang="tr-TR" sz="1200" dirty="0" smtClean="0"/>
                        <a:t>2004</a:t>
                      </a:r>
                      <a:r>
                        <a:rPr lang="tr-TR" sz="1200" baseline="0" dirty="0" smtClean="0"/>
                        <a:t> – 2012 </a:t>
                      </a:r>
                      <a:endParaRPr lang="tr-TR" sz="1200" dirty="0"/>
                    </a:p>
                  </a:txBody>
                  <a:tcPr marL="69198" marR="69198" marT="34599" marB="34599" anchor="ctr"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253725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Toplam</a:t>
                      </a:r>
                      <a:endParaRPr lang="tr-TR" sz="1200" dirty="0"/>
                    </a:p>
                  </a:txBody>
                  <a:tcPr marL="69198" marR="69198" marT="34599" marB="34599" anchor="ctr"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139</a:t>
                      </a:r>
                      <a:endParaRPr lang="tr-TR" sz="1200" dirty="0"/>
                    </a:p>
                  </a:txBody>
                  <a:tcPr marL="69198" marR="69198" marT="34599" marB="34599" anchor="ctr"/>
                </a:tc>
              </a:tr>
              <a:tr h="253725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Uygun</a:t>
                      </a:r>
                      <a:endParaRPr lang="tr-TR" sz="1200" dirty="0"/>
                    </a:p>
                  </a:txBody>
                  <a:tcPr marL="69198" marR="69198" marT="34599" marB="34599" anchor="ctr"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20</a:t>
                      </a:r>
                      <a:endParaRPr lang="tr-TR" sz="1200" dirty="0"/>
                    </a:p>
                  </a:txBody>
                  <a:tcPr marL="69198" marR="69198" marT="34599" marB="34599" anchor="ctr"/>
                </a:tc>
              </a:tr>
              <a:tr h="253725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Red</a:t>
                      </a:r>
                      <a:endParaRPr lang="tr-TR" sz="1200" dirty="0"/>
                    </a:p>
                  </a:txBody>
                  <a:tcPr marL="69198" marR="69198" marT="34599" marB="34599" anchor="ctr"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119</a:t>
                      </a:r>
                      <a:endParaRPr lang="tr-TR" sz="1200" dirty="0"/>
                    </a:p>
                  </a:txBody>
                  <a:tcPr marL="69198" marR="69198" marT="34599" marB="34599" anchor="ctr"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5918836"/>
              </p:ext>
            </p:extLst>
          </p:nvPr>
        </p:nvGraphicFramePr>
        <p:xfrm>
          <a:off x="5962973" y="2487703"/>
          <a:ext cx="2664296" cy="999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148"/>
                <a:gridCol w="1332148"/>
              </a:tblGrid>
              <a:tr h="245270">
                <a:tc gridSpan="2">
                  <a:txBody>
                    <a:bodyPr/>
                    <a:lstStyle/>
                    <a:p>
                      <a:r>
                        <a:rPr lang="tr-TR" sz="1200" dirty="0" smtClean="0"/>
                        <a:t>2011 – 2012 </a:t>
                      </a:r>
                      <a:endParaRPr lang="tr-TR" sz="1200" dirty="0"/>
                    </a:p>
                  </a:txBody>
                  <a:tcPr marL="66892" marR="66892" marT="33446" marB="33446" anchor="ctr"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245270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Toplam</a:t>
                      </a:r>
                      <a:endParaRPr lang="tr-TR" sz="1200" dirty="0"/>
                    </a:p>
                  </a:txBody>
                  <a:tcPr marL="66892" marR="66892" marT="33446" marB="33446" anchor="ctr"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77</a:t>
                      </a:r>
                      <a:endParaRPr lang="tr-TR" sz="1200" dirty="0"/>
                    </a:p>
                  </a:txBody>
                  <a:tcPr marL="66892" marR="66892" marT="33446" marB="33446" anchor="ctr"/>
                </a:tc>
              </a:tr>
              <a:tr h="245270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Uygun</a:t>
                      </a:r>
                      <a:endParaRPr lang="tr-TR" sz="1200" dirty="0"/>
                    </a:p>
                  </a:txBody>
                  <a:tcPr marL="66892" marR="66892" marT="33446" marB="33446" anchor="ctr"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4</a:t>
                      </a:r>
                      <a:endParaRPr lang="tr-TR" sz="1200" dirty="0"/>
                    </a:p>
                  </a:txBody>
                  <a:tcPr marL="66892" marR="66892" marT="33446" marB="33446" anchor="ctr"/>
                </a:tc>
              </a:tr>
              <a:tr h="245270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Red</a:t>
                      </a:r>
                      <a:endParaRPr lang="tr-TR" sz="1200" dirty="0"/>
                    </a:p>
                  </a:txBody>
                  <a:tcPr marL="66892" marR="66892" marT="33446" marB="33446" anchor="ctr"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73</a:t>
                      </a:r>
                      <a:endParaRPr lang="tr-TR" sz="1200" dirty="0"/>
                    </a:p>
                  </a:txBody>
                  <a:tcPr marL="66892" marR="66892" marT="33446" marB="33446" anchor="ctr"/>
                </a:tc>
              </a:tr>
            </a:tbl>
          </a:graphicData>
        </a:graphic>
      </p:graphicFrame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2311916747"/>
              </p:ext>
            </p:extLst>
          </p:nvPr>
        </p:nvGraphicFramePr>
        <p:xfrm>
          <a:off x="609600" y="3812727"/>
          <a:ext cx="4535350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val="1279797113"/>
              </p:ext>
            </p:extLst>
          </p:nvPr>
        </p:nvGraphicFramePr>
        <p:xfrm>
          <a:off x="5436096" y="3574090"/>
          <a:ext cx="3532484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Explosion 1 11"/>
          <p:cNvSpPr/>
          <p:nvPr/>
        </p:nvSpPr>
        <p:spPr>
          <a:xfrm>
            <a:off x="4283968" y="1268761"/>
            <a:ext cx="1148131" cy="792088"/>
          </a:xfrm>
          <a:prstGeom prst="irregularSeal1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050" dirty="0" smtClean="0">
                <a:latin typeface="Arial Narrow" pitchFamily="34" charset="0"/>
              </a:rPr>
              <a:t>92 Başvuru</a:t>
            </a:r>
            <a:endParaRPr lang="tr-TR" sz="105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530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 txBox="1">
            <a:spLocks/>
          </p:cNvSpPr>
          <p:nvPr/>
        </p:nvSpPr>
        <p:spPr>
          <a:xfrm>
            <a:off x="457200" y="44624"/>
            <a:ext cx="8229600" cy="79208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8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Kapasite – Kapasite Devri ve Aktarımı</a:t>
            </a:r>
          </a:p>
          <a:p>
            <a:pPr algn="l"/>
            <a:endParaRPr lang="tr-TR" sz="2800" b="1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323528" y="1052736"/>
            <a:ext cx="8363272" cy="1728192"/>
            <a:chOff x="323528" y="980728"/>
            <a:chExt cx="8363272" cy="1728192"/>
          </a:xfrm>
        </p:grpSpPr>
        <p:sp>
          <p:nvSpPr>
            <p:cNvPr id="78" name="Rectangle 77"/>
            <p:cNvSpPr/>
            <p:nvPr/>
          </p:nvSpPr>
          <p:spPr>
            <a:xfrm>
              <a:off x="457200" y="980728"/>
              <a:ext cx="1296144" cy="676249"/>
            </a:xfrm>
            <a:prstGeom prst="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>
                  <a:latin typeface="Arial Narrow" pitchFamily="34" charset="0"/>
                </a:rPr>
                <a:t>Taşıtan A</a:t>
              </a:r>
              <a:endParaRPr lang="tr-TR" dirty="0">
                <a:latin typeface="Arial Narrow" pitchFamily="34" charset="0"/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2699792" y="986326"/>
              <a:ext cx="1296144" cy="676249"/>
            </a:xfrm>
            <a:prstGeom prst="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>
                  <a:latin typeface="Arial Narrow" pitchFamily="34" charset="0"/>
                </a:rPr>
                <a:t>Taşıtan B</a:t>
              </a:r>
              <a:endParaRPr lang="tr-TR" dirty="0">
                <a:latin typeface="Arial Narrow" pitchFamily="34" charset="0"/>
              </a:endParaRPr>
            </a:p>
          </p:txBody>
        </p:sp>
        <p:sp>
          <p:nvSpPr>
            <p:cNvPr id="80" name="Oval 79"/>
            <p:cNvSpPr/>
            <p:nvPr/>
          </p:nvSpPr>
          <p:spPr>
            <a:xfrm>
              <a:off x="1691680" y="2420888"/>
              <a:ext cx="288032" cy="288032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>
                  <a:latin typeface="Arial Narrow" pitchFamily="34" charset="0"/>
                </a:rPr>
                <a:t>X</a:t>
              </a:r>
              <a:endParaRPr lang="tr-TR" dirty="0">
                <a:latin typeface="Arial Narrow" pitchFamily="34" charset="0"/>
              </a:endParaRPr>
            </a:p>
          </p:txBody>
        </p:sp>
        <p:cxnSp>
          <p:nvCxnSpPr>
            <p:cNvPr id="82" name="Straight Arrow Connector 81"/>
            <p:cNvCxnSpPr>
              <a:stCxn id="78" idx="2"/>
              <a:endCxn id="80" idx="1"/>
            </p:cNvCxnSpPr>
            <p:nvPr/>
          </p:nvCxnSpPr>
          <p:spPr>
            <a:xfrm>
              <a:off x="1105272" y="1656977"/>
              <a:ext cx="628589" cy="806092"/>
            </a:xfrm>
            <a:prstGeom prst="straightConnector1">
              <a:avLst/>
            </a:prstGeom>
            <a:ln w="2222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Oval 82"/>
            <p:cNvSpPr/>
            <p:nvPr/>
          </p:nvSpPr>
          <p:spPr>
            <a:xfrm>
              <a:off x="4860032" y="2420888"/>
              <a:ext cx="288032" cy="28803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>
                  <a:latin typeface="Arial Narrow" pitchFamily="34" charset="0"/>
                </a:rPr>
                <a:t>Y</a:t>
              </a:r>
              <a:endParaRPr lang="tr-TR" dirty="0">
                <a:latin typeface="Arial Narrow" pitchFamily="34" charset="0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323528" y="1916832"/>
              <a:ext cx="11521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200" dirty="0" smtClean="0">
                  <a:latin typeface="Arial Narrow" pitchFamily="34" charset="0"/>
                </a:rPr>
                <a:t>10.000 Sm3/gün</a:t>
              </a:r>
            </a:p>
            <a:p>
              <a:r>
                <a:rPr lang="tr-TR" sz="1200" dirty="0" smtClean="0">
                  <a:latin typeface="Arial Narrow" pitchFamily="34" charset="0"/>
                </a:rPr>
                <a:t>Kapasite</a:t>
              </a:r>
              <a:endParaRPr lang="tr-TR" sz="1200" dirty="0">
                <a:latin typeface="Arial Narrow" pitchFamily="34" charset="0"/>
              </a:endParaRPr>
            </a:p>
          </p:txBody>
        </p:sp>
        <p:cxnSp>
          <p:nvCxnSpPr>
            <p:cNvPr id="86" name="Straight Arrow Connector 85"/>
            <p:cNvCxnSpPr>
              <a:stCxn id="80" idx="7"/>
              <a:endCxn id="79" idx="2"/>
            </p:cNvCxnSpPr>
            <p:nvPr/>
          </p:nvCxnSpPr>
          <p:spPr>
            <a:xfrm flipV="1">
              <a:off x="1937531" y="1662575"/>
              <a:ext cx="1410333" cy="800494"/>
            </a:xfrm>
            <a:prstGeom prst="straightConnector1">
              <a:avLst/>
            </a:prstGeom>
            <a:ln w="22225"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2483768" y="2062822"/>
              <a:ext cx="11521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200" dirty="0" smtClean="0">
                  <a:latin typeface="Arial Narrow" pitchFamily="34" charset="0"/>
                </a:rPr>
                <a:t>Kapasite Devri</a:t>
              </a:r>
            </a:p>
            <a:p>
              <a:r>
                <a:rPr lang="tr-TR" sz="1200" dirty="0" smtClean="0">
                  <a:latin typeface="Arial Narrow" pitchFamily="34" charset="0"/>
                </a:rPr>
                <a:t>Ay: A</a:t>
              </a:r>
              <a:endParaRPr lang="tr-TR" sz="1200" dirty="0">
                <a:latin typeface="Arial Narrow" pitchFamily="34" charset="0"/>
              </a:endParaRPr>
            </a:p>
          </p:txBody>
        </p:sp>
        <p:cxnSp>
          <p:nvCxnSpPr>
            <p:cNvPr id="11" name="Straight Arrow Connector 10"/>
            <p:cNvCxnSpPr>
              <a:stCxn id="79" idx="2"/>
              <a:endCxn id="83" idx="1"/>
            </p:cNvCxnSpPr>
            <p:nvPr/>
          </p:nvCxnSpPr>
          <p:spPr>
            <a:xfrm>
              <a:off x="3347864" y="1662575"/>
              <a:ext cx="1554349" cy="800494"/>
            </a:xfrm>
            <a:prstGeom prst="straightConnector1">
              <a:avLst/>
            </a:prstGeom>
            <a:ln w="22225">
              <a:solidFill>
                <a:schemeClr val="accent2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4427984" y="1815207"/>
              <a:ext cx="14401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200" dirty="0" smtClean="0">
                  <a:latin typeface="Arial Narrow" pitchFamily="34" charset="0"/>
                </a:rPr>
                <a:t>Kapasite Aktarımı</a:t>
              </a:r>
            </a:p>
            <a:p>
              <a:r>
                <a:rPr lang="tr-TR" sz="1200" dirty="0" smtClean="0">
                  <a:latin typeface="Arial Narrow" pitchFamily="34" charset="0"/>
                </a:rPr>
                <a:t>Ay: A + 1</a:t>
              </a:r>
              <a:endParaRPr lang="tr-TR" sz="1200" dirty="0">
                <a:latin typeface="Arial Narrow" pitchFamily="34" charset="0"/>
              </a:endParaRPr>
            </a:p>
          </p:txBody>
        </p:sp>
        <p:sp>
          <p:nvSpPr>
            <p:cNvPr id="5" name="Right Arrow 4"/>
            <p:cNvSpPr/>
            <p:nvPr/>
          </p:nvSpPr>
          <p:spPr>
            <a:xfrm>
              <a:off x="5868144" y="1412776"/>
              <a:ext cx="936104" cy="88087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876256" y="1268760"/>
              <a:ext cx="181054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tr-TR" dirty="0" smtClean="0">
                  <a:latin typeface="Arial Narrow" pitchFamily="34" charset="0"/>
                </a:rPr>
                <a:t>Kapasite devrinin gerçekleştiği ayda kapasite aktarımı yapılabilmelidir.</a:t>
              </a:r>
              <a:endParaRPr lang="tr-TR" dirty="0">
                <a:latin typeface="Arial Narrow" pitchFamily="34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107504" y="3356992"/>
            <a:ext cx="8712968" cy="3187516"/>
            <a:chOff x="107504" y="3481844"/>
            <a:chExt cx="8712968" cy="3187516"/>
          </a:xfrm>
        </p:grpSpPr>
        <p:cxnSp>
          <p:nvCxnSpPr>
            <p:cNvPr id="36" name="Straight Arrow Connector 35"/>
            <p:cNvCxnSpPr>
              <a:endCxn id="24" idx="6"/>
            </p:cNvCxnSpPr>
            <p:nvPr/>
          </p:nvCxnSpPr>
          <p:spPr>
            <a:xfrm flipH="1" flipV="1">
              <a:off x="4421000" y="5425780"/>
              <a:ext cx="871080" cy="595508"/>
            </a:xfrm>
            <a:prstGeom prst="straightConnector1">
              <a:avLst/>
            </a:prstGeom>
            <a:ln w="2222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" name="Group 8"/>
            <p:cNvGrpSpPr/>
            <p:nvPr/>
          </p:nvGrpSpPr>
          <p:grpSpPr>
            <a:xfrm>
              <a:off x="971600" y="4505353"/>
              <a:ext cx="985890" cy="719038"/>
              <a:chOff x="2483768" y="4384111"/>
              <a:chExt cx="1152128" cy="840280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2519772" y="4384111"/>
                <a:ext cx="1080120" cy="840280"/>
                <a:chOff x="2519772" y="4384111"/>
                <a:chExt cx="1080120" cy="840280"/>
              </a:xfrm>
            </p:grpSpPr>
            <p:sp>
              <p:nvSpPr>
                <p:cNvPr id="17" name="Flowchart: Manual Operation 16"/>
                <p:cNvSpPr/>
                <p:nvPr/>
              </p:nvSpPr>
              <p:spPr>
                <a:xfrm rot="10800000">
                  <a:off x="2519772" y="4384111"/>
                  <a:ext cx="1080120" cy="840280"/>
                </a:xfrm>
                <a:prstGeom prst="flowChartManualOperation">
                  <a:avLst/>
                </a:prstGeom>
                <a:solidFill>
                  <a:srgbClr val="00206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r-TR" dirty="0"/>
                </a:p>
              </p:txBody>
            </p:sp>
            <p:sp>
              <p:nvSpPr>
                <p:cNvPr id="7" name="TextBox 6"/>
                <p:cNvSpPr txBox="1"/>
                <p:nvPr/>
              </p:nvSpPr>
              <p:spPr>
                <a:xfrm>
                  <a:off x="2699792" y="4653136"/>
                  <a:ext cx="900100" cy="39564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tr-TR" sz="1600" b="1" dirty="0" smtClean="0">
                      <a:solidFill>
                        <a:schemeClr val="bg1"/>
                      </a:solidFill>
                      <a:latin typeface="Arial Narrow" pitchFamily="34" charset="0"/>
                    </a:rPr>
                    <a:t>Depo</a:t>
                  </a:r>
                  <a:endParaRPr lang="tr-TR" sz="1600" b="1" dirty="0">
                    <a:solidFill>
                      <a:schemeClr val="bg1"/>
                    </a:solidFill>
                    <a:latin typeface="Arial Narrow" pitchFamily="34" charset="0"/>
                  </a:endParaRPr>
                </a:p>
              </p:txBody>
            </p:sp>
          </p:grpSp>
          <p:sp>
            <p:nvSpPr>
              <p:cNvPr id="20" name="Oval 19"/>
              <p:cNvSpPr/>
              <p:nvPr/>
            </p:nvSpPr>
            <p:spPr>
              <a:xfrm>
                <a:off x="3434321" y="4725144"/>
                <a:ext cx="201575" cy="199006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2483768" y="4725144"/>
                <a:ext cx="201575" cy="199006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</p:grpSp>
        <p:sp>
          <p:nvSpPr>
            <p:cNvPr id="13" name="Explosion 1 12"/>
            <p:cNvSpPr/>
            <p:nvPr/>
          </p:nvSpPr>
          <p:spPr>
            <a:xfrm>
              <a:off x="4788024" y="5877272"/>
              <a:ext cx="1148131" cy="792088"/>
            </a:xfrm>
            <a:prstGeom prst="irregularSeal1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050" dirty="0" smtClean="0">
                  <a:latin typeface="Arial Narrow" pitchFamily="34" charset="0"/>
                </a:rPr>
                <a:t>Yeni Müşteri</a:t>
              </a:r>
              <a:endParaRPr lang="tr-TR" sz="1050" dirty="0">
                <a:latin typeface="Arial Narrow" pitchFamily="34" charset="0"/>
              </a:endParaRPr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3225763" y="4072621"/>
              <a:ext cx="2066317" cy="1732643"/>
              <a:chOff x="3059832" y="4072621"/>
              <a:chExt cx="2066317" cy="1732643"/>
            </a:xfrm>
          </p:grpSpPr>
          <p:grpSp>
            <p:nvGrpSpPr>
              <p:cNvPr id="12" name="Group 11"/>
              <p:cNvGrpSpPr/>
              <p:nvPr/>
            </p:nvGrpSpPr>
            <p:grpSpPr>
              <a:xfrm>
                <a:off x="3203848" y="4215184"/>
                <a:ext cx="1758857" cy="1374056"/>
                <a:chOff x="5148064" y="4013795"/>
                <a:chExt cx="1758857" cy="1374056"/>
              </a:xfrm>
            </p:grpSpPr>
            <p:sp>
              <p:nvSpPr>
                <p:cNvPr id="21" name="Oval 20"/>
                <p:cNvSpPr/>
                <p:nvPr/>
              </p:nvSpPr>
              <p:spPr>
                <a:xfrm>
                  <a:off x="5148064" y="4505353"/>
                  <a:ext cx="331141" cy="326921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r-TR"/>
                </a:p>
              </p:txBody>
            </p:sp>
            <p:sp>
              <p:nvSpPr>
                <p:cNvPr id="22" name="Oval 21"/>
                <p:cNvSpPr/>
                <p:nvPr/>
              </p:nvSpPr>
              <p:spPr>
                <a:xfrm>
                  <a:off x="5868144" y="4013795"/>
                  <a:ext cx="331141" cy="326921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r-TR"/>
                </a:p>
              </p:txBody>
            </p:sp>
            <p:sp>
              <p:nvSpPr>
                <p:cNvPr id="23" name="Oval 22"/>
                <p:cNvSpPr/>
                <p:nvPr/>
              </p:nvSpPr>
              <p:spPr>
                <a:xfrm>
                  <a:off x="6575780" y="4446200"/>
                  <a:ext cx="331141" cy="326921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r-TR"/>
                </a:p>
              </p:txBody>
            </p:sp>
            <p:sp>
              <p:nvSpPr>
                <p:cNvPr id="24" name="Oval 23"/>
                <p:cNvSpPr/>
                <p:nvPr/>
              </p:nvSpPr>
              <p:spPr>
                <a:xfrm>
                  <a:off x="5868144" y="5060930"/>
                  <a:ext cx="331141" cy="326921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r-TR"/>
                </a:p>
              </p:txBody>
            </p:sp>
          </p:grpSp>
          <p:sp>
            <p:nvSpPr>
              <p:cNvPr id="30" name="Rounded Rectangle 29"/>
              <p:cNvSpPr/>
              <p:nvPr/>
            </p:nvSpPr>
            <p:spPr>
              <a:xfrm>
                <a:off x="3059832" y="4072621"/>
                <a:ext cx="2066317" cy="1732643"/>
              </a:xfrm>
              <a:prstGeom prst="roundRect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dash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107504" y="4736177"/>
              <a:ext cx="115212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200" dirty="0" smtClean="0">
                  <a:latin typeface="Arial Narrow" pitchFamily="34" charset="0"/>
                </a:rPr>
                <a:t>Depo Çıkış</a:t>
              </a:r>
              <a:endParaRPr lang="tr-TR" sz="1200" dirty="0">
                <a:latin typeface="Arial Narrow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907704" y="4725145"/>
              <a:ext cx="8640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200" dirty="0" smtClean="0">
                  <a:latin typeface="Arial Narrow" pitchFamily="34" charset="0"/>
                </a:rPr>
                <a:t>Depo Giriş</a:t>
              </a:r>
              <a:endParaRPr lang="tr-TR" sz="1200" dirty="0">
                <a:latin typeface="Arial Narrow" pitchFamily="34" charset="0"/>
              </a:endParaRPr>
            </a:p>
          </p:txBody>
        </p:sp>
        <p:sp>
          <p:nvSpPr>
            <p:cNvPr id="16" name="Right Brace 15"/>
            <p:cNvSpPr/>
            <p:nvPr/>
          </p:nvSpPr>
          <p:spPr>
            <a:xfrm rot="16200000">
              <a:off x="1220254" y="3444495"/>
              <a:ext cx="383924" cy="1745325"/>
            </a:xfrm>
            <a:prstGeom prst="rightBrace">
              <a:avLst>
                <a:gd name="adj1" fmla="val 8333"/>
                <a:gd name="adj2" fmla="val 50782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64599" y="3553852"/>
              <a:ext cx="170314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400" dirty="0" smtClean="0">
                  <a:latin typeface="Arial Narrow" pitchFamily="34" charset="0"/>
                </a:rPr>
                <a:t>Günlük enjeksiyon ve geri üretim ihtiyacı</a:t>
              </a:r>
              <a:endParaRPr lang="tr-TR" sz="1400" dirty="0">
                <a:latin typeface="Arial Narrow" pitchFamily="34" charset="0"/>
              </a:endParaRPr>
            </a:p>
          </p:txBody>
        </p:sp>
        <p:sp>
          <p:nvSpPr>
            <p:cNvPr id="43" name="Bent Arrow 42"/>
            <p:cNvSpPr/>
            <p:nvPr/>
          </p:nvSpPr>
          <p:spPr>
            <a:xfrm rot="5400000" flipH="1">
              <a:off x="4521776" y="4980360"/>
              <a:ext cx="451798" cy="495364"/>
            </a:xfrm>
            <a:prstGeom prst="bentArrow">
              <a:avLst>
                <a:gd name="adj1" fmla="val 11074"/>
                <a:gd name="adj2" fmla="val 9932"/>
                <a:gd name="adj3" fmla="val 25000"/>
                <a:gd name="adj4" fmla="val 37714"/>
              </a:avLst>
            </a:prstGeom>
            <a:solidFill>
              <a:srgbClr val="FF0000"/>
            </a:solidFill>
            <a:ln w="19050" cap="flat" cmpd="sng" algn="ctr">
              <a:solidFill>
                <a:srgbClr val="727CA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endParaRPr>
            </a:p>
          </p:txBody>
        </p:sp>
        <p:sp>
          <p:nvSpPr>
            <p:cNvPr id="44" name="Bent Arrow 43"/>
            <p:cNvSpPr/>
            <p:nvPr/>
          </p:nvSpPr>
          <p:spPr>
            <a:xfrm flipH="1">
              <a:off x="4427983" y="4229780"/>
              <a:ext cx="549105" cy="417809"/>
            </a:xfrm>
            <a:prstGeom prst="bentArrow">
              <a:avLst>
                <a:gd name="adj1" fmla="val 11074"/>
                <a:gd name="adj2" fmla="val 9932"/>
                <a:gd name="adj3" fmla="val 25000"/>
                <a:gd name="adj4" fmla="val 37714"/>
              </a:avLst>
            </a:prstGeom>
            <a:solidFill>
              <a:srgbClr val="FF0000"/>
            </a:solidFill>
            <a:ln w="19050" cap="flat" cmpd="sng" algn="ctr">
              <a:solidFill>
                <a:srgbClr val="727CA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endParaRPr>
            </a:p>
          </p:txBody>
        </p:sp>
        <p:sp>
          <p:nvSpPr>
            <p:cNvPr id="45" name="Bent Arrow 44"/>
            <p:cNvSpPr/>
            <p:nvPr/>
          </p:nvSpPr>
          <p:spPr>
            <a:xfrm rot="16200000" flipH="1">
              <a:off x="3528167" y="4185367"/>
              <a:ext cx="453036" cy="626517"/>
            </a:xfrm>
            <a:prstGeom prst="bentArrow">
              <a:avLst>
                <a:gd name="adj1" fmla="val 11074"/>
                <a:gd name="adj2" fmla="val 9932"/>
                <a:gd name="adj3" fmla="val 25000"/>
                <a:gd name="adj4" fmla="val 37714"/>
              </a:avLst>
            </a:prstGeom>
            <a:solidFill>
              <a:srgbClr val="FF0000"/>
            </a:solidFill>
            <a:ln w="19050" cap="flat" cmpd="sng" algn="ctr">
              <a:solidFill>
                <a:srgbClr val="727CA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endParaRPr>
            </a:p>
          </p:txBody>
        </p:sp>
        <p:sp>
          <p:nvSpPr>
            <p:cNvPr id="46" name="Bent Arrow 45"/>
            <p:cNvSpPr/>
            <p:nvPr/>
          </p:nvSpPr>
          <p:spPr>
            <a:xfrm rot="10800000" flipH="1">
              <a:off x="3470892" y="5085184"/>
              <a:ext cx="597052" cy="436856"/>
            </a:xfrm>
            <a:prstGeom prst="bentArrow">
              <a:avLst>
                <a:gd name="adj1" fmla="val 11074"/>
                <a:gd name="adj2" fmla="val 9932"/>
                <a:gd name="adj3" fmla="val 25000"/>
                <a:gd name="adj4" fmla="val 37714"/>
              </a:avLst>
            </a:prstGeom>
            <a:solidFill>
              <a:srgbClr val="FF0000"/>
            </a:solidFill>
            <a:ln w="19050" cap="flat" cmpd="sng" algn="ctr">
              <a:solidFill>
                <a:srgbClr val="727CA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987824" y="3481844"/>
              <a:ext cx="252028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400" dirty="0" smtClean="0">
                  <a:latin typeface="Arial Narrow" pitchFamily="34" charset="0"/>
                </a:rPr>
                <a:t>Taşıtanlar arası günlük kapasite ticareti ve kapasite aktarımı</a:t>
              </a:r>
              <a:endParaRPr lang="tr-TR" sz="1400" dirty="0">
                <a:latin typeface="Arial Narrow" pitchFamily="34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843808" y="5857527"/>
              <a:ext cx="223224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400" dirty="0" smtClean="0">
                  <a:latin typeface="Arial Narrow" pitchFamily="34" charset="0"/>
                </a:rPr>
                <a:t>Yeni müşterilerin sisteme hemen dahil olmaları</a:t>
              </a:r>
              <a:endParaRPr lang="tr-TR" sz="1400" dirty="0">
                <a:latin typeface="Arial Narrow" pitchFamily="34" charset="0"/>
              </a:endParaRPr>
            </a:p>
          </p:txBody>
        </p:sp>
        <p:sp>
          <p:nvSpPr>
            <p:cNvPr id="49" name="Right Arrow 48"/>
            <p:cNvSpPr/>
            <p:nvPr/>
          </p:nvSpPr>
          <p:spPr>
            <a:xfrm>
              <a:off x="5868144" y="4348322"/>
              <a:ext cx="936104" cy="88087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6876256" y="4172887"/>
              <a:ext cx="1944216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smtClean="0">
                  <a:latin typeface="Arial Narrow" pitchFamily="34" charset="0"/>
                </a:rPr>
                <a:t>Günlük kapasite ticareti ile kapasitelerin daha verimli kullanılması sağlanacaktır.</a:t>
              </a:r>
              <a:endParaRPr lang="tr-TR" dirty="0">
                <a:latin typeface="Arial Narrow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14715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 txBox="1">
            <a:spLocks/>
          </p:cNvSpPr>
          <p:nvPr/>
        </p:nvSpPr>
        <p:spPr>
          <a:xfrm>
            <a:off x="457200" y="44624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8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Kapasite – Malkoçlar Giriş, Yeni İthalatçı Şirketler</a:t>
            </a:r>
          </a:p>
        </p:txBody>
      </p:sp>
      <p:grpSp>
        <p:nvGrpSpPr>
          <p:cNvPr id="76" name="Group 75"/>
          <p:cNvGrpSpPr/>
          <p:nvPr/>
        </p:nvGrpSpPr>
        <p:grpSpPr>
          <a:xfrm>
            <a:off x="35496" y="1124744"/>
            <a:ext cx="4600384" cy="3630971"/>
            <a:chOff x="331656" y="1340768"/>
            <a:chExt cx="4600384" cy="3630971"/>
          </a:xfrm>
        </p:grpSpPr>
        <p:grpSp>
          <p:nvGrpSpPr>
            <p:cNvPr id="20" name="Group 19"/>
            <p:cNvGrpSpPr/>
            <p:nvPr/>
          </p:nvGrpSpPr>
          <p:grpSpPr>
            <a:xfrm>
              <a:off x="331656" y="1340768"/>
              <a:ext cx="4600384" cy="3630971"/>
              <a:chOff x="76200" y="1607721"/>
              <a:chExt cx="2730899" cy="2811879"/>
            </a:xfrm>
          </p:grpSpPr>
          <p:grpSp>
            <p:nvGrpSpPr>
              <p:cNvPr id="21" name="Group 20"/>
              <p:cNvGrpSpPr/>
              <p:nvPr/>
            </p:nvGrpSpPr>
            <p:grpSpPr>
              <a:xfrm>
                <a:off x="76200" y="1607721"/>
                <a:ext cx="2463109" cy="2811879"/>
                <a:chOff x="1066801" y="1660818"/>
                <a:chExt cx="2463109" cy="2811879"/>
              </a:xfrm>
            </p:grpSpPr>
            <p:pic>
              <p:nvPicPr>
                <p:cNvPr id="23" name="Picture 3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353447" y="2020010"/>
                  <a:ext cx="2176463" cy="245268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24" name="Oval 23"/>
                <p:cNvSpPr/>
                <p:nvPr/>
              </p:nvSpPr>
              <p:spPr>
                <a:xfrm>
                  <a:off x="1600200" y="2020010"/>
                  <a:ext cx="228600" cy="260057"/>
                </a:xfrm>
                <a:prstGeom prst="ellipse">
                  <a:avLst/>
                </a:prstGeom>
                <a:solidFill>
                  <a:schemeClr val="tx2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just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>
                        <a:lumMod val="95000"/>
                        <a:lumOff val="5000"/>
                      </a:sysClr>
                    </a:solidFill>
                    <a:effectLst/>
                    <a:uLnTx/>
                    <a:uFillTx/>
                    <a:latin typeface="Cambria" pitchFamily="18" charset="0"/>
                    <a:cs typeface="Arial" pitchFamily="34" charset="0"/>
                  </a:endParaRPr>
                </a:p>
              </p:txBody>
            </p:sp>
            <p:sp>
              <p:nvSpPr>
                <p:cNvPr id="25" name="Right Arrow 24"/>
                <p:cNvSpPr/>
                <p:nvPr/>
              </p:nvSpPr>
              <p:spPr>
                <a:xfrm rot="2201202">
                  <a:off x="1066801" y="1660818"/>
                  <a:ext cx="609600" cy="457200"/>
                </a:xfrm>
                <a:prstGeom prst="rightArrow">
                  <a:avLst/>
                </a:prstGeom>
                <a:solidFill>
                  <a:srgbClr val="464653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just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mbria" pitchFamily="18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2" name="TextBox 21"/>
              <p:cNvSpPr txBox="1"/>
              <p:nvPr/>
            </p:nvSpPr>
            <p:spPr>
              <a:xfrm>
                <a:off x="610688" y="1715876"/>
                <a:ext cx="2196411" cy="226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just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tr-TR" sz="1300" b="1" i="1" kern="0" dirty="0" smtClean="0">
                    <a:solidFill>
                      <a:prstClr val="black"/>
                    </a:solidFill>
                    <a:latin typeface="Arial Narrow" pitchFamily="34" charset="0"/>
                    <a:ea typeface="Verdana" pitchFamily="34" charset="0"/>
                    <a:cs typeface="Verdana" pitchFamily="34" charset="0"/>
                  </a:rPr>
                  <a:t>Malkoçlar Giriş Noktası</a:t>
                </a:r>
                <a:endParaRPr kumimoji="0" lang="tr-TR" sz="1300" b="1" i="1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itchFamily="34" charset="0"/>
                  <a:ea typeface="Verdana" pitchFamily="34" charset="0"/>
                  <a:cs typeface="Verdana" pitchFamily="34" charset="0"/>
                </a:endParaRPr>
              </a:p>
            </p:txBody>
          </p:sp>
        </p:grpSp>
        <p:cxnSp>
          <p:nvCxnSpPr>
            <p:cNvPr id="32" name="Elbow Connector 31"/>
            <p:cNvCxnSpPr/>
            <p:nvPr/>
          </p:nvCxnSpPr>
          <p:spPr>
            <a:xfrm rot="16200000" flipH="1">
              <a:off x="2847178" y="713648"/>
              <a:ext cx="641405" cy="3478922"/>
            </a:xfrm>
            <a:prstGeom prst="bentConnector2">
              <a:avLst/>
            </a:prstGeom>
            <a:ln w="31750">
              <a:solidFill>
                <a:schemeClr val="accent1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Group 68"/>
          <p:cNvGrpSpPr/>
          <p:nvPr/>
        </p:nvGrpSpPr>
        <p:grpSpPr>
          <a:xfrm>
            <a:off x="5411282" y="3789040"/>
            <a:ext cx="2464958" cy="1578115"/>
            <a:chOff x="5707442" y="3579077"/>
            <a:chExt cx="2464958" cy="1578115"/>
          </a:xfrm>
        </p:grpSpPr>
        <p:cxnSp>
          <p:nvCxnSpPr>
            <p:cNvPr id="56" name="Straight Arrow Connector 55"/>
            <p:cNvCxnSpPr/>
            <p:nvPr/>
          </p:nvCxnSpPr>
          <p:spPr>
            <a:xfrm>
              <a:off x="5719791" y="4509120"/>
              <a:ext cx="787751" cy="0"/>
            </a:xfrm>
            <a:prstGeom prst="straightConnector1">
              <a:avLst/>
            </a:prstGeom>
            <a:ln w="34925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>
            <a:xfrm>
              <a:off x="5724128" y="5013176"/>
              <a:ext cx="787751" cy="0"/>
            </a:xfrm>
            <a:prstGeom prst="straightConnector1">
              <a:avLst/>
            </a:prstGeom>
            <a:ln w="34925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/>
            <p:nvPr/>
          </p:nvCxnSpPr>
          <p:spPr>
            <a:xfrm>
              <a:off x="5728465" y="4005064"/>
              <a:ext cx="787751" cy="0"/>
            </a:xfrm>
            <a:prstGeom prst="straightConnector1">
              <a:avLst/>
            </a:prstGeom>
            <a:ln w="34925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5707442" y="3579077"/>
              <a:ext cx="0" cy="1434099"/>
            </a:xfrm>
            <a:prstGeom prst="line">
              <a:avLst/>
            </a:prstGeom>
            <a:ln w="3492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Box 60"/>
            <p:cNvSpPr txBox="1"/>
            <p:nvPr/>
          </p:nvSpPr>
          <p:spPr>
            <a:xfrm>
              <a:off x="6588224" y="3789040"/>
              <a:ext cx="15841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smtClean="0">
                  <a:solidFill>
                    <a:schemeClr val="accent2"/>
                  </a:solidFill>
                  <a:latin typeface="Arial Narrow" pitchFamily="34" charset="0"/>
                </a:rPr>
                <a:t>Taşıtan 6</a:t>
              </a:r>
              <a:endParaRPr lang="tr-TR" dirty="0">
                <a:solidFill>
                  <a:schemeClr val="accent2"/>
                </a:solidFill>
                <a:latin typeface="Arial Narrow" pitchFamily="34" charset="0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6588224" y="4283804"/>
              <a:ext cx="15841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smtClean="0">
                  <a:solidFill>
                    <a:schemeClr val="accent2"/>
                  </a:solidFill>
                  <a:latin typeface="Arial Narrow" pitchFamily="34" charset="0"/>
                </a:rPr>
                <a:t>Taşıtan 7</a:t>
              </a:r>
              <a:endParaRPr lang="tr-TR" dirty="0">
                <a:solidFill>
                  <a:schemeClr val="accent2"/>
                </a:solidFill>
                <a:latin typeface="Arial Narrow" pitchFamily="34" charset="0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6588224" y="4787860"/>
              <a:ext cx="15841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smtClean="0">
                  <a:solidFill>
                    <a:schemeClr val="accent2"/>
                  </a:solidFill>
                  <a:latin typeface="Arial Narrow" pitchFamily="34" charset="0"/>
                </a:rPr>
                <a:t>Taşıtan 8</a:t>
              </a:r>
              <a:endParaRPr lang="tr-TR" dirty="0">
                <a:solidFill>
                  <a:schemeClr val="accent2"/>
                </a:solidFill>
                <a:latin typeface="Arial Narrow" pitchFamily="34" charset="0"/>
              </a:endParaRPr>
            </a:p>
          </p:txBody>
        </p:sp>
      </p:grpSp>
      <p:sp>
        <p:nvSpPr>
          <p:cNvPr id="64" name="TextBox 63"/>
          <p:cNvSpPr txBox="1"/>
          <p:nvPr/>
        </p:nvSpPr>
        <p:spPr>
          <a:xfrm>
            <a:off x="1979712" y="4809926"/>
            <a:ext cx="33843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1600" b="1" dirty="0" smtClean="0">
                <a:solidFill>
                  <a:schemeClr val="accent2"/>
                </a:solidFill>
                <a:latin typeface="Arial Narrow" pitchFamily="34" charset="0"/>
              </a:rPr>
              <a:t>2013 yılında sisteme giren yeni ithalatçılara da kapasite tahsislerinde öncelik verilmesi ve </a:t>
            </a:r>
            <a:r>
              <a:rPr lang="tr-TR" sz="1600" b="1" strike="sngStrike" dirty="0" smtClean="0">
                <a:latin typeface="Arial Narrow" pitchFamily="34" charset="0"/>
              </a:rPr>
              <a:t>Yıllık Asgari Alımlar</a:t>
            </a:r>
            <a:r>
              <a:rPr lang="tr-TR" sz="1600" b="1" dirty="0" smtClean="0">
                <a:solidFill>
                  <a:schemeClr val="accent2"/>
                </a:solidFill>
                <a:latin typeface="Arial Narrow" pitchFamily="34" charset="0"/>
              </a:rPr>
              <a:t> Azami Çekiş Miktarlarının (DCQ) dikkate alınması.</a:t>
            </a:r>
            <a:endParaRPr lang="tr-TR" sz="1600" b="1" dirty="0">
              <a:solidFill>
                <a:schemeClr val="accent2"/>
              </a:solidFill>
              <a:latin typeface="Arial Narrow" pitchFamily="34" charset="0"/>
            </a:endParaRPr>
          </a:p>
        </p:txBody>
      </p:sp>
      <p:grpSp>
        <p:nvGrpSpPr>
          <p:cNvPr id="75" name="Group 74"/>
          <p:cNvGrpSpPr/>
          <p:nvPr/>
        </p:nvGrpSpPr>
        <p:grpSpPr>
          <a:xfrm>
            <a:off x="4611182" y="1756473"/>
            <a:ext cx="3265058" cy="2176583"/>
            <a:chOff x="4907342" y="1972497"/>
            <a:chExt cx="3265058" cy="2176583"/>
          </a:xfrm>
        </p:grpSpPr>
        <p:sp>
          <p:nvSpPr>
            <p:cNvPr id="33" name="TextBox 32"/>
            <p:cNvSpPr txBox="1"/>
            <p:nvPr/>
          </p:nvSpPr>
          <p:spPr>
            <a:xfrm>
              <a:off x="6588224" y="1972497"/>
              <a:ext cx="15841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smtClean="0">
                  <a:latin typeface="Arial Narrow" pitchFamily="34" charset="0"/>
                </a:rPr>
                <a:t>Taşıtan 1</a:t>
              </a:r>
              <a:endParaRPr lang="tr-TR" dirty="0">
                <a:latin typeface="Arial Narrow" pitchFamily="34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588224" y="2483604"/>
              <a:ext cx="15841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smtClean="0">
                  <a:latin typeface="Arial Narrow" pitchFamily="34" charset="0"/>
                </a:rPr>
                <a:t>Taşıtan 2</a:t>
              </a:r>
              <a:endParaRPr lang="tr-TR" dirty="0">
                <a:latin typeface="Arial Narrow" pitchFamily="34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588224" y="2924944"/>
              <a:ext cx="15841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smtClean="0">
                  <a:latin typeface="Arial Narrow" pitchFamily="34" charset="0"/>
                </a:rPr>
                <a:t>Taşıtan 3</a:t>
              </a:r>
              <a:endParaRPr lang="tr-TR" dirty="0">
                <a:latin typeface="Arial Narrow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588224" y="3356992"/>
              <a:ext cx="15841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smtClean="0">
                  <a:latin typeface="Arial Narrow" pitchFamily="34" charset="0"/>
                </a:rPr>
                <a:t>Taşıtan 4</a:t>
              </a:r>
              <a:endParaRPr lang="tr-TR" dirty="0">
                <a:latin typeface="Arial Narrow" pitchFamily="34" charset="0"/>
              </a:endParaRPr>
            </a:p>
          </p:txBody>
        </p:sp>
        <p:grpSp>
          <p:nvGrpSpPr>
            <p:cNvPr id="74" name="Group 73"/>
            <p:cNvGrpSpPr/>
            <p:nvPr/>
          </p:nvGrpSpPr>
          <p:grpSpPr>
            <a:xfrm>
              <a:off x="4907342" y="2179435"/>
              <a:ext cx="1608874" cy="1794271"/>
              <a:chOff x="4907342" y="2179435"/>
              <a:chExt cx="1608874" cy="1794271"/>
            </a:xfrm>
          </p:grpSpPr>
          <p:grpSp>
            <p:nvGrpSpPr>
              <p:cNvPr id="26" name="Group 25"/>
              <p:cNvGrpSpPr/>
              <p:nvPr/>
            </p:nvGrpSpPr>
            <p:grpSpPr>
              <a:xfrm>
                <a:off x="4907342" y="2179435"/>
                <a:ext cx="1600200" cy="1399642"/>
                <a:chOff x="4800600" y="1493923"/>
                <a:chExt cx="1600200" cy="2234371"/>
              </a:xfrm>
            </p:grpSpPr>
            <p:cxnSp>
              <p:nvCxnSpPr>
                <p:cNvPr id="27" name="AutoShape 9"/>
                <p:cNvCxnSpPr>
                  <a:cxnSpLocks noChangeShapeType="1"/>
                </p:cNvCxnSpPr>
                <p:nvPr/>
              </p:nvCxnSpPr>
              <p:spPr bwMode="auto">
                <a:xfrm flipV="1">
                  <a:off x="4800600" y="1493923"/>
                  <a:ext cx="1600200" cy="944477"/>
                </a:xfrm>
                <a:prstGeom prst="bentConnector3">
                  <a:avLst>
                    <a:gd name="adj1" fmla="val 50000"/>
                  </a:avLst>
                </a:prstGeom>
                <a:noFill/>
                <a:ln w="57150">
                  <a:solidFill>
                    <a:schemeClr val="tx1"/>
                  </a:solidFill>
                  <a:miter lim="800000"/>
                  <a:headEnd type="none" w="sm" len="sm"/>
                  <a:tailEnd type="triangle" w="sm" len="sm"/>
                </a:ln>
              </p:spPr>
            </p:cxnSp>
            <p:cxnSp>
              <p:nvCxnSpPr>
                <p:cNvPr id="28" name="AutoShape 10"/>
                <p:cNvCxnSpPr>
                  <a:cxnSpLocks noChangeShapeType="1"/>
                </p:cNvCxnSpPr>
                <p:nvPr/>
              </p:nvCxnSpPr>
              <p:spPr bwMode="auto">
                <a:xfrm>
                  <a:off x="4800600" y="2438400"/>
                  <a:ext cx="1600200" cy="1289894"/>
                </a:xfrm>
                <a:prstGeom prst="bentConnector3">
                  <a:avLst>
                    <a:gd name="adj1" fmla="val 50000"/>
                  </a:avLst>
                </a:prstGeom>
                <a:noFill/>
                <a:ln w="57150">
                  <a:solidFill>
                    <a:schemeClr val="tx1"/>
                  </a:solidFill>
                  <a:miter lim="800000"/>
                  <a:headEnd type="none" w="sm" len="sm"/>
                  <a:tailEnd type="triangle" w="sm" len="sm"/>
                </a:ln>
              </p:spPr>
            </p:cxnSp>
            <p:cxnSp>
              <p:nvCxnSpPr>
                <p:cNvPr id="29" name="AutoShape 11"/>
                <p:cNvCxnSpPr>
                  <a:cxnSpLocks noChangeShapeType="1"/>
                </p:cNvCxnSpPr>
                <p:nvPr/>
              </p:nvCxnSpPr>
              <p:spPr bwMode="auto">
                <a:xfrm flipV="1">
                  <a:off x="4800600" y="2249931"/>
                  <a:ext cx="1600200" cy="188473"/>
                </a:xfrm>
                <a:prstGeom prst="bentConnector3">
                  <a:avLst>
                    <a:gd name="adj1" fmla="val 50000"/>
                  </a:avLst>
                </a:prstGeom>
                <a:noFill/>
                <a:ln w="57150">
                  <a:solidFill>
                    <a:schemeClr val="tx1"/>
                  </a:solidFill>
                  <a:miter lim="800000"/>
                  <a:headEnd type="none" w="sm" len="sm"/>
                  <a:tailEnd type="triangle" w="sm" len="sm"/>
                </a:ln>
              </p:spPr>
            </p:cxnSp>
            <p:cxnSp>
              <p:nvCxnSpPr>
                <p:cNvPr id="30" name="AutoShape 12"/>
                <p:cNvCxnSpPr>
                  <a:cxnSpLocks noChangeShapeType="1"/>
                </p:cNvCxnSpPr>
                <p:nvPr/>
              </p:nvCxnSpPr>
              <p:spPr bwMode="auto">
                <a:xfrm>
                  <a:off x="4800600" y="2438400"/>
                  <a:ext cx="1600200" cy="609600"/>
                </a:xfrm>
                <a:prstGeom prst="bentConnector3">
                  <a:avLst>
                    <a:gd name="adj1" fmla="val 50000"/>
                  </a:avLst>
                </a:prstGeom>
                <a:noFill/>
                <a:ln w="57150">
                  <a:solidFill>
                    <a:schemeClr val="tx1"/>
                  </a:solidFill>
                  <a:miter lim="800000"/>
                  <a:headEnd type="none" w="sm" len="sm"/>
                  <a:tailEnd type="triangle" w="sm" len="sm"/>
                </a:ln>
              </p:spPr>
            </p:cxnSp>
          </p:grpSp>
          <p:cxnSp>
            <p:nvCxnSpPr>
              <p:cNvPr id="70" name="AutoShape 10"/>
              <p:cNvCxnSpPr>
                <a:cxnSpLocks noChangeShapeType="1"/>
              </p:cNvCxnSpPr>
              <p:nvPr/>
            </p:nvCxnSpPr>
            <p:spPr bwMode="auto">
              <a:xfrm>
                <a:off x="4916016" y="2780928"/>
                <a:ext cx="1600200" cy="1192778"/>
              </a:xfrm>
              <a:prstGeom prst="bentConnector3">
                <a:avLst>
                  <a:gd name="adj1" fmla="val 50000"/>
                </a:avLst>
              </a:prstGeom>
              <a:noFill/>
              <a:ln w="57150">
                <a:solidFill>
                  <a:schemeClr val="tx1"/>
                </a:solidFill>
                <a:miter lim="800000"/>
                <a:headEnd type="none" w="sm" len="sm"/>
                <a:tailEnd type="triangle" w="sm" len="sm"/>
              </a:ln>
            </p:spPr>
          </p:cxnSp>
        </p:grpSp>
        <p:sp>
          <p:nvSpPr>
            <p:cNvPr id="72" name="TextBox 71"/>
            <p:cNvSpPr txBox="1"/>
            <p:nvPr/>
          </p:nvSpPr>
          <p:spPr>
            <a:xfrm>
              <a:off x="6588224" y="3779748"/>
              <a:ext cx="15841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smtClean="0">
                  <a:latin typeface="Arial Narrow" pitchFamily="34" charset="0"/>
                </a:rPr>
                <a:t>Taşıtan 5</a:t>
              </a:r>
              <a:endParaRPr lang="tr-TR" dirty="0">
                <a:latin typeface="Arial Narrow" pitchFamily="34" charset="0"/>
              </a:endParaRPr>
            </a:p>
          </p:txBody>
        </p:sp>
      </p:grpSp>
      <p:sp>
        <p:nvSpPr>
          <p:cNvPr id="73" name="TextBox 72"/>
          <p:cNvSpPr txBox="1"/>
          <p:nvPr/>
        </p:nvSpPr>
        <p:spPr>
          <a:xfrm>
            <a:off x="7200800" y="1340768"/>
            <a:ext cx="19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latin typeface="Arial Narrow" pitchFamily="34" charset="0"/>
              </a:rPr>
              <a:t>Kapasite Tahsisi</a:t>
            </a:r>
            <a:endParaRPr lang="tr-TR" b="1" dirty="0">
              <a:latin typeface="Arial Narrow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 rot="19221745">
            <a:off x="7313237" y="2817801"/>
            <a:ext cx="18400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6000" b="1" dirty="0" smtClean="0">
                <a:solidFill>
                  <a:schemeClr val="accent2"/>
                </a:solidFill>
                <a:latin typeface="Arial Narrow" pitchFamily="34" charset="0"/>
              </a:rPr>
              <a:t>DCQ</a:t>
            </a:r>
            <a:endParaRPr lang="tr-TR" sz="6000" b="1" dirty="0">
              <a:solidFill>
                <a:schemeClr val="accent2"/>
              </a:solidFill>
              <a:latin typeface="Arial Narrow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863907" y="5379277"/>
            <a:ext cx="804437" cy="570003"/>
            <a:chOff x="6791899" y="5379277"/>
            <a:chExt cx="804437" cy="570003"/>
          </a:xfrm>
        </p:grpSpPr>
        <p:cxnSp>
          <p:nvCxnSpPr>
            <p:cNvPr id="38" name="Straight Arrow Connector 37"/>
            <p:cNvCxnSpPr/>
            <p:nvPr/>
          </p:nvCxnSpPr>
          <p:spPr>
            <a:xfrm>
              <a:off x="6808585" y="5949280"/>
              <a:ext cx="787751" cy="0"/>
            </a:xfrm>
            <a:prstGeom prst="straightConnector1">
              <a:avLst/>
            </a:prstGeom>
            <a:ln w="34925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6791899" y="5379277"/>
              <a:ext cx="0" cy="570003"/>
            </a:xfrm>
            <a:prstGeom prst="line">
              <a:avLst/>
            </a:prstGeom>
            <a:ln w="3492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/>
          <p:cNvSpPr txBox="1"/>
          <p:nvPr/>
        </p:nvSpPr>
        <p:spPr>
          <a:xfrm>
            <a:off x="7020272" y="5445224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1200" b="1" dirty="0" smtClean="0">
                <a:latin typeface="Arial Narrow" pitchFamily="34" charset="0"/>
              </a:rPr>
              <a:t>T.N. dan gaz alan taşıtanlar için de önemli</a:t>
            </a:r>
            <a:endParaRPr lang="tr-TR" sz="1200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14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 txBox="1">
            <a:spLocks/>
          </p:cNvSpPr>
          <p:nvPr/>
        </p:nvSpPr>
        <p:spPr>
          <a:xfrm>
            <a:off x="457200" y="44624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8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Kapasite – Giriş Noktaları Kapasite Aşım</a:t>
            </a:r>
          </a:p>
          <a:p>
            <a:pPr algn="l"/>
            <a:endParaRPr lang="tr-TR" sz="2800" b="1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51520" y="1052736"/>
            <a:ext cx="8712968" cy="4968552"/>
            <a:chOff x="251520" y="1052736"/>
            <a:chExt cx="8712968" cy="4408264"/>
          </a:xfrm>
        </p:grpSpPr>
        <p:graphicFrame>
          <p:nvGraphicFramePr>
            <p:cNvPr id="3" name="Chart 2"/>
            <p:cNvGraphicFramePr/>
            <p:nvPr>
              <p:extLst>
                <p:ext uri="{D42A27DB-BD31-4B8C-83A1-F6EECF244321}">
                  <p14:modId xmlns:p14="http://schemas.microsoft.com/office/powerpoint/2010/main" val="3386449962"/>
                </p:ext>
              </p:extLst>
            </p:nvPr>
          </p:nvGraphicFramePr>
          <p:xfrm>
            <a:off x="251520" y="1052736"/>
            <a:ext cx="8640960" cy="440826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4" name="Oval 3"/>
            <p:cNvSpPr/>
            <p:nvPr/>
          </p:nvSpPr>
          <p:spPr>
            <a:xfrm>
              <a:off x="3461019" y="1780816"/>
              <a:ext cx="822949" cy="640071"/>
            </a:xfrm>
            <a:prstGeom prst="ellipse">
              <a:avLst/>
            </a:prstGeom>
            <a:solidFill>
              <a:schemeClr val="bg1">
                <a:lumMod val="85000"/>
                <a:alpha val="28000"/>
              </a:schemeClr>
            </a:solidFill>
            <a:ln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38" name="Right Arrow 37"/>
            <p:cNvSpPr/>
            <p:nvPr/>
          </p:nvSpPr>
          <p:spPr>
            <a:xfrm>
              <a:off x="4644008" y="1804235"/>
              <a:ext cx="655314" cy="616653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292080" y="1628800"/>
              <a:ext cx="367240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tr-TR" sz="1400" dirty="0" smtClean="0">
                  <a:latin typeface="Arial Narrow" pitchFamily="34" charset="0"/>
                </a:rPr>
                <a:t>Taşıyıcı, ihtiyacı doğrultusunda veya teknik sebeplerden giriş noktasında taşıtanın programından fazla tahsisat yaptırmıştır. Taşıtan bu kapasiteyi tüm yıl almak durumunda kalacaktır.</a:t>
              </a:r>
              <a:endParaRPr lang="tr-TR" sz="1400" dirty="0">
                <a:latin typeface="Arial Narrow" pitchFamily="34" charset="0"/>
              </a:endParaRPr>
            </a:p>
          </p:txBody>
        </p:sp>
        <p:sp>
          <p:nvSpPr>
            <p:cNvPr id="40" name="Oval 39"/>
            <p:cNvSpPr/>
            <p:nvPr/>
          </p:nvSpPr>
          <p:spPr>
            <a:xfrm>
              <a:off x="3635896" y="2852936"/>
              <a:ext cx="165570" cy="16346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41" name="Oval 40"/>
            <p:cNvSpPr/>
            <p:nvPr/>
          </p:nvSpPr>
          <p:spPr>
            <a:xfrm>
              <a:off x="3974382" y="2933687"/>
              <a:ext cx="165570" cy="16346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cxnSp>
          <p:nvCxnSpPr>
            <p:cNvPr id="6" name="Straight Arrow Connector 5"/>
            <p:cNvCxnSpPr>
              <a:stCxn id="40" idx="4"/>
            </p:cNvCxnSpPr>
            <p:nvPr/>
          </p:nvCxnSpPr>
          <p:spPr>
            <a:xfrm>
              <a:off x="3718681" y="3016397"/>
              <a:ext cx="122462" cy="628627"/>
            </a:xfrm>
            <a:prstGeom prst="straightConnector1">
              <a:avLst/>
            </a:prstGeom>
            <a:ln w="2222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41" idx="4"/>
            </p:cNvCxnSpPr>
            <p:nvPr/>
          </p:nvCxnSpPr>
          <p:spPr>
            <a:xfrm flipH="1">
              <a:off x="3841143" y="3097148"/>
              <a:ext cx="216024" cy="576064"/>
            </a:xfrm>
            <a:prstGeom prst="straightConnector1">
              <a:avLst/>
            </a:prstGeom>
            <a:ln w="2222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3131840" y="3573016"/>
              <a:ext cx="2160240" cy="5734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smtClean="0">
                  <a:latin typeface="Arial Narrow" pitchFamily="34" charset="0"/>
                </a:rPr>
                <a:t>Taşıtanın 12 – 13 Ocak programları</a:t>
              </a:r>
              <a:endParaRPr lang="tr-TR" dirty="0">
                <a:latin typeface="Arial Narrow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9952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 txBox="1">
            <a:spLocks/>
          </p:cNvSpPr>
          <p:nvPr/>
        </p:nvSpPr>
        <p:spPr>
          <a:xfrm>
            <a:off x="457200" y="44624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8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Kapasite – Kapasite </a:t>
            </a:r>
            <a:r>
              <a:rPr lang="tr-TR" sz="28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Aşım</a:t>
            </a:r>
            <a:endParaRPr lang="tr-TR" sz="2800" b="1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51520" y="1052736"/>
            <a:ext cx="8640960" cy="4968552"/>
            <a:chOff x="251520" y="1052736"/>
            <a:chExt cx="8640960" cy="4408264"/>
          </a:xfrm>
        </p:grpSpPr>
        <p:graphicFrame>
          <p:nvGraphicFramePr>
            <p:cNvPr id="3" name="Chart 2"/>
            <p:cNvGraphicFramePr/>
            <p:nvPr>
              <p:extLst>
                <p:ext uri="{D42A27DB-BD31-4B8C-83A1-F6EECF244321}">
                  <p14:modId xmlns:p14="http://schemas.microsoft.com/office/powerpoint/2010/main" val="409088952"/>
                </p:ext>
              </p:extLst>
            </p:nvPr>
          </p:nvGraphicFramePr>
          <p:xfrm>
            <a:off x="251520" y="1052736"/>
            <a:ext cx="8640960" cy="440826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4" name="Oval 3"/>
            <p:cNvSpPr/>
            <p:nvPr/>
          </p:nvSpPr>
          <p:spPr>
            <a:xfrm>
              <a:off x="827584" y="1882086"/>
              <a:ext cx="2376264" cy="640071"/>
            </a:xfrm>
            <a:prstGeom prst="ellipse">
              <a:avLst/>
            </a:prstGeom>
            <a:solidFill>
              <a:schemeClr val="bg1">
                <a:lumMod val="85000"/>
                <a:alpha val="28000"/>
              </a:schemeClr>
            </a:solidFill>
            <a:ln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38" name="Right Arrow 37"/>
            <p:cNvSpPr/>
            <p:nvPr/>
          </p:nvSpPr>
          <p:spPr>
            <a:xfrm rot="5400000">
              <a:off x="1532462" y="3295894"/>
              <a:ext cx="581416" cy="695029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043608" y="3937153"/>
              <a:ext cx="1728192" cy="6826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tr-TR" sz="1100" dirty="0" smtClean="0">
                  <a:latin typeface="Arial Narrow" pitchFamily="34" charset="0"/>
                </a:rPr>
                <a:t>Kapasite aşım bedelleri ödenmesine rağmen geriye dönük kapasite alınması zorunlu kılınmaktadır.</a:t>
              </a:r>
              <a:endParaRPr lang="tr-TR" sz="1100" dirty="0">
                <a:latin typeface="Arial Narrow" pitchFamily="34" charset="0"/>
              </a:endParaRPr>
            </a:p>
          </p:txBody>
        </p:sp>
      </p:grpSp>
      <p:sp>
        <p:nvSpPr>
          <p:cNvPr id="13" name="Oval 12"/>
          <p:cNvSpPr/>
          <p:nvPr/>
        </p:nvSpPr>
        <p:spPr>
          <a:xfrm>
            <a:off x="3923928" y="1916832"/>
            <a:ext cx="1800200" cy="721424"/>
          </a:xfrm>
          <a:prstGeom prst="ellipse">
            <a:avLst/>
          </a:prstGeom>
          <a:solidFill>
            <a:schemeClr val="bg1">
              <a:lumMod val="85000"/>
              <a:alpha val="28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Oval 13"/>
          <p:cNvSpPr/>
          <p:nvPr/>
        </p:nvSpPr>
        <p:spPr>
          <a:xfrm>
            <a:off x="6088410" y="1916832"/>
            <a:ext cx="2948086" cy="703443"/>
          </a:xfrm>
          <a:prstGeom prst="ellipse">
            <a:avLst/>
          </a:prstGeom>
          <a:solidFill>
            <a:schemeClr val="bg1">
              <a:lumMod val="85000"/>
              <a:alpha val="28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>
            <a:off x="899592" y="1844824"/>
            <a:ext cx="7560332" cy="0"/>
          </a:xfrm>
          <a:prstGeom prst="line">
            <a:avLst/>
          </a:prstGeom>
          <a:ln w="41275"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ight Arrow 16"/>
          <p:cNvSpPr/>
          <p:nvPr/>
        </p:nvSpPr>
        <p:spPr>
          <a:xfrm>
            <a:off x="3052590" y="4300339"/>
            <a:ext cx="655314" cy="6950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8" name="Rectangle 17"/>
          <p:cNvSpPr/>
          <p:nvPr/>
        </p:nvSpPr>
        <p:spPr>
          <a:xfrm>
            <a:off x="6372200" y="4294837"/>
            <a:ext cx="1944216" cy="64633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1" algn="just"/>
            <a:r>
              <a:rPr lang="tr-TR" sz="1200" dirty="0" smtClean="0">
                <a:latin typeface="Arial Narrow" pitchFamily="34" charset="0"/>
              </a:rPr>
              <a:t>Kış dönemi: </a:t>
            </a:r>
            <a:r>
              <a:rPr lang="tr-TR" sz="1200" strike="sngStrike" dirty="0" smtClean="0">
                <a:latin typeface="Arial Narrow" pitchFamily="34" charset="0"/>
              </a:rPr>
              <a:t>1,50</a:t>
            </a:r>
            <a:r>
              <a:rPr lang="tr-TR" sz="1200" dirty="0" smtClean="0">
                <a:latin typeface="Arial Narrow" pitchFamily="34" charset="0"/>
              </a:rPr>
              <a:t> </a:t>
            </a:r>
            <a:r>
              <a:rPr lang="tr-TR" sz="1200" dirty="0" smtClean="0">
                <a:solidFill>
                  <a:srgbClr val="FF0000"/>
                </a:solidFill>
                <a:latin typeface="Arial Narrow" pitchFamily="34" charset="0"/>
              </a:rPr>
              <a:t>1,30</a:t>
            </a:r>
          </a:p>
          <a:p>
            <a:pPr lvl="1" algn="just"/>
            <a:r>
              <a:rPr lang="tr-TR" sz="1200" dirty="0" smtClean="0">
                <a:latin typeface="Arial Narrow" pitchFamily="34" charset="0"/>
              </a:rPr>
              <a:t>Ara dönem: </a:t>
            </a:r>
            <a:r>
              <a:rPr lang="tr-TR" sz="1200" strike="sngStrike" dirty="0" smtClean="0">
                <a:latin typeface="Arial Narrow" pitchFamily="34" charset="0"/>
              </a:rPr>
              <a:t>1,25</a:t>
            </a:r>
            <a:r>
              <a:rPr lang="tr-TR" sz="1200" dirty="0" smtClean="0">
                <a:latin typeface="Arial Narrow" pitchFamily="34" charset="0"/>
              </a:rPr>
              <a:t> </a:t>
            </a:r>
            <a:r>
              <a:rPr lang="tr-TR" sz="1200" dirty="0" smtClean="0">
                <a:solidFill>
                  <a:srgbClr val="FF0000"/>
                </a:solidFill>
                <a:latin typeface="Arial Narrow" pitchFamily="34" charset="0"/>
              </a:rPr>
              <a:t>1,20</a:t>
            </a:r>
          </a:p>
          <a:p>
            <a:pPr lvl="1" algn="just"/>
            <a:r>
              <a:rPr lang="tr-TR" sz="1200" dirty="0" smtClean="0">
                <a:latin typeface="Arial Narrow" pitchFamily="34" charset="0"/>
              </a:rPr>
              <a:t>Yaz dönemi: 1,10</a:t>
            </a:r>
            <a:endParaRPr lang="tr-TR" sz="1200" dirty="0">
              <a:latin typeface="Arial Narrow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47663" y="1907540"/>
            <a:ext cx="936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latin typeface="Arial Narrow" pitchFamily="34" charset="0"/>
              </a:rPr>
              <a:t>Ocak</a:t>
            </a:r>
            <a:endParaRPr lang="tr-TR" b="1" dirty="0">
              <a:latin typeface="Arial Narrow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355976" y="1844824"/>
            <a:ext cx="936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latin typeface="Arial Narrow" pitchFamily="34" charset="0"/>
              </a:rPr>
              <a:t>Şubat</a:t>
            </a:r>
            <a:endParaRPr lang="tr-TR" b="1" dirty="0">
              <a:latin typeface="Arial Narrow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164287" y="1844824"/>
            <a:ext cx="936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latin typeface="Arial Narrow" pitchFamily="34" charset="0"/>
              </a:rPr>
              <a:t>Mart</a:t>
            </a:r>
            <a:endParaRPr lang="tr-TR" b="1" dirty="0">
              <a:latin typeface="Arial Narrow" pitchFamily="34" charset="0"/>
            </a:endParaRPr>
          </a:p>
        </p:txBody>
      </p:sp>
      <p:sp>
        <p:nvSpPr>
          <p:cNvPr id="22" name="Right Arrow 21"/>
          <p:cNvSpPr/>
          <p:nvPr/>
        </p:nvSpPr>
        <p:spPr>
          <a:xfrm>
            <a:off x="5932910" y="4293096"/>
            <a:ext cx="655314" cy="6950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3" name="TextBox 22"/>
          <p:cNvSpPr txBox="1"/>
          <p:nvPr/>
        </p:nvSpPr>
        <p:spPr>
          <a:xfrm>
            <a:off x="3923928" y="4293096"/>
            <a:ext cx="172819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1100" dirty="0" smtClean="0">
                <a:latin typeface="Arial Narrow" pitchFamily="34" charset="0"/>
              </a:rPr>
              <a:t>Ceza tüm yıla değil STS bitimine kadar kalan aylara uygulanması önerilmektedir.</a:t>
            </a:r>
            <a:endParaRPr lang="tr-TR" sz="1100" dirty="0">
              <a:latin typeface="Arial Narrow" pitchFamily="34" charset="0"/>
            </a:endParaRPr>
          </a:p>
        </p:txBody>
      </p:sp>
      <p:sp>
        <p:nvSpPr>
          <p:cNvPr id="24" name="Explosion 1 23"/>
          <p:cNvSpPr/>
          <p:nvPr/>
        </p:nvSpPr>
        <p:spPr>
          <a:xfrm>
            <a:off x="8014522" y="2996952"/>
            <a:ext cx="1148131" cy="792088"/>
          </a:xfrm>
          <a:prstGeom prst="irregularSeal1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050" dirty="0" smtClean="0">
                <a:latin typeface="Arial Narrow" pitchFamily="34" charset="0"/>
              </a:rPr>
              <a:t>Ortalama Alınması</a:t>
            </a:r>
            <a:endParaRPr lang="tr-TR" sz="1050" dirty="0">
              <a:latin typeface="Arial Narrow" pitchFamily="34" charset="0"/>
            </a:endParaRPr>
          </a:p>
        </p:txBody>
      </p:sp>
      <p:cxnSp>
        <p:nvCxnSpPr>
          <p:cNvPr id="12" name="Straight Arrow Connector 11"/>
          <p:cNvCxnSpPr>
            <a:stCxn id="14" idx="4"/>
          </p:cNvCxnSpPr>
          <p:nvPr/>
        </p:nvCxnSpPr>
        <p:spPr>
          <a:xfrm>
            <a:off x="7562453" y="2620275"/>
            <a:ext cx="897471" cy="520693"/>
          </a:xfrm>
          <a:prstGeom prst="straightConnector1">
            <a:avLst/>
          </a:prstGeom>
          <a:ln w="3492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612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 txBox="1">
            <a:spLocks/>
          </p:cNvSpPr>
          <p:nvPr/>
        </p:nvSpPr>
        <p:spPr>
          <a:xfrm>
            <a:off x="457200" y="44624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8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Tolerans – Avrupa’daki Örnek Uygulamalar</a:t>
            </a:r>
          </a:p>
        </p:txBody>
      </p:sp>
      <p:pic>
        <p:nvPicPr>
          <p:cNvPr id="25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337" y="4056534"/>
            <a:ext cx="8820151" cy="2036762"/>
          </a:xfrm>
          <a:prstGeom prst="rect">
            <a:avLst/>
          </a:prstGeom>
        </p:spPr>
      </p:pic>
      <p:pic>
        <p:nvPicPr>
          <p:cNvPr id="26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337" y="714625"/>
            <a:ext cx="8820151" cy="314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949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 txBox="1">
            <a:spLocks/>
          </p:cNvSpPr>
          <p:nvPr/>
        </p:nvSpPr>
        <p:spPr>
          <a:xfrm>
            <a:off x="457200" y="44624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8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Tolerans – Tolerans Düzeyleri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179431"/>
              </p:ext>
            </p:extLst>
          </p:nvPr>
        </p:nvGraphicFramePr>
        <p:xfrm>
          <a:off x="642392" y="3641690"/>
          <a:ext cx="7859216" cy="2307590"/>
        </p:xfrm>
        <a:graphic>
          <a:graphicData uri="http://schemas.openxmlformats.org/drawingml/2006/table">
            <a:tbl>
              <a:tblPr firstRow="1" firstCol="1" bandRow="1"/>
              <a:tblGrid>
                <a:gridCol w="2932577"/>
                <a:gridCol w="1510721"/>
                <a:gridCol w="1688452"/>
                <a:gridCol w="1727466"/>
              </a:tblGrid>
              <a:tr h="3771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tr-TR" sz="1100" b="1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/>
                          <a:cs typeface="Calibri"/>
                        </a:rPr>
                        <a:t>GİRİŞ MİKTARI – SANAL ÇIKIŞ MİKTARI ARALIĞI </a:t>
                      </a:r>
                      <a:r>
                        <a:rPr lang="tr-TR" sz="1100" b="1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/>
                          <a:cs typeface="Calibri"/>
                        </a:rPr>
                        <a:t>(Sm3)</a:t>
                      </a:r>
                      <a:endParaRPr lang="tr-TR" sz="1100" b="1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tr-TR" sz="1100" b="1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/>
                          <a:cs typeface="Calibri"/>
                        </a:rPr>
                        <a:t>A</a:t>
                      </a:r>
                      <a:endParaRPr lang="tr-TR" sz="1100" b="1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tr-TR" sz="1100" b="1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/>
                          <a:cs typeface="Calibri"/>
                        </a:rPr>
                        <a:t>B</a:t>
                      </a:r>
                      <a:endParaRPr lang="tr-TR" sz="1100" b="1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tr-TR" sz="1100" b="1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/>
                          <a:cs typeface="Calibri"/>
                        </a:rPr>
                        <a:t>Müsaade Edilen Tolerans (C)</a:t>
                      </a:r>
                      <a:endParaRPr lang="tr-TR" sz="1100" b="1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30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/>
                          <a:cs typeface="Calibri"/>
                        </a:rPr>
                        <a:t>0-500.000</a:t>
                      </a:r>
                      <a:endParaRPr lang="tr-TR" sz="11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/>
                          <a:cs typeface="Calibri"/>
                        </a:rPr>
                        <a:t>0</a:t>
                      </a:r>
                      <a:endParaRPr lang="tr-TR" sz="110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/>
                          <a:cs typeface="Calibri"/>
                        </a:rPr>
                        <a:t>G</a:t>
                      </a:r>
                      <a:endParaRPr lang="tr-TR" sz="110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/>
                          <a:cs typeface="Calibri"/>
                        </a:rPr>
                        <a:t>+/- 0,12 (%12)</a:t>
                      </a:r>
                      <a:endParaRPr lang="tr-TR" sz="110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30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/>
                          <a:cs typeface="Calibri"/>
                        </a:rPr>
                        <a:t>500.001-1.000.000</a:t>
                      </a:r>
                      <a:endParaRPr lang="tr-TR" sz="11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/>
                          <a:cs typeface="Calibri"/>
                        </a:rPr>
                        <a:t>60.000</a:t>
                      </a:r>
                      <a:endParaRPr lang="tr-TR" sz="11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/>
                          <a:cs typeface="Calibri"/>
                        </a:rPr>
                        <a:t>G-500.000</a:t>
                      </a:r>
                      <a:endParaRPr lang="tr-TR" sz="110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/>
                          <a:cs typeface="Calibri"/>
                        </a:rPr>
                        <a:t>+/- 0,10 (%10)</a:t>
                      </a:r>
                      <a:endParaRPr lang="tr-TR" sz="110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30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/>
                          <a:cs typeface="Calibri"/>
                        </a:rPr>
                        <a:t>1.000.001-2.000.000</a:t>
                      </a:r>
                      <a:endParaRPr lang="tr-TR" sz="110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/>
                          <a:cs typeface="Calibri"/>
                        </a:rPr>
                        <a:t>110.000</a:t>
                      </a:r>
                      <a:endParaRPr lang="tr-TR" sz="110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/>
                          <a:cs typeface="Calibri"/>
                        </a:rPr>
                        <a:t>G-1.000.000</a:t>
                      </a:r>
                      <a:endParaRPr lang="tr-TR" sz="110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/>
                          <a:cs typeface="Calibri"/>
                        </a:rPr>
                        <a:t>+/- 0,09 (%9)</a:t>
                      </a:r>
                      <a:endParaRPr lang="tr-TR" sz="110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30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/>
                          <a:cs typeface="Calibri"/>
                        </a:rPr>
                        <a:t>2.000.001-4.000.000</a:t>
                      </a:r>
                      <a:endParaRPr lang="tr-TR" sz="11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/>
                          <a:cs typeface="Calibri"/>
                        </a:rPr>
                        <a:t>200.000</a:t>
                      </a:r>
                      <a:endParaRPr lang="tr-TR" sz="110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/>
                          <a:cs typeface="Calibri"/>
                        </a:rPr>
                        <a:t>G-2.000.000</a:t>
                      </a:r>
                      <a:endParaRPr lang="tr-TR" sz="110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/>
                          <a:cs typeface="Calibri"/>
                        </a:rPr>
                        <a:t>+/- 0,08 (%8)</a:t>
                      </a:r>
                      <a:endParaRPr lang="tr-TR" sz="110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30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/>
                          <a:cs typeface="Calibri"/>
                        </a:rPr>
                        <a:t>4.000.001-6.000.000</a:t>
                      </a:r>
                      <a:endParaRPr lang="tr-TR" sz="110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/>
                          <a:cs typeface="Calibri"/>
                        </a:rPr>
                        <a:t>360.000</a:t>
                      </a:r>
                      <a:endParaRPr lang="tr-TR" sz="110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/>
                          <a:cs typeface="Calibri"/>
                        </a:rPr>
                        <a:t>G-4.000.000</a:t>
                      </a:r>
                      <a:endParaRPr lang="tr-TR" sz="110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/>
                          <a:cs typeface="Calibri"/>
                        </a:rPr>
                        <a:t>+/- 0,06(%6)</a:t>
                      </a:r>
                      <a:endParaRPr lang="tr-TR" sz="110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30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/>
                          <a:cs typeface="Calibri"/>
                        </a:rPr>
                        <a:t>6.000.001-8.000.000</a:t>
                      </a:r>
                      <a:endParaRPr lang="tr-TR" sz="110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/>
                          <a:cs typeface="Calibri"/>
                        </a:rPr>
                        <a:t>480.000</a:t>
                      </a:r>
                      <a:endParaRPr lang="tr-TR" sz="110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/>
                          <a:cs typeface="Calibri"/>
                        </a:rPr>
                        <a:t>G-6.000.000</a:t>
                      </a:r>
                      <a:endParaRPr lang="tr-TR" sz="110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/>
                          <a:cs typeface="Calibri"/>
                        </a:rPr>
                        <a:t>+/- 0,04 (%4)</a:t>
                      </a:r>
                      <a:endParaRPr lang="tr-TR" sz="110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30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/>
                          <a:cs typeface="Calibri"/>
                        </a:rPr>
                        <a:t>8.000.001-15.000.000</a:t>
                      </a:r>
                      <a:endParaRPr lang="tr-TR" sz="110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/>
                          <a:cs typeface="Calibri"/>
                        </a:rPr>
                        <a:t>560.000</a:t>
                      </a:r>
                      <a:endParaRPr lang="tr-TR" sz="110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/>
                          <a:cs typeface="Calibri"/>
                        </a:rPr>
                        <a:t>G-8.000.000</a:t>
                      </a:r>
                      <a:endParaRPr lang="tr-TR" sz="110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/>
                          <a:cs typeface="Calibri"/>
                        </a:rPr>
                        <a:t>+/- 0,03 (%3)</a:t>
                      </a:r>
                      <a:endParaRPr lang="tr-TR" sz="110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30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/>
                          <a:cs typeface="Calibri"/>
                        </a:rPr>
                        <a:t>15.000.001-30.000.000</a:t>
                      </a:r>
                      <a:endParaRPr lang="tr-TR" sz="110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/>
                          <a:cs typeface="Calibri"/>
                        </a:rPr>
                        <a:t>770.000</a:t>
                      </a:r>
                      <a:endParaRPr lang="tr-TR" sz="110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/>
                          <a:cs typeface="Calibri"/>
                        </a:rPr>
                        <a:t>G-15.000.000</a:t>
                      </a:r>
                      <a:endParaRPr lang="tr-TR" sz="110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/>
                          <a:cs typeface="Calibri"/>
                        </a:rPr>
                        <a:t>+/- 0,02 (%</a:t>
                      </a:r>
                      <a:r>
                        <a:rPr lang="tr-TR" sz="11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/>
                          <a:cs typeface="Calibri"/>
                        </a:rPr>
                        <a:t>2)</a:t>
                      </a:r>
                      <a:endParaRPr lang="tr-TR" sz="11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30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/>
                          <a:cs typeface="Calibri"/>
                        </a:rPr>
                        <a:t>30.000.001-80.000.000</a:t>
                      </a:r>
                      <a:endParaRPr lang="tr-TR" sz="110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/>
                          <a:cs typeface="Calibri"/>
                        </a:rPr>
                        <a:t>1.070.000</a:t>
                      </a:r>
                      <a:endParaRPr lang="tr-TR" sz="110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/>
                          <a:cs typeface="Calibri"/>
                        </a:rPr>
                        <a:t>G-30.000.00</a:t>
                      </a:r>
                      <a:endParaRPr lang="tr-TR" sz="110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/>
                          <a:cs typeface="Calibri"/>
                        </a:rPr>
                        <a:t>+/- 0,015 (%1,5)</a:t>
                      </a:r>
                      <a:endParaRPr lang="tr-TR" sz="110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30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/>
                          <a:cs typeface="Calibri"/>
                        </a:rPr>
                        <a:t>80.000.001-ve üstü</a:t>
                      </a:r>
                      <a:endParaRPr lang="tr-TR" sz="110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/>
                          <a:cs typeface="Calibri"/>
                        </a:rPr>
                        <a:t>1.820.000</a:t>
                      </a:r>
                      <a:endParaRPr lang="tr-TR" sz="11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/>
                          <a:cs typeface="Calibri"/>
                        </a:rPr>
                        <a:t>G-80.000.000</a:t>
                      </a:r>
                      <a:endParaRPr lang="tr-TR" sz="110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/>
                          <a:cs typeface="Calibri"/>
                        </a:rPr>
                        <a:t>+/- 0,01 (%1)</a:t>
                      </a:r>
                      <a:endParaRPr lang="tr-TR" sz="11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ight Arrow 8"/>
          <p:cNvSpPr/>
          <p:nvPr/>
        </p:nvSpPr>
        <p:spPr>
          <a:xfrm rot="5400000">
            <a:off x="4244342" y="1860971"/>
            <a:ext cx="655314" cy="26392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grpSp>
        <p:nvGrpSpPr>
          <p:cNvPr id="4" name="Group 3"/>
          <p:cNvGrpSpPr/>
          <p:nvPr/>
        </p:nvGrpSpPr>
        <p:grpSpPr>
          <a:xfrm>
            <a:off x="5076056" y="1124744"/>
            <a:ext cx="4081341" cy="1169551"/>
            <a:chOff x="2195736" y="908720"/>
            <a:chExt cx="4765925" cy="1169551"/>
          </a:xfrm>
        </p:grpSpPr>
        <p:sp>
          <p:nvSpPr>
            <p:cNvPr id="8" name="Right Brace 7"/>
            <p:cNvSpPr/>
            <p:nvPr/>
          </p:nvSpPr>
          <p:spPr>
            <a:xfrm>
              <a:off x="3779912" y="980728"/>
              <a:ext cx="648072" cy="1080120"/>
            </a:xfrm>
            <a:prstGeom prst="rightBrac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2195736" y="908720"/>
              <a:ext cx="4765925" cy="1169551"/>
              <a:chOff x="1092985" y="908720"/>
              <a:chExt cx="5855279" cy="1436877"/>
            </a:xfrm>
          </p:grpSpPr>
          <p:sp>
            <p:nvSpPr>
              <p:cNvPr id="7" name="TextBox 6"/>
              <p:cNvSpPr txBox="1"/>
              <p:nvPr/>
            </p:nvSpPr>
            <p:spPr>
              <a:xfrm>
                <a:off x="1092985" y="908720"/>
                <a:ext cx="3024336" cy="14368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1400" dirty="0" smtClean="0">
                    <a:latin typeface="Arial Narrow" pitchFamily="34" charset="0"/>
                  </a:rPr>
                  <a:t>20 milyon Sm3 Giriş</a:t>
                </a:r>
              </a:p>
              <a:p>
                <a:endParaRPr lang="tr-TR" sz="1400" dirty="0">
                  <a:latin typeface="Arial Narrow" pitchFamily="34" charset="0"/>
                </a:endParaRPr>
              </a:p>
              <a:p>
                <a:r>
                  <a:rPr lang="tr-TR" sz="1400" dirty="0">
                    <a:latin typeface="Arial Narrow" pitchFamily="34" charset="0"/>
                  </a:rPr>
                  <a:t>50 milyon Sm3 Giriş</a:t>
                </a:r>
              </a:p>
              <a:p>
                <a:endParaRPr lang="tr-TR" sz="1400" dirty="0" smtClean="0">
                  <a:latin typeface="Arial Narrow" pitchFamily="34" charset="0"/>
                </a:endParaRPr>
              </a:p>
              <a:p>
                <a:r>
                  <a:rPr lang="tr-TR" sz="1400" dirty="0" smtClean="0">
                    <a:latin typeface="Arial Narrow" pitchFamily="34" charset="0"/>
                  </a:rPr>
                  <a:t>100 </a:t>
                </a:r>
                <a:r>
                  <a:rPr lang="tr-TR" sz="1400" dirty="0">
                    <a:latin typeface="Arial Narrow" pitchFamily="34" charset="0"/>
                  </a:rPr>
                  <a:t>milyon Sm3 </a:t>
                </a:r>
                <a:r>
                  <a:rPr lang="tr-TR" sz="1400" dirty="0" smtClean="0">
                    <a:latin typeface="Arial Narrow" pitchFamily="34" charset="0"/>
                  </a:rPr>
                  <a:t>Giriş</a:t>
                </a:r>
                <a:endParaRPr lang="tr-TR" sz="1400" dirty="0">
                  <a:latin typeface="Arial Narrow" pitchFamily="34" charset="0"/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3923928" y="908720"/>
                <a:ext cx="3024336" cy="14368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1400" dirty="0" smtClean="0">
                    <a:latin typeface="Arial Narrow" pitchFamily="34" charset="0"/>
                  </a:rPr>
                  <a:t>900.000 Sm3 Tolerans</a:t>
                </a:r>
              </a:p>
              <a:p>
                <a:endParaRPr lang="tr-TR" sz="1400" dirty="0">
                  <a:latin typeface="Arial Narrow" pitchFamily="34" charset="0"/>
                </a:endParaRPr>
              </a:p>
              <a:p>
                <a:r>
                  <a:rPr lang="tr-TR" sz="1400" dirty="0" smtClean="0">
                    <a:latin typeface="Arial Narrow" pitchFamily="34" charset="0"/>
                  </a:rPr>
                  <a:t>2.100.000 Sm3 Tolerans</a:t>
                </a:r>
              </a:p>
              <a:p>
                <a:endParaRPr lang="tr-TR" sz="1400" dirty="0">
                  <a:latin typeface="Arial Narrow" pitchFamily="34" charset="0"/>
                </a:endParaRPr>
              </a:p>
              <a:p>
                <a:r>
                  <a:rPr lang="tr-TR" sz="1400" dirty="0" smtClean="0">
                    <a:latin typeface="Arial Narrow" pitchFamily="34" charset="0"/>
                  </a:rPr>
                  <a:t>4.100.000 Sm3 Tolerans</a:t>
                </a:r>
                <a:endParaRPr lang="tr-TR" sz="1400" dirty="0">
                  <a:latin typeface="Arial Narrow" pitchFamily="34" charset="0"/>
                </a:endParaRPr>
              </a:p>
            </p:txBody>
          </p:sp>
        </p:grpSp>
      </p:grpSp>
      <p:grpSp>
        <p:nvGrpSpPr>
          <p:cNvPr id="12" name="Group 11"/>
          <p:cNvGrpSpPr/>
          <p:nvPr/>
        </p:nvGrpSpPr>
        <p:grpSpPr>
          <a:xfrm>
            <a:off x="539552" y="1200815"/>
            <a:ext cx="4176464" cy="923330"/>
            <a:chOff x="539552" y="1209526"/>
            <a:chExt cx="4176464" cy="923330"/>
          </a:xfrm>
        </p:grpSpPr>
        <p:sp>
          <p:nvSpPr>
            <p:cNvPr id="11" name="Rectangle 10"/>
            <p:cNvSpPr/>
            <p:nvPr/>
          </p:nvSpPr>
          <p:spPr>
            <a:xfrm>
              <a:off x="539552" y="1312591"/>
              <a:ext cx="1296144" cy="676249"/>
            </a:xfrm>
            <a:prstGeom prst="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>
                  <a:latin typeface="Arial Narrow" pitchFamily="34" charset="0"/>
                </a:rPr>
                <a:t>Taşıtan A</a:t>
              </a:r>
              <a:endParaRPr lang="tr-TR" dirty="0">
                <a:latin typeface="Arial Narrow" pitchFamily="34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979712" y="1209526"/>
              <a:ext cx="273630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smtClean="0">
                  <a:latin typeface="Arial Narrow" pitchFamily="34" charset="0"/>
                </a:rPr>
                <a:t>DCQ: 4.000.000 Sm3</a:t>
              </a:r>
            </a:p>
            <a:p>
              <a:r>
                <a:rPr lang="tr-TR" dirty="0" smtClean="0">
                  <a:latin typeface="Arial Narrow" pitchFamily="34" charset="0"/>
                </a:rPr>
                <a:t>Sanal Çıkış: 3.000.000 Sm3</a:t>
              </a:r>
            </a:p>
            <a:p>
              <a:r>
                <a:rPr lang="tr-TR" dirty="0" smtClean="0">
                  <a:latin typeface="Arial Narrow" pitchFamily="34" charset="0"/>
                </a:rPr>
                <a:t>Tolerans: 100.000 Sm3</a:t>
              </a:r>
              <a:endParaRPr lang="tr-TR" dirty="0">
                <a:latin typeface="Arial Narrow" pitchFamily="34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539552" y="2124145"/>
            <a:ext cx="3816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1600" dirty="0" smtClean="0">
                <a:latin typeface="Arial Narrow" pitchFamily="34" charset="0"/>
              </a:rPr>
              <a:t>Bu tolerans düzeyi ile Taşıtan A sadece düz profile sahip tüketicilere gaz tedariği yapabilir.</a:t>
            </a:r>
            <a:endParaRPr lang="tr-TR" sz="16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852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roup 58"/>
          <p:cNvGrpSpPr/>
          <p:nvPr/>
        </p:nvGrpSpPr>
        <p:grpSpPr>
          <a:xfrm>
            <a:off x="5904148" y="4035963"/>
            <a:ext cx="612068" cy="761189"/>
            <a:chOff x="7200292" y="3501008"/>
            <a:chExt cx="612068" cy="1388794"/>
          </a:xfrm>
          <a:solidFill>
            <a:srgbClr val="C00000"/>
          </a:solidFill>
        </p:grpSpPr>
        <p:sp>
          <p:nvSpPr>
            <p:cNvPr id="57" name="Down Arrow 56"/>
            <p:cNvSpPr/>
            <p:nvPr/>
          </p:nvSpPr>
          <p:spPr>
            <a:xfrm>
              <a:off x="7200292" y="4144830"/>
              <a:ext cx="612068" cy="744972"/>
            </a:xfrm>
            <a:prstGeom prst="downArrow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58" name="Down Arrow 57"/>
            <p:cNvSpPr/>
            <p:nvPr/>
          </p:nvSpPr>
          <p:spPr>
            <a:xfrm rot="10800000">
              <a:off x="7200292" y="3501008"/>
              <a:ext cx="612068" cy="744972"/>
            </a:xfrm>
            <a:prstGeom prst="downArrow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</p:grpSp>
      <p:sp>
        <p:nvSpPr>
          <p:cNvPr id="2" name="Başlık 1"/>
          <p:cNvSpPr txBox="1">
            <a:spLocks/>
          </p:cNvSpPr>
          <p:nvPr/>
        </p:nvSpPr>
        <p:spPr>
          <a:xfrm>
            <a:off x="457200" y="44624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8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Tolerans – İthalat ve T.N. Giriş Noktaları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35497" y="1088656"/>
            <a:ext cx="3816423" cy="1260224"/>
            <a:chOff x="-36511" y="1135029"/>
            <a:chExt cx="3816423" cy="1260224"/>
          </a:xfrm>
        </p:grpSpPr>
        <p:grpSp>
          <p:nvGrpSpPr>
            <p:cNvPr id="15" name="Group 14"/>
            <p:cNvGrpSpPr/>
            <p:nvPr/>
          </p:nvGrpSpPr>
          <p:grpSpPr>
            <a:xfrm>
              <a:off x="514854" y="1135029"/>
              <a:ext cx="3265058" cy="1260224"/>
              <a:chOff x="4907342" y="2008417"/>
              <a:chExt cx="3265058" cy="1260224"/>
            </a:xfrm>
          </p:grpSpPr>
          <p:sp>
            <p:nvSpPr>
              <p:cNvPr id="16" name="TextBox 15"/>
              <p:cNvSpPr txBox="1"/>
              <p:nvPr/>
            </p:nvSpPr>
            <p:spPr>
              <a:xfrm>
                <a:off x="6588224" y="2008417"/>
                <a:ext cx="158417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1400" dirty="0" smtClean="0">
                    <a:latin typeface="Arial Narrow" pitchFamily="34" charset="0"/>
                  </a:rPr>
                  <a:t>Taşıtan 1</a:t>
                </a:r>
                <a:endParaRPr lang="tr-TR" sz="1400" dirty="0">
                  <a:latin typeface="Arial Narrow" pitchFamily="34" charset="0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6588224" y="2519524"/>
                <a:ext cx="158417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1400" dirty="0" smtClean="0">
                    <a:latin typeface="Arial Narrow" pitchFamily="34" charset="0"/>
                  </a:rPr>
                  <a:t>Taşıtan 2</a:t>
                </a:r>
                <a:endParaRPr lang="tr-TR" sz="1400" dirty="0">
                  <a:latin typeface="Arial Narrow" pitchFamily="34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588224" y="2960864"/>
                <a:ext cx="158417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1400" dirty="0" smtClean="0">
                    <a:latin typeface="Arial Narrow" pitchFamily="34" charset="0"/>
                  </a:rPr>
                  <a:t>Taşıtan 3</a:t>
                </a:r>
                <a:endParaRPr lang="tr-TR" sz="1400" dirty="0">
                  <a:latin typeface="Arial Narrow" pitchFamily="34" charset="0"/>
                </a:endParaRPr>
              </a:p>
            </p:txBody>
          </p:sp>
          <p:grpSp>
            <p:nvGrpSpPr>
              <p:cNvPr id="22" name="Group 21"/>
              <p:cNvGrpSpPr/>
              <p:nvPr/>
            </p:nvGrpSpPr>
            <p:grpSpPr>
              <a:xfrm>
                <a:off x="4907342" y="2179435"/>
                <a:ext cx="1600200" cy="973496"/>
                <a:chOff x="4800600" y="1493923"/>
                <a:chExt cx="1600200" cy="1554077"/>
              </a:xfrm>
            </p:grpSpPr>
            <p:cxnSp>
              <p:nvCxnSpPr>
                <p:cNvPr id="24" name="AutoShape 9"/>
                <p:cNvCxnSpPr>
                  <a:cxnSpLocks noChangeShapeType="1"/>
                </p:cNvCxnSpPr>
                <p:nvPr/>
              </p:nvCxnSpPr>
              <p:spPr bwMode="auto">
                <a:xfrm flipV="1">
                  <a:off x="4800600" y="1493923"/>
                  <a:ext cx="1600200" cy="944477"/>
                </a:xfrm>
                <a:prstGeom prst="bentConnector3">
                  <a:avLst>
                    <a:gd name="adj1" fmla="val 50000"/>
                  </a:avLst>
                </a:prstGeom>
                <a:noFill/>
                <a:ln w="57150">
                  <a:solidFill>
                    <a:schemeClr val="tx1"/>
                  </a:solidFill>
                  <a:miter lim="800000"/>
                  <a:headEnd type="none" w="sm" len="sm"/>
                  <a:tailEnd type="triangle" w="sm" len="sm"/>
                </a:ln>
              </p:spPr>
            </p:cxnSp>
            <p:cxnSp>
              <p:nvCxnSpPr>
                <p:cNvPr id="26" name="AutoShape 11"/>
                <p:cNvCxnSpPr>
                  <a:cxnSpLocks noChangeShapeType="1"/>
                </p:cNvCxnSpPr>
                <p:nvPr/>
              </p:nvCxnSpPr>
              <p:spPr bwMode="auto">
                <a:xfrm flipV="1">
                  <a:off x="4800600" y="2249931"/>
                  <a:ext cx="1600200" cy="188473"/>
                </a:xfrm>
                <a:prstGeom prst="bentConnector3">
                  <a:avLst>
                    <a:gd name="adj1" fmla="val 50000"/>
                  </a:avLst>
                </a:prstGeom>
                <a:noFill/>
                <a:ln w="57150">
                  <a:solidFill>
                    <a:schemeClr val="tx1"/>
                  </a:solidFill>
                  <a:miter lim="800000"/>
                  <a:headEnd type="none" w="sm" len="sm"/>
                  <a:tailEnd type="triangle" w="sm" len="sm"/>
                </a:ln>
              </p:spPr>
            </p:cxnSp>
            <p:cxnSp>
              <p:nvCxnSpPr>
                <p:cNvPr id="27" name="AutoShape 12"/>
                <p:cNvCxnSpPr>
                  <a:cxnSpLocks noChangeShapeType="1"/>
                </p:cNvCxnSpPr>
                <p:nvPr/>
              </p:nvCxnSpPr>
              <p:spPr bwMode="auto">
                <a:xfrm>
                  <a:off x="4800600" y="2438400"/>
                  <a:ext cx="1600200" cy="609600"/>
                </a:xfrm>
                <a:prstGeom prst="bentConnector3">
                  <a:avLst>
                    <a:gd name="adj1" fmla="val 50000"/>
                  </a:avLst>
                </a:prstGeom>
                <a:noFill/>
                <a:ln w="57150">
                  <a:solidFill>
                    <a:schemeClr val="tx1"/>
                  </a:solidFill>
                  <a:miter lim="800000"/>
                  <a:headEnd type="none" w="sm" len="sm"/>
                  <a:tailEnd type="triangle" w="sm" len="sm"/>
                </a:ln>
              </p:spPr>
            </p:cxnSp>
          </p:grpSp>
        </p:grpSp>
        <p:sp>
          <p:nvSpPr>
            <p:cNvPr id="28" name="Oval 27"/>
            <p:cNvSpPr/>
            <p:nvPr/>
          </p:nvSpPr>
          <p:spPr>
            <a:xfrm>
              <a:off x="78075" y="1725037"/>
              <a:ext cx="385092" cy="335811"/>
            </a:xfrm>
            <a:prstGeom prst="ellipse">
              <a:avLst/>
            </a:prstGeom>
            <a:solidFill>
              <a:schemeClr val="tx2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>
                    <a:lumMod val="95000"/>
                    <a:lumOff val="5000"/>
                  </a:sysClr>
                </a:solidFill>
                <a:effectLst/>
                <a:uLnTx/>
                <a:uFillTx/>
                <a:latin typeface="Cambria" pitchFamily="18" charset="0"/>
                <a:cs typeface="Arial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-36511" y="1196752"/>
              <a:ext cx="1224136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tr-TR" sz="1300" b="1" i="1" kern="0" dirty="0" smtClean="0">
                  <a:solidFill>
                    <a:prstClr val="black"/>
                  </a:solidFill>
                  <a:latin typeface="Arial Narrow" pitchFamily="34" charset="0"/>
                  <a:ea typeface="Verdana" pitchFamily="34" charset="0"/>
                  <a:cs typeface="Verdana" pitchFamily="34" charset="0"/>
                </a:rPr>
                <a:t>Malkoçlar </a:t>
              </a:r>
            </a:p>
            <a:p>
              <a:pPr marL="0" marR="0" lvl="0" indent="0" algn="just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tr-TR" sz="1300" b="1" i="1" kern="0" dirty="0" smtClean="0">
                  <a:solidFill>
                    <a:prstClr val="black"/>
                  </a:solidFill>
                  <a:latin typeface="Arial Narrow" pitchFamily="34" charset="0"/>
                  <a:ea typeface="Verdana" pitchFamily="34" charset="0"/>
                  <a:cs typeface="Verdana" pitchFamily="34" charset="0"/>
                </a:rPr>
                <a:t>Giriş Noktası</a:t>
              </a:r>
              <a:endParaRPr kumimoji="0" lang="tr-TR" sz="1300" b="1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Verdana" pitchFamily="34" charset="0"/>
                <a:cs typeface="Verdana" pitchFamily="34" charset="0"/>
              </a:endParaRP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3419872" y="764704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latin typeface="Arial Narrow" pitchFamily="34" charset="0"/>
              </a:rPr>
              <a:t>Program</a:t>
            </a:r>
            <a:endParaRPr lang="tr-TR" sz="1400" b="1" dirty="0">
              <a:latin typeface="Arial Narrow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499992" y="620688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latin typeface="Arial Narrow" pitchFamily="34" charset="0"/>
              </a:rPr>
              <a:t>Tahsisat – Tolerans </a:t>
            </a:r>
          </a:p>
          <a:p>
            <a:r>
              <a:rPr lang="tr-TR" sz="1400" b="1" dirty="0" smtClean="0">
                <a:latin typeface="Arial Narrow" pitchFamily="34" charset="0"/>
              </a:rPr>
              <a:t>Mevcut Durum</a:t>
            </a:r>
            <a:endParaRPr lang="tr-TR" sz="1400" b="1" dirty="0">
              <a:latin typeface="Arial Narrow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372200" y="620688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latin typeface="Arial Narrow" pitchFamily="34" charset="0"/>
              </a:rPr>
              <a:t>Tahsisat – Tolerans </a:t>
            </a:r>
          </a:p>
          <a:p>
            <a:r>
              <a:rPr lang="tr-TR" sz="1400" b="1" dirty="0" smtClean="0">
                <a:latin typeface="Arial Narrow" pitchFamily="34" charset="0"/>
              </a:rPr>
              <a:t>Önerilen Metod</a:t>
            </a:r>
            <a:endParaRPr lang="tr-TR" sz="1400" b="1" dirty="0">
              <a:latin typeface="Arial Narrow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491880" y="110500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 smtClean="0">
                <a:latin typeface="Arial Narrow" pitchFamily="34" charset="0"/>
              </a:rPr>
              <a:t>1.000</a:t>
            </a:r>
            <a:endParaRPr lang="tr-TR" sz="1400" dirty="0">
              <a:latin typeface="Arial Narrow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491880" y="153704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 smtClean="0">
                <a:latin typeface="Arial Narrow" pitchFamily="34" charset="0"/>
              </a:rPr>
              <a:t>5.000</a:t>
            </a:r>
            <a:endParaRPr lang="tr-TR" sz="1400" dirty="0">
              <a:latin typeface="Arial Narrow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491880" y="198884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 smtClean="0">
                <a:latin typeface="Arial Narrow" pitchFamily="34" charset="0"/>
              </a:rPr>
              <a:t>3.000</a:t>
            </a:r>
            <a:endParaRPr lang="tr-TR" sz="1400" dirty="0">
              <a:latin typeface="Arial Narrow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572000" y="1124744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 smtClean="0">
                <a:latin typeface="Arial Narrow" pitchFamily="34" charset="0"/>
              </a:rPr>
              <a:t>910 – 10 </a:t>
            </a:r>
            <a:endParaRPr lang="tr-TR" sz="1400" dirty="0">
              <a:latin typeface="Arial Narrow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572000" y="1537047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 smtClean="0">
                <a:latin typeface="Arial Narrow" pitchFamily="34" charset="0"/>
              </a:rPr>
              <a:t>5.000 – 50 </a:t>
            </a:r>
            <a:endParaRPr lang="tr-TR" sz="1400" dirty="0">
              <a:latin typeface="Arial Narrow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572000" y="1969095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 smtClean="0">
                <a:latin typeface="Arial Narrow" pitchFamily="34" charset="0"/>
              </a:rPr>
              <a:t>3.000 – 30 </a:t>
            </a:r>
            <a:endParaRPr lang="tr-TR" sz="1400" dirty="0">
              <a:latin typeface="Arial Narrow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516216" y="1124744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 smtClean="0">
                <a:latin typeface="Arial Narrow" pitchFamily="34" charset="0"/>
              </a:rPr>
              <a:t>910 – 90 </a:t>
            </a:r>
            <a:endParaRPr lang="tr-TR" sz="1400" dirty="0">
              <a:latin typeface="Arial Narrow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516216" y="1537047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 smtClean="0">
                <a:latin typeface="Arial Narrow" pitchFamily="34" charset="0"/>
              </a:rPr>
              <a:t>5.000 – 0 </a:t>
            </a:r>
            <a:endParaRPr lang="tr-TR" sz="1400" dirty="0">
              <a:latin typeface="Arial Narrow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516216" y="1969095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 smtClean="0">
                <a:latin typeface="Arial Narrow" pitchFamily="34" charset="0"/>
              </a:rPr>
              <a:t>3.000 – 0 </a:t>
            </a:r>
            <a:endParaRPr lang="tr-TR" sz="1400" dirty="0">
              <a:latin typeface="Arial Narrow" pitchFamily="34" charset="0"/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3275856" y="2132856"/>
            <a:ext cx="1008112" cy="216024"/>
            <a:chOff x="3275856" y="2132856"/>
            <a:chExt cx="1008112" cy="216024"/>
          </a:xfrm>
        </p:grpSpPr>
        <p:sp>
          <p:nvSpPr>
            <p:cNvPr id="42" name="Plus 41"/>
            <p:cNvSpPr/>
            <p:nvPr/>
          </p:nvSpPr>
          <p:spPr>
            <a:xfrm>
              <a:off x="3275856" y="2132856"/>
              <a:ext cx="144016" cy="144016"/>
            </a:xfrm>
            <a:prstGeom prst="mathPl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cxnSp>
          <p:nvCxnSpPr>
            <p:cNvPr id="46" name="Straight Connector 45"/>
            <p:cNvCxnSpPr/>
            <p:nvPr/>
          </p:nvCxnSpPr>
          <p:spPr>
            <a:xfrm>
              <a:off x="3347864" y="2348880"/>
              <a:ext cx="936104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oup 47"/>
          <p:cNvGrpSpPr/>
          <p:nvPr/>
        </p:nvGrpSpPr>
        <p:grpSpPr>
          <a:xfrm>
            <a:off x="4499992" y="2132856"/>
            <a:ext cx="1008112" cy="216024"/>
            <a:chOff x="3275856" y="2132856"/>
            <a:chExt cx="1008112" cy="216024"/>
          </a:xfrm>
        </p:grpSpPr>
        <p:sp>
          <p:nvSpPr>
            <p:cNvPr id="49" name="Plus 48"/>
            <p:cNvSpPr/>
            <p:nvPr/>
          </p:nvSpPr>
          <p:spPr>
            <a:xfrm>
              <a:off x="3275856" y="2132856"/>
              <a:ext cx="144016" cy="144016"/>
            </a:xfrm>
            <a:prstGeom prst="mathPl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cxnSp>
          <p:nvCxnSpPr>
            <p:cNvPr id="50" name="Straight Connector 49"/>
            <p:cNvCxnSpPr/>
            <p:nvPr/>
          </p:nvCxnSpPr>
          <p:spPr>
            <a:xfrm>
              <a:off x="3347864" y="2348880"/>
              <a:ext cx="936104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TextBox 50"/>
          <p:cNvSpPr txBox="1"/>
          <p:nvPr/>
        </p:nvSpPr>
        <p:spPr>
          <a:xfrm>
            <a:off x="3491880" y="2420888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 smtClean="0">
                <a:latin typeface="Arial Narrow" pitchFamily="34" charset="0"/>
              </a:rPr>
              <a:t>9.000</a:t>
            </a:r>
            <a:endParaRPr lang="tr-TR" sz="1400" dirty="0">
              <a:latin typeface="Arial Narrow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644008" y="2420888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 smtClean="0">
                <a:latin typeface="Arial Narrow" pitchFamily="34" charset="0"/>
              </a:rPr>
              <a:t>8.910</a:t>
            </a:r>
            <a:endParaRPr lang="tr-TR" sz="1400" dirty="0">
              <a:latin typeface="Arial Narrow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211960" y="241159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>
                <a:latin typeface="Arial Narrow" pitchFamily="34" charset="0"/>
              </a:rPr>
              <a:t>&gt;</a:t>
            </a:r>
          </a:p>
        </p:txBody>
      </p:sp>
      <p:sp>
        <p:nvSpPr>
          <p:cNvPr id="54" name="Explosion 1 53"/>
          <p:cNvSpPr/>
          <p:nvPr/>
        </p:nvSpPr>
        <p:spPr>
          <a:xfrm>
            <a:off x="5436096" y="1222387"/>
            <a:ext cx="1148131" cy="792088"/>
          </a:xfrm>
          <a:prstGeom prst="irregularSeal1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050" dirty="0" smtClean="0">
                <a:latin typeface="Arial Narrow" pitchFamily="34" charset="0"/>
              </a:rPr>
              <a:t>Uygun Basınç</a:t>
            </a:r>
            <a:endParaRPr lang="tr-TR" sz="1050" dirty="0">
              <a:latin typeface="Arial Narrow" pitchFamily="34" charset="0"/>
            </a:endParaRPr>
          </a:p>
        </p:txBody>
      </p:sp>
      <p:graphicFrame>
        <p:nvGraphicFramePr>
          <p:cNvPr id="55" name="Chart 54"/>
          <p:cNvGraphicFramePr/>
          <p:nvPr>
            <p:extLst>
              <p:ext uri="{D42A27DB-BD31-4B8C-83A1-F6EECF244321}">
                <p14:modId xmlns:p14="http://schemas.microsoft.com/office/powerpoint/2010/main" val="3436099254"/>
              </p:ext>
            </p:extLst>
          </p:nvPr>
        </p:nvGraphicFramePr>
        <p:xfrm>
          <a:off x="144367" y="2924945"/>
          <a:ext cx="6875905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6" name="TextBox 55"/>
          <p:cNvSpPr txBox="1"/>
          <p:nvPr/>
        </p:nvSpPr>
        <p:spPr>
          <a:xfrm rot="19770068">
            <a:off x="1172061" y="4428137"/>
            <a:ext cx="13681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latin typeface="Arial Narrow" pitchFamily="34" charset="0"/>
              </a:rPr>
              <a:t>Taşıyıcının Uygun Gazı Almaması</a:t>
            </a:r>
            <a:endParaRPr lang="tr-TR" b="1" dirty="0">
              <a:latin typeface="Arial Narrow" pitchFamily="34" charset="0"/>
            </a:endParaRP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6372200" y="4388838"/>
            <a:ext cx="720080" cy="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7092280" y="4103201"/>
            <a:ext cx="205172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1600" dirty="0" smtClean="0">
                <a:latin typeface="Arial Narrow" pitchFamily="34" charset="0"/>
              </a:rPr>
              <a:t>Taşıtan Eksik (Short) Pozisyon’a düşer</a:t>
            </a:r>
          </a:p>
          <a:p>
            <a:pPr algn="just"/>
            <a:endParaRPr lang="tr-TR" sz="1600" dirty="0" smtClean="0">
              <a:latin typeface="Arial Narrow" pitchFamily="34" charset="0"/>
            </a:endParaRPr>
          </a:p>
          <a:p>
            <a:pPr algn="just"/>
            <a:r>
              <a:rPr lang="tr-TR" sz="1600" dirty="0" smtClean="0">
                <a:latin typeface="Arial Narrow" pitchFamily="34" charset="0"/>
              </a:rPr>
              <a:t>Bu durumlarda G+2 iş gününde Taşıtan G’de eksik alınan miktarı tolerans içi sayılacak şekilde alabilmeli.</a:t>
            </a:r>
            <a:endParaRPr lang="tr-TR" sz="1600" dirty="0">
              <a:latin typeface="Arial Narrow" pitchFamily="34" charset="0"/>
            </a:endParaRPr>
          </a:p>
        </p:txBody>
      </p:sp>
      <p:sp>
        <p:nvSpPr>
          <p:cNvPr id="64" name="Oval Callout 63"/>
          <p:cNvSpPr/>
          <p:nvPr/>
        </p:nvSpPr>
        <p:spPr>
          <a:xfrm>
            <a:off x="7452320" y="1124744"/>
            <a:ext cx="1655676" cy="1089262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 smtClean="0">
                <a:latin typeface="Arial Narrow" pitchFamily="34" charset="0"/>
              </a:rPr>
              <a:t>İlgili maddenin T.N. Giriş Noktalarına da uygulanması</a:t>
            </a:r>
            <a:endParaRPr lang="tr-TR" sz="1200" dirty="0">
              <a:latin typeface="Arial Narrow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075" y="2924944"/>
            <a:ext cx="96553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50" b="1" dirty="0" smtClean="0">
                <a:latin typeface="Arial Narrow" pitchFamily="34" charset="0"/>
              </a:rPr>
              <a:t>Günlük</a:t>
            </a:r>
          </a:p>
          <a:p>
            <a:r>
              <a:rPr lang="tr-TR" sz="1050" b="1" dirty="0" smtClean="0">
                <a:latin typeface="Arial Narrow" pitchFamily="34" charset="0"/>
              </a:rPr>
              <a:t>Dengesizlik</a:t>
            </a:r>
            <a:endParaRPr lang="tr-TR" sz="1050" b="1" dirty="0">
              <a:latin typeface="Arial Narrow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300192" y="2924944"/>
            <a:ext cx="96553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50" b="1" dirty="0" smtClean="0">
                <a:latin typeface="Arial Narrow" pitchFamily="34" charset="0"/>
              </a:rPr>
              <a:t>Kümülatif </a:t>
            </a:r>
          </a:p>
          <a:p>
            <a:r>
              <a:rPr lang="tr-TR" sz="1050" b="1" dirty="0" smtClean="0">
                <a:latin typeface="Arial Narrow" pitchFamily="34" charset="0"/>
              </a:rPr>
              <a:t>Dengesizlik</a:t>
            </a:r>
            <a:endParaRPr lang="tr-TR" sz="1050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894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2021</TotalTime>
  <Words>1020</Words>
  <Application>Microsoft Office PowerPoint</Application>
  <PresentationFormat>On-screen Show (4:3)</PresentationFormat>
  <Paragraphs>264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Ofis Teması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Eser</dc:creator>
  <cp:lastModifiedBy>Ahmet POLATKAN</cp:lastModifiedBy>
  <cp:revision>122</cp:revision>
  <dcterms:created xsi:type="dcterms:W3CDTF">2013-04-18T10:05:54Z</dcterms:created>
  <dcterms:modified xsi:type="dcterms:W3CDTF">2013-04-24T18:40:46Z</dcterms:modified>
</cp:coreProperties>
</file>